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http://otter.alibaba-inc.com/dataMediaPairList.htm?pipelineId=301" Type="http://schemas.openxmlformats.org/officeDocument/2006/relationships/hyperlink" TargetMode="External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2b-doc.alibaba-inc.com/display/RC/Otter" Type="http://schemas.openxmlformats.org/officeDocument/2006/relationships/hyperlink" TargetMode="External" Id="rId4"/><Relationship Target="http://otter.alibaba-inc.com" Type="http://schemas.openxmlformats.org/officeDocument/2006/relationships/hyperlink" TargetMode="External" Id="rId3"/><Relationship Target="http://agile.alibaba-inc.com/browse/OTTER" Type="http://schemas.openxmlformats.org/officeDocument/2006/relationships/hyperlink" TargetMode="External" Id="rId6"/><Relationship Target="http://b2b-doc.alibaba-inc.com/display/opentech/otter" Type="http://schemas.openxmlformats.org/officeDocument/2006/relationships/hyperlink" TargetMode="External" Id="rId5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Otter4使用介绍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5116612" x="4147410"/>
            <a:ext cy="1046400" cx="45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七锋   2013-03-06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9563" x="136893"/>
            <a:ext cy="6585444" cx="888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名词解释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521937" x="457200"/>
            <a:ext cy="511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Pipeline：从源端到目标端的整个过程描述，主要由一些同步映射过程组成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Channel：同步通道，单向同步中一个Pipeline组成，在双向同步中有两个Pipeline组成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DateMediaPair：根据业务表定义映射关系，比如源表和目标表，字段映射，字段组等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DateMedia : 抽象的数据介质概念，可以理解为数据表/mq队列定义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DateMediaSource : 抽象的数据介质源信息，补充描述DateMedia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ColumnPair : 定义字段映射关系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ColumnGroup : 定义字段映射组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Node : 处理同步过程的工作节点，对应一个jvm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整体架构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7165" x="91263"/>
            <a:ext cy="5413769" cx="896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整体架构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otter整体模块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manager				(提供web页面进行同步管理)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arbitrate				(分布式调度，可跨IDC机房)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node					(同步过程setl)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canal / eromanga	(同步数据来源)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大集群化部署</a:t>
            </a:r>
          </a:p>
          <a:p>
            <a:pPr rtl="0" lvl="1" indent="-381000" marL="914400">
              <a:spcBef>
                <a:spcPts val="48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1个manager集群 + 多个IDC机房node组成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488342" x="457200"/>
            <a:ext cy="607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 创建Channel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参数解释：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同步一致性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基于介质 (反查数据库获取字段当前值)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ii. 基于当前变更 (使用binlog的字段内容)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同步模式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 列模式  (实际变更哪个字段，只同步变更字段)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ii. 行模式  (变更任意一个字段，目标库存在更新，不存在则插入)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冲突补救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 回环补救  (保证数据一致性的算法)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几种组合：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 基于当前变更 +  列模式  (常用，性能最高)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 基于当前变更 +  行模式  (全量数据订正，比如修改gmt_modified + 1秒)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 基于介质 + 行模式 (回退到某个时间点进行消费，不能让旧版本值覆盖目标库的新值)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数据一致性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业务场景：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a. 多地写入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b. </a:t>
            </a:r>
            <a:r>
              <a:rPr lang="zh-CN">
                <a:solidFill>
                  <a:srgbClr val="CC0000"/>
                </a:solidFill>
              </a:rPr>
              <a:t>同一</a:t>
            </a:r>
            <a:r>
              <a:rPr lang="zh-CN"/>
              <a:t>记录，</a:t>
            </a:r>
            <a:r>
              <a:rPr lang="zh-CN">
                <a:solidFill>
                  <a:srgbClr val="CC0000"/>
                </a:solidFill>
              </a:rPr>
              <a:t>同时</a:t>
            </a:r>
            <a:r>
              <a:rPr lang="zh-CN"/>
              <a:t>变更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		</a:t>
            </a:r>
            <a:r>
              <a:rPr sz="1800" lang="zh-CN"/>
              <a:t>同一：具体到某一张表，某一条pk，某一字段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zh-CN"/>
              <a:t>同时：A地写入的数据在B地还未可见的一段时间范围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方案：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1.  检测  (事前处理)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2.  补救  (事后处理)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0725" x="385499"/>
            <a:ext cy="4949636" cx="842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双向同步(避免回环)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双向同步 (避免回环)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方案：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a. 某方向pipeline同步时会在load时启用事务，头和尾都更新一次otter系统表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反方向pipeline获取到变更数据，解析事务头和尾辨别是否是otter产生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特殊业务场景： A &lt;-&gt; B -&gt; C   (A和B双向，B和C单向)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</a:t>
            </a:r>
            <a:r>
              <a:rPr sz="1800" lang="zh-CN"/>
              <a:t>a. A/B更新otter系统表产生的系统标识为A和B同步的channel id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B-&gt;C的同步时，解析到A-&gt;B的系统标识，不是当前B-&gt;C的channelId，忽略系统标示，继续同步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双写同步(最终一致性)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2624" x="110828"/>
            <a:ext cy="4121217" cx="892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双写同步(最终一致性)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5022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流程：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zh-CN"/>
              <a:t>us-&gt;hz同步的数据，会再次进入hz-&gt;us队列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zh-CN"/>
              <a:t>hz-&gt;us同步的数据，不会进入us-&gt;hz队列(回环终止)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存在的问题：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a. 存在同步延迟时,会出现版本丢失/数据交替性变化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解决方案：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a.  反查数据库同步 (以数据库最新版本同步，解决交替性)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b.  字段同步  (降低冲突概率)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c.  同步效率  (同步越快越好，降低双写导致版本丢失概率)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1.  同步需求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2.  性能指标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3.  使用&amp;运维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双写同步(最终一致性)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5726887" x="129252"/>
            <a:ext cy="840899" cx="88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zh-CN"/>
              <a:t>注意：A,B,C三点状态都正常才允许进行同步(解决数据单向覆盖)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4968" x="183275"/>
            <a:ext cy="4099353" cx="868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zh-CN"/>
              <a:t>2.  创建Pipeline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参数解释：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并行度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线程数 (数据库/文件同步)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是否主站点 (数据一致性，分站到主站回进行单边回环，建议将主要写入站点做为主站点)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d. 同步数据来源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 目前仅支持canal (otter的另一个子项目，解析mysql binlog，已开源)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ii. Destination名字：对应于canal的name，根据名字自动载入canal设置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iii. 消费端ID：目前随意设置，无要求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iii. 消费数据参数：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1800" lang="zh-CN"/>
              <a:t>1. 批次数量：根据数据变更量定义</a:t>
            </a:r>
          </a:p>
          <a:p>
            <a:pPr rtl="0" lvl="0" indent="0" marL="1371600">
              <a:spcBef>
                <a:spcPts val="0"/>
              </a:spcBef>
              <a:buNone/>
            </a:pPr>
            <a:r>
              <a:rPr sz="1800" lang="zh-CN"/>
              <a:t>2. 超时时间：如果设置为-1，即时获取，有多少取多少</a:t>
            </a:r>
          </a:p>
          <a:p>
            <a:pPr rtl="0" lvl="0" indent="0" marL="1371600">
              <a:spcBef>
                <a:spcPts val="0"/>
              </a:spcBef>
              <a:buNone/>
            </a:pPr>
            <a:r>
              <a:rPr sz="1800" lang="zh-CN"/>
              <a:t>3. 数据大小 (</a:t>
            </a:r>
            <a:r>
              <a:rPr sz="1800" lang="zh-CN">
                <a:solidFill>
                  <a:srgbClr val="FF0000"/>
                </a:solidFill>
              </a:rPr>
              <a:t>规划中</a:t>
            </a:r>
            <a:r>
              <a:rPr sz="1800" lang="zh-CN"/>
              <a:t>)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zh-CN"/>
              <a:t>2.  创建Pipeline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417637" x="457200"/>
            <a:ext cy="5375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e. 高级参数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1. 使用batch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	i.  针对tddl/cobar，不支持batch模式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2. 是否跳过Load异常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 忽略异常，优先保证同步延迟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3. 仲裁器调度模式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memory模式，单机房同步，效率最高，开销 = 0ms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ii. rpc模式，跨机房同步，多节点调度，开销 = 2 * 中美网络延迟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4. 负载均衡算法 (Stick粘性选择，配合rpc模式，调度开销最低)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5. 数据传输模式 (针对多节点同步，小数据rpc，大数据file + 多线程下载)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6. 日志记录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 select日志，mysql解析后的详细日志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zh-CN"/>
              <a:t>ii. load日志，数据写入到数据库的记录(包含affect = 0 / 1的记录)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7. 文件重复对比 (兼容otter3的处理)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8. 跳过自由门数据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核心模块设计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93812" x="129560"/>
            <a:ext cy="3215731" cx="888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核心模块设计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Select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解决不同源接入问题</a:t>
            </a:r>
          </a:p>
          <a:p>
            <a:pPr algn="l" rtl="0" lvl="0" marR="0" indent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Extract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解决数据join，数据filter , 数据process</a:t>
            </a:r>
          </a:p>
          <a:p>
            <a:pPr algn="l" rtl="0" lvl="0" marR="0" indent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Transform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解决数据转换：字段映射，异构介质</a:t>
            </a:r>
          </a:p>
          <a:p>
            <a:pPr algn="l" rtl="0" lvl="0" marR="0" indent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4. Load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zh-CN"/>
              <a:t>解决不同源输出问题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设计关注点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1. 如何解决extract/transform I/O瓶颈？？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反查源数据库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中美网络延迟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附件打包/传输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2. 单机调度 or 分布式调度？  单节点 or 多节点 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存在中美跨机房同步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存在杭州同机房内数据同步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并行化调度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482875" x="457200"/>
            <a:ext cy="1196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a. select/load串行 (保证数据一定是按照select的顺序加载)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b. extract/transform并行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79275" x="264350"/>
            <a:ext cy="3199735" cx="861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y="5938098" x="307979"/>
            <a:ext cy="738599" cx="864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解决: extract/transform I/O瓶颈，减少latency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并行化调度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574125" x="457200"/>
            <a:ext cy="4947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相关参数：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1. 并行度为5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2. 数据库Load为160ms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3. 网络延迟为200ms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4. S阶段binlog解析延迟 50ms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5. E阶段，纯数据同步近视为0ms，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6. T阶段和Termin，会有一次中美网络调用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Latency计算结果：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a</a:t>
            </a:r>
            <a:r>
              <a:rPr sz="2400" lang="zh-CN"/>
              <a:t>.  并行化 = (S + E + T +  Termin ) + L * 5  = </a:t>
            </a:r>
            <a:r>
              <a:rPr sz="2400" lang="zh-CN">
                <a:solidFill>
                  <a:srgbClr val="FFFFFF"/>
                </a:solidFill>
              </a:rPr>
              <a:t>1250ms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b.  串行化 = (S + E + T + L +  Termin) * 5  =  </a:t>
            </a:r>
            <a:r>
              <a:rPr sz="2400" lang="zh-CN">
                <a:solidFill>
                  <a:srgbClr val="FFFFFF"/>
                </a:solidFill>
              </a:rPr>
              <a:t>3050ms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SEDA编程模型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4375" x="227832"/>
            <a:ext cy="3339086" cx="8598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y="5121050" x="227832"/>
            <a:ext cy="1451399" cx="860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“分布式锁”调度机制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zh-CN">
                <a:solidFill>
                  <a:srgbClr val="FFFFFF"/>
                </a:solidFill>
              </a:rPr>
              <a:t>a. await模拟object获取锁操作</a:t>
            </a:r>
            <a:br>
              <a:rPr sz="1800" lang="zh-CN">
                <a:solidFill>
                  <a:srgbClr val="FFFFFF"/>
                </a:solidFill>
              </a:rPr>
            </a:br>
            <a:r>
              <a:rPr sz="1800" lang="zh-CN">
                <a:solidFill>
                  <a:srgbClr val="FFFFFF"/>
                </a:solidFill>
              </a:rPr>
              <a:t>b. notify被唤醒后提交任务到thread pools</a:t>
            </a:r>
            <a:br>
              <a:rPr sz="1800" lang="zh-CN">
                <a:solidFill>
                  <a:srgbClr val="FFFFFF"/>
                </a:solidFill>
              </a:rPr>
            </a:br>
            <a:r>
              <a:rPr sz="1800" lang="zh-CN">
                <a:solidFill>
                  <a:srgbClr val="FFFFFF"/>
                </a:solidFill>
              </a:rPr>
              <a:t>c. single模拟object释放锁操作，触发下一个stage</a:t>
            </a:r>
          </a:p>
          <a:p>
            <a:pPr rtl="0" lvl="0" indent="1943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SEDA编程模型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调度版本实现：</a:t>
            </a:r>
          </a:p>
          <a:p>
            <a:pPr algn="l" rtl="0" lvl="1" marR="0" indent="-3810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in memory			(单机版内存调度)</a:t>
            </a:r>
          </a:p>
          <a:p>
            <a:pPr algn="l" rtl="0" lvl="1" marR="0" indent="-3810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rpc call				(分布式基于rpc调用完成通知)</a:t>
            </a:r>
          </a:p>
          <a:p>
            <a:pPr algn="l" rtl="0" lvl="1" marR="0" indent="-3810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zookeeper watcher	(分布式基于watcher完成通知)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解决：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	a.  同机房调度  (单node节点 + in memory调度)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	b.  跨机房同步  (双node节点 + 分布式调度)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业务场景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17637" x="457200"/>
            <a:ext cy="5166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 杭州/美国异地机房双向同步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a. 业务性 (定义同步表，同步字段)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隔离性 (定义同步通道，对应一个具体业务，多个通道之间互相隔离)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关联数据  (同步db数据的同时，需要同步图片，比如产品表)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d. 双A写入 (避免回环同步，冲突处理，数据一致性保证)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e. 事务性 (没有严格的事务保证，定义表载入顺序)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f.  异构性 (支持mysql/oracle)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2.  扩展业务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数据仓库增量数据  (整行记录，根据变更主键反查)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业务cache更新 (更新db成功的同时，刷新下cache中的值)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数据全库迁移 (建立任务队列表/触发全库记录变更)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d. 多库合并同步 (product/product_detail需要尽可能保证加载顺序)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SEDA编程模型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637" x="133667"/>
            <a:ext cy="5319385" cx="88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SEDA编程模型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FFFFFF"/>
                </a:solidFill>
              </a:rPr>
              <a:t>stage间数据传递：pipe </a:t>
            </a:r>
          </a:p>
          <a:p>
            <a:pPr algn="l" rtl="0" lvl="1" marR="0" indent="-3810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zh-CN">
                <a:solidFill>
                  <a:srgbClr val="FFFFFF"/>
                </a:solidFill>
              </a:rPr>
              <a:t>stage |  pipe | stage</a:t>
            </a:r>
          </a:p>
          <a:p>
            <a:pPr algn="l" rtl="0" lvl="1" marR="0" indent="-3810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最优实现调度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pipe实现：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	a. in memory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	b. rpc call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zh-CN">
                <a:solidFill>
                  <a:srgbClr val="FFFFFF"/>
                </a:solidFill>
              </a:rPr>
              <a:t>	c. file(gzip) + http多线程下载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zh-CN"/>
              <a:t>SEDA编程模型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FFFFFF"/>
                </a:solidFill>
              </a:rPr>
              <a:t>特殊性：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1. 变更数据可靠性 (保证数据不丢)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sz="2400" lang="zh-CN"/>
              <a:t>解决： 2pc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zh-CN"/>
              <a:t>		说明：select提供get/ack协议，一个S/E/T/L完成后ack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2. 调度可管理性 (支持启动/关闭/</a:t>
            </a:r>
            <a:r>
              <a:rPr lang="zh-CN">
                <a:solidFill>
                  <a:srgbClr val="FF0000"/>
                </a:solidFill>
              </a:rPr>
              <a:t>挂起</a:t>
            </a:r>
            <a:r>
              <a:rPr lang="zh-CN"/>
              <a:t>运维)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sz="2400" lang="zh-CN"/>
              <a:t>解决： 2pc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	说明：S/E/T/L接收rollback/commit，释放该批次资源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创建映射规则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808800" x="457200"/>
            <a:ext cy="3073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a.  定义数据源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b.  定义数据介质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c.  建立映射规则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d.  建议字段映射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e.  建立字段组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创建映射规则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600200" x="457200"/>
            <a:ext cy="4559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a.  定义数据源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CN">
                <a:solidFill>
                  <a:srgbClr val="FFFFFF"/>
                </a:solidFill>
              </a:rPr>
              <a:t>定义：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CN">
                <a:solidFill>
                  <a:srgbClr val="FFFFFF"/>
                </a:solidFill>
              </a:rPr>
              <a:t>mysql: jdbc:mysql://10.20.144.15:3306/tddl_test_1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CN">
                <a:solidFill>
                  <a:srgbClr val="FFFFFF"/>
                </a:solidFill>
              </a:rPr>
              <a:t>oracle : jdbc:oracle:thin:@10.20.144.29:1521:OINTEST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CN">
                <a:solidFill>
                  <a:srgbClr val="FFFFFF"/>
                </a:solidFill>
              </a:rPr>
              <a:t>diamond : diamond://group?appKey=key1&amp;groupKey=key2 (更改 key1 和 key2)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zh-CN"/>
              <a:t>配置完成后，验证下数据库链接.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创建映射规则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b.  定义数据介质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solidFill>
                  <a:srgbClr val="FFFFFF"/>
                </a:solidFill>
              </a:rPr>
              <a:t>定义：</a:t>
            </a:r>
            <a:r>
              <a:rPr lang="zh-CN"/>
              <a:t>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1.  单表模式   :  alibaba1949.product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2.  多表模式	： sku[1-64].product_sku,havana_0000.member_[0000-0015]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zh-CN"/>
              <a:t>3.  正则模式	： havana_.*.member_.* (通配)，  .*..*(全库)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注意：</a:t>
            </a:r>
          </a:p>
          <a:p>
            <a:pPr lvl="0" indent="0" marL="0">
              <a:spcBef>
                <a:spcPts val="0"/>
              </a:spcBef>
              <a:buNone/>
            </a:pPr>
            <a:r>
              <a:rPr sz="1800" lang="zh-CN"/>
              <a:t>	a.  表统计都是基于一个映射规则的定义，多表/正则会进行合并统计.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创建映射规则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c.  建立映射规则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操作：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1.  选择数据介质 (源和目标)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2.  定义weight (确定加载顺序)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800" lang="zh-CN"/>
              <a:t>a.  weight数字越大代表越重要，越靠后面执行.</a:t>
            </a:r>
            <a:br>
              <a:rPr sz="1800" lang="zh-CN"/>
            </a:br>
            <a:r>
              <a:rPr sz="1800" lang="zh-CN"/>
              <a:t>     比如product/product_detail，product的weight要大于product_detail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3.  FileResolver类定义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	a. 根据数据库记录，拼装图片地址返回给otter. 比如将值按逗号分隔等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4.  EventProcesor类定义</a:t>
            </a:r>
            <a:br>
              <a:rPr sz="1800" lang="zh-CN"/>
            </a:br>
            <a:r>
              <a:rPr sz="1800" lang="zh-CN"/>
              <a:t>		a. 数据过滤，比如忽略status = 'new'状态的同步</a:t>
            </a:r>
            <a:br>
              <a:rPr sz="1800" lang="zh-CN"/>
            </a:br>
            <a:r>
              <a:rPr sz="1800" lang="zh-CN"/>
              <a:t>		b. 数据修改，比如c字段的值 =  a字段 + b字段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说明：支持批量创建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3. 创建映射规则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b.  定义数据介质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solidFill>
                  <a:srgbClr val="FFFFFF"/>
                </a:solidFill>
              </a:rPr>
              <a:t>定义：</a:t>
            </a:r>
            <a:r>
              <a:rPr lang="zh-CN"/>
              <a:t>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1.  单表模式   :  alibaba1949.product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2.  多表模式	： sku[1-64].product_sku,havana_0000.member_[0000-0015]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zh-CN"/>
              <a:t>3.  正则模式	： havana_.*.member_.* (通配)，  .*..*(全库)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注意：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	a.  表统计都是基于一个映射规则的定义，多表/正则会进行合并统计.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创建映射规则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d.  建议字段映射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操作： 在创建映射规则，点击下一步，即进入字段映射的配置页面.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字段映射：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 解决字段名字不同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 解决字段需要同步/忽略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 解决一对多字段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说明：字段类型不同默认支持，需要业务保证类型精度</a:t>
            </a: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创建映射规则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e.  建立字段组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操作： 在创建映射规则，点击下一步，即进入字段映射的配置页面.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字段组：</a:t>
            </a:r>
            <a:br>
              <a:rPr sz="1800" lang="zh-CN"/>
            </a:br>
            <a:r>
              <a:rPr sz="1800" lang="zh-CN"/>
              <a:t>	a.  解决多个字段原子变更</a:t>
            </a:r>
            <a:br>
              <a:rPr sz="1800" lang="zh-CN"/>
            </a:br>
            <a:r>
              <a:rPr sz="1800" lang="zh-CN"/>
              <a:t>	b.  解决FileResolver依赖多个字段构造图片地址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比如：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1.  id,image_path,version三个字段决定一张图片</a:t>
            </a:r>
            <a:br>
              <a:rPr sz="1800" lang="zh-CN"/>
            </a:br>
            <a:r>
              <a:rPr sz="1800" lang="zh-CN"/>
              <a:t>	2.  有任何一个字段变更，保证三个都可见，否则保证三个不可见(构造不出图片URL)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注意： FileResolver需要对字段做null判读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设计关注要点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硬性要求：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1. 数据不能丢失 (变更数据一定要成功应用到目标库)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2. 数据最终一致性 (双向两边记录要保证最终一致性)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客观因素：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1. 中美网络延迟 (平均200ms)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2. 中美传输速度 (2~6MB/s)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3. 文件同步 (20000条记录可达800MB文件)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4. 同步按需隔离 (不同业务之间同步互不影响,同步有快慢)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5. 事务性支持 (允许业务定义表的同步加载的顺序性)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4. Canal设置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600200" x="457200"/>
            <a:ext cy="5133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参数解释：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数据源类型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mysql:  需要指定slaveId，canal将自己伪装为mysql slave获取binlog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ii. oracle: 指定oracle erosa地址信息，非oracle地址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	iii. localbinlog: 指定本地目录的binlog进行消费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位点定义 (不配置，默认就是当前位置)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i. 文件位置： </a:t>
            </a:r>
            <a:r>
              <a:rPr sz="1800" lang="zh-CN">
                <a:solidFill>
                  <a:srgbClr val="FFFFFF"/>
                </a:solidFill>
              </a:rPr>
              <a:t>{"journalName":"mysql.bin000001","position":106"};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ii. 时间戳： {</a:t>
            </a:r>
            <a:r>
              <a:rPr sz="1800" lang="zh-CN">
                <a:solidFill>
                  <a:srgbClr val="FFFFFF"/>
                </a:solidFill>
              </a:rPr>
              <a:t>timestamp":1362591698000}; #13位精确到毫秒的时间戳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c. 存储机制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	i.  memory模式，支持定义buffer size.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d. HA机制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	i.  heartbeat / tddl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e. 心跳配置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2400" lang="zh-CN">
                <a:solidFill>
                  <a:srgbClr val="FF0000"/>
                </a:solidFill>
              </a:rPr>
              <a:t>注意：canal name定义必须和pipeline定义保持一致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Canal子项目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提供异构数据源的接入(类eromanga解决方案)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canal特性：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可</a:t>
            </a:r>
            <a:r>
              <a:rPr sz="2400" lang="zh-CN"/>
              <a:t>嵌入otter中部署</a:t>
            </a:r>
            <a:r>
              <a:rPr lang="zh-CN"/>
              <a:t>，解析数据不落地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支持mysql/oracle源数据接入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解决mysql数据库主备切换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解决多库合并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流式api数据获取接口  (贴合otter并行调度模型)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4. 增加监控项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417637" x="457200"/>
            <a:ext cy="5325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zh-CN"/>
              <a:t>参数解释：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a. 监控项目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1. 延迟 :  定义为数据从源库写入，到通过otter写出到目标库的时间差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2. 异常：s/e/t/l处理过程中抛出的异常，定义关键字进行接收异常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3. Process超时：定义为一次s/e/t/l的调度时间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4. Position超时：定义为最后一次位点更新时间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b. 阀值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	1.  1800@09:00~21:00，按时间范围定义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c. 报警间隔 (重复报警会压制，有效利用短信资源)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d. 发送人KEY (对应于dragoon2.5中的KV监控名称)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e. 自动恢复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	</a:t>
            </a:r>
            <a:r>
              <a:rPr sz="1800" lang="zh-CN"/>
              <a:t>1.  针对出现网络异常可尝试自动恢复，减少人肉运维成本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监控设计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流程：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a. 上帝之手(dragoon)，定时触发monitorTrigger.htm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b. monitorTrigger触发进行监控项检查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c. 检查失败，使用</a:t>
            </a:r>
            <a:r>
              <a:rPr sz="2400" lang="zh-CN">
                <a:solidFill>
                  <a:srgbClr val="FFFFFF"/>
                </a:solidFill>
              </a:rPr>
              <a:t>PassiveSender，</a:t>
            </a:r>
            <a:r>
              <a:rPr sz="2400" lang="zh-CN"/>
              <a:t>推送给dragoon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d. 如果自动恢复开启，加入自动恢复队列，重启同步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注意点：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a.  上帝之手，目前配置为5分钟触发一次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b.  异常报警，node即时推送给manager，即时报警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优势： 有效控制报警内容，准确描述异常情况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使用&amp;运维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rtl="0" lvl="0" indent="457200" marL="457200">
              <a:spcBef>
                <a:spcPts val="0"/>
              </a:spcBef>
              <a:buNone/>
            </a:pPr>
            <a:r>
              <a:rPr b="1" sz="3600" lang="zh-CN"/>
              <a:t>如何了解一个otter同步情况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1. 同步状态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37750" x="403469"/>
            <a:ext cy="1332824" cx="833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y="3692650" x="403469"/>
            <a:ext cy="2675100" cx="852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几种状态：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a.  停止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b.  运行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c.  挂起 (标红显示，可以理解为暂定)</a:t>
            </a:r>
          </a:p>
          <a:p>
            <a:pPr indent="45720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	一种特殊的状态，hold住s/e/t/l调度，但不释放系统资源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2. 运行状态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3405218" x="457200"/>
            <a:ext cy="3224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pipeline状态：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a. 定位中 (标红显示，canal还未拿到第一条binlog数据)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b. 工作中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延迟时间：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	a. 最后一批同步数据的从源库写入到otter同步到目标库的时间差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最后同步时间  vs  最后位点时间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	a.  同步时间，代表当前数据库中映射关系表数据最后一次消费成功的时间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	b.  位点时间，代表当前数据库中所有表数据最后一次消成功的时间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zh-CN"/>
              <a:t>	同步时间 &lt;  位点时间</a:t>
            </a:r>
          </a:p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60472" x="541070"/>
            <a:ext cy="1581354" cx="806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数据统计 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几种纬度：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a. 延迟时间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b. 吞吐量 (实时 + 历史)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c. SEDA调度状态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d. insert/update/delete数据统计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e. 文件数量/大小统计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indent="0" mar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示例查看： </a:t>
            </a:r>
            <a:r>
              <a:rPr u="sng" sz="1800" lang="zh-CN">
                <a:solidFill>
                  <a:schemeClr val="hlink"/>
                </a:solidFill>
                <a:hlinkClick r:id="rId3"/>
              </a:rPr>
              <a:t>http://otter.alibaba-inc.com/dataMediaPairList.htm?pipelineId=301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30368" x="379350"/>
            <a:ext cy="952500" cx="836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4. 日志查询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7319" x="130374"/>
            <a:ext cy="3707880" cx="88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>
            <p:ph idx="1" type="body"/>
          </p:nvPr>
        </p:nvSpPr>
        <p:spPr>
          <a:xfrm>
            <a:off y="5459450" x="242100"/>
            <a:ext cy="1250999" cx="865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几种纬度：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监控项 / pipeline 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同步性能优化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数据最小化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数据合并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数据压缩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2. 数据并行化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S/E/T/L并行调度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join并行化</a:t>
            </a:r>
          </a:p>
          <a:p>
            <a:pPr>
              <a:spcBef>
                <a:spcPts val="0"/>
              </a:spcBef>
              <a:buNone/>
            </a:pPr>
            <a:r>
              <a:rPr sz="2400" lang="zh-CN"/>
              <a:t>	c. load并行化 (pk hash + weight)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otter目前支持了什么？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82875" x="457200"/>
            <a:ext cy="5146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单向同步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mysql/oracle互相同步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2. 双向同步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无冲突变更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3. 文件同步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本地/aranda</a:t>
            </a:r>
            <a:r>
              <a:rPr lang="zh-CN"/>
              <a:t>文件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4. 双A同步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zh-CN"/>
              <a:t>冲突检测&amp;冲突补救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5. 数据迁移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中间表/行记录同步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数据合并算法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600200" x="457200"/>
            <a:ext cy="5135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1. insert + insert -&gt; insert </a:t>
            </a:r>
            <a:r>
              <a:rPr sz="1800" lang="zh-CN"/>
              <a:t>(数据迁移+数据增量场景)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2. insert + update -&gt; insert </a:t>
            </a:r>
            <a:r>
              <a:rPr sz="1800" lang="zh-CN"/>
              <a:t> (update字段合并到insert)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3. insert + delete -&gt; delete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4. update + insert -&gt; insert </a:t>
            </a:r>
            <a:r>
              <a:rPr sz="1800" lang="zh-CN"/>
              <a:t>(数据迁移+数据增量场景)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5. update + update -&gt; update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6. update + delete -&gt; delete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7. delete + insert -&gt; insert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8. delete + update -&gt; update </a:t>
            </a:r>
            <a:r>
              <a:rPr sz="1800" lang="zh-CN"/>
              <a:t>(数据迁移+数据增量场景)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9. delete + delete -&gt; delete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>
                <a:solidFill>
                  <a:srgbClr val="FF0000"/>
                </a:solidFill>
              </a:rPr>
              <a:t>说明.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>
                <a:solidFill>
                  <a:srgbClr val="FF0000"/>
                </a:solidFill>
              </a:rPr>
              <a:t>1. insert/行记录update 执行merge sql，解决重复数据执行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>
                <a:solidFill>
                  <a:srgbClr val="FF0000"/>
                </a:solidFill>
              </a:rPr>
              <a:t>2. 合并算法执行后，单pk主键只有一条记录，解决并行load的效率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load并行化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pk hash算法：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需求描述：提升同步性能，按table粒度并行时，改善大表同步问题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解决方案：根据table + pk hash后进行并行提交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优化方案：合并相同执行sql的pk hash结果，进行batch提交 (id排序，mysql顺序写，减少网络交互）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weight算法：(业务事务性支持)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业务需求： 事务中顺序更新offer_detail，offer表，同步时插入保证顺序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解决方案： 定义offer_detail(weight=1),offer(weight=2)，按权重从小到大插入，保证在一个批次数据中offer_detail的变更要优先于offer表变更插入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zh-CN"/>
              <a:t>load并行化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pk hash + weight混合算法：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a. 根据weight不同，构建多个weight bucket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按weight顺序，对每个weight bucket执行pk hash算法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pk hash + weight混合 + 多库复制：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业务描述：　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</a:t>
            </a:r>
            <a:r>
              <a:rPr sz="1800" lang="zh-CN"/>
              <a:t>a.  数据库load完成后，发送数据到mq，或者更新cache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 会员变更数据，需要同步到多个目标数据库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算法描述：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a. 每个库创建一份load实例，并接入weight controller调度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每个库按pk hash+weight混合算法进行调度，单库的weight bucket的调度由weight controllert的统一控制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load并行化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3845" x="457200"/>
            <a:ext cy="4157176" cx="807066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y="5869600" x="577820"/>
            <a:ext cy="805799" cx="769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zh-CN">
                <a:solidFill>
                  <a:schemeClr val="lt1"/>
                </a:solidFill>
              </a:rPr>
              <a:t>二维线程池weight调度：</a:t>
            </a:r>
          </a:p>
          <a:p>
            <a:pPr indent="457200">
              <a:spcBef>
                <a:spcPts val="0"/>
              </a:spcBef>
              <a:buNone/>
            </a:pPr>
            <a:r>
              <a:rPr sz="1800" lang="zh-CN">
                <a:solidFill>
                  <a:schemeClr val="lt1"/>
                </a:solidFill>
              </a:rPr>
              <a:t>纬度一：多库载入  ,  纬度二：单库pk hash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zh-CN"/>
              <a:t>otter4.0支持同步功能内容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1. 同步映射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FFFFFF"/>
                </a:solidFill>
              </a:rPr>
              <a:t>	a. 1 : 1 映射, (offer -&gt; offer，最简单业务)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b. n : 1映射,  (offer[1-32] -&gt;  offer)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c. 1 : n 映射,  (offer -&gt;  offer , offer_log) </a:t>
            </a:r>
            <a:r>
              <a:rPr sz="2400" lang="zh-CN">
                <a:solidFill>
                  <a:srgbClr val="FF0000"/>
                </a:solidFill>
              </a:rPr>
              <a:t>数据多路复制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2. 视图同步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</a:t>
            </a:r>
            <a:r>
              <a:rPr sz="2400" lang="zh-CN"/>
              <a:t>a. 表名不同  (ocndb.member -&gt; crmg.cbu_member)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b. 字段名不同  (member_id -&gt; vaccount_id)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c. 字段类型不同 (number(11,2) -&gt; varchar(32))</a:t>
            </a:r>
          </a:p>
          <a:p>
            <a:pPr rtl="0" lvl="0" indent="0" mar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d. 字段个数不同 (1:n映射,1个字段复制到目标多个字段)</a:t>
            </a:r>
            <a:r>
              <a:rPr lang="zh-CN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zh-CN"/>
              <a:t>otter4.0支持同步功能内容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3. 数据join</a:t>
            </a:r>
            <a:br>
              <a:rPr sz="2400" lang="zh-CN"/>
            </a:br>
            <a:r>
              <a:rPr sz="2400" lang="zh-CN"/>
              <a:t>	a. 根据变更column获取关联图片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b. 根据pk join数据库整行记录 (dw业务)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c. 根据变更字段，查询group字段进行同步 (字段组)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d. 根据pk查询关联表记录 (</a:t>
            </a:r>
            <a:r>
              <a:rPr sz="2400" lang="zh-CN">
                <a:solidFill>
                  <a:srgbClr val="FF0000"/>
                </a:solidFill>
              </a:rPr>
              <a:t>规划中</a:t>
            </a:r>
            <a:r>
              <a:rPr sz="2400" lang="zh-CN"/>
              <a:t>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4. 数据filter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a.  业务自定义扩展代码 (EventProcessor)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otter4.0支持同步功能内容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5. 同步一致性 &amp; 同步模式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基于介质 + 行记录同步		(数据订正,数据迁移)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基于当前变更 + 字段模式	(正常同步业务)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zh-C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Otter4使用约定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/>
              <a:t>1. 同步表必须有主键 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2. oracle表不允许使用blob/clob (mysql无此限制)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3. 数据订正  (几种case需要和otter团队沟通 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a.  纯数据订正超过1000w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b.  带文件订正超过50w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c.  非映射关系表订正超过5000w (otter4正在做优化，尽早解除限制)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4. 新通道上线步骤 (当前)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a. 明确同步需求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	i.  单向 / 双向 / 双写(需要明确主要写入站点) /  文件同步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b. 全量数据初始化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	i. 行记录 + gmt_modified修改</a:t>
            </a:r>
          </a:p>
          <a:p>
            <a:pPr>
              <a:spcBef>
                <a:spcPts val="0"/>
              </a:spcBef>
              <a:buNone/>
            </a:pPr>
            <a:r>
              <a:rPr sz="2000" lang="zh-CN"/>
              <a:t>		ii. 插入同步记录到retl_buffer表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Otter4使用约定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/>
              <a:t>5.  数据表字段变更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a. 只允许新增字段到末尾  (删除字段慎重)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b. 字段新增先加目标库，再加源库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c. 双向同步，新增字段建议无默认值  (可确保同步无挂起)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6.  图片同步，需要先写图片，后插数据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otter4同步延迟比较低，如果先写数据，后写图片或者两者并发写，就会有一定的概率拿到数据后，反查没有图片，导致图片同步丢失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Otter常见FAQ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1568321" x="457199"/>
            <a:ext cy="5360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同步隔离性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a. otter pipeline按表级别定义同步映射，不同pipeline互不影响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接入erosa+canal，按库存储数据，不同表同步会存在一定影响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2. 同步延迟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取决目标数据库可接受的load并发度 + 地域之间的网络延迟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3. 核心竞争力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 并行调度模型，(缓解extract/transform I/O latency问题)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 双向同步 / 双A同步   (避免回环同步 / 冲突检测)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 pk hash + weight并行载入 (极大的提升同步性能)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d.  接入canal，高效获取增量数据，并按变更字段同步  (高效,低latency)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e.  同步映射  /  视图同步 / 数据join / 数据filter  (强大的功能支持)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otter初步性能指标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512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吞吐量：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zh-CN"/>
              <a:t>1. insert  30~40w/min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zh-CN"/>
              <a:t>2. delete 60w/min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latency :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1.  本地机房+单向同步    100ms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2.  中美机房+单向/双向同步     2s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3.  中美机房+文件  10s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0000"/>
                </a:solidFill>
              </a:rPr>
              <a:t>重要：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0000"/>
                </a:solidFill>
              </a:rPr>
              <a:t>1. load并行线程设置很重要，取决目标库载入能力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0000"/>
                </a:solidFill>
              </a:rPr>
              <a:t>2. latency的几个经验值，要根据数据量和高峰期做继续评估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otter资源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otter manger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u="sng" sz="2400" lang="zh-CN">
                <a:solidFill>
                  <a:schemeClr val="hlink"/>
                </a:solidFill>
                <a:hlinkClick r:id="rId3"/>
              </a:rPr>
              <a:t>http://otter.alibaba-inc.com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2.  </a:t>
            </a:r>
            <a:r>
              <a:rPr lang="zh-CN"/>
              <a:t>相关文档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u="sng" sz="2400" lang="zh-CN">
                <a:solidFill>
                  <a:schemeClr val="hlink"/>
                </a:solidFill>
                <a:hlinkClick r:id="rId4"/>
              </a:rPr>
              <a:t>http://b2b-doc.alibaba-inc.com/display/RC/Otter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</a:t>
            </a:r>
            <a:r>
              <a:rPr u="sng" sz="2400" lang="zh-CN">
                <a:solidFill>
                  <a:schemeClr val="hlink"/>
                </a:solidFill>
                <a:hlinkClick r:id="rId5"/>
              </a:rPr>
              <a:t>http://b2b-doc.alibaba-inc.com/display/opentech/otter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3. 需求平台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	</a:t>
            </a:r>
            <a:r>
              <a:rPr u="sng" sz="2400" lang="zh-CN">
                <a:solidFill>
                  <a:schemeClr val="hlink"/>
                </a:solidFill>
                <a:hlinkClick r:id="rId6"/>
              </a:rPr>
              <a:t>http://agile.alibaba-inc.com/browse/OTTER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y="2724300" x="457200"/>
            <a:ext cy="1409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7200" lang="zh-CN"/>
              <a:t>TKS!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otter4  vs otter3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otter3 : 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 文件同步 1000 / min,   60MB/min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数据记录  20000 / min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otter4 :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a.  文件同步  8000 / min,  500MB/min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数据记录  400000 / min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zh-CN"/>
              <a:t>otter4相比于otter3，是一个数量级上的飞跃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otter"慢"在哪里？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181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类似产品：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a. 精卫  延迟&lt;100ms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b. drc 延迟&lt;1s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otter"慢"点：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	a. 中美200ms延迟 vs 青岛70ms延迟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	b. 中美2~6MB带宽 vs 青岛千兆光纤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使用&amp;运维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indent="457200" marL="457200">
              <a:spcBef>
                <a:spcPts val="0"/>
              </a:spcBef>
              <a:buNone/>
            </a:pPr>
            <a:r>
              <a:rPr b="1" sz="3600" lang="zh-CN"/>
              <a:t>如何配置一个otter同步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