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4" r:id="rId2"/>
    <p:sldMasterId id="2147483725" r:id="rId3"/>
    <p:sldMasterId id="2147483726" r:id="rId4"/>
    <p:sldMasterId id="2147483727" r:id="rId5"/>
    <p:sldMasterId id="2147483728" r:id="rId6"/>
  </p:sldMasterIdLst>
  <p:notesMasterIdLst>
    <p:notesMasterId r:id="rId45"/>
  </p:notesMasterIdLst>
  <p:sldIdLst>
    <p:sldId id="256" r:id="rId7"/>
    <p:sldId id="390" r:id="rId8"/>
    <p:sldId id="337" r:id="rId9"/>
    <p:sldId id="387" r:id="rId10"/>
    <p:sldId id="388" r:id="rId11"/>
    <p:sldId id="392" r:id="rId12"/>
    <p:sldId id="394" r:id="rId13"/>
    <p:sldId id="403" r:id="rId14"/>
    <p:sldId id="404" r:id="rId15"/>
    <p:sldId id="405" r:id="rId16"/>
    <p:sldId id="406" r:id="rId17"/>
    <p:sldId id="407" r:id="rId18"/>
    <p:sldId id="408" r:id="rId19"/>
    <p:sldId id="412" r:id="rId20"/>
    <p:sldId id="409" r:id="rId21"/>
    <p:sldId id="410" r:id="rId22"/>
    <p:sldId id="411" r:id="rId23"/>
    <p:sldId id="413" r:id="rId24"/>
    <p:sldId id="414" r:id="rId25"/>
    <p:sldId id="427" r:id="rId26"/>
    <p:sldId id="415" r:id="rId27"/>
    <p:sldId id="416" r:id="rId28"/>
    <p:sldId id="417" r:id="rId29"/>
    <p:sldId id="395" r:id="rId30"/>
    <p:sldId id="418" r:id="rId31"/>
    <p:sldId id="397" r:id="rId32"/>
    <p:sldId id="419" r:id="rId33"/>
    <p:sldId id="400" r:id="rId34"/>
    <p:sldId id="401" r:id="rId35"/>
    <p:sldId id="402" r:id="rId36"/>
    <p:sldId id="420" r:id="rId37"/>
    <p:sldId id="421" r:id="rId38"/>
    <p:sldId id="422" r:id="rId39"/>
    <p:sldId id="424" r:id="rId40"/>
    <p:sldId id="423" r:id="rId41"/>
    <p:sldId id="426" r:id="rId42"/>
    <p:sldId id="393" r:id="rId43"/>
    <p:sldId id="386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3078" autoAdjust="0"/>
  </p:normalViewPr>
  <p:slideViewPr>
    <p:cSldViewPr>
      <p:cViewPr>
        <p:scale>
          <a:sx n="100" d="100"/>
          <a:sy n="100" d="100"/>
        </p:scale>
        <p:origin x="-6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A43B-3B19-4D34-8E6E-6E3D59D86B91}" type="datetimeFigureOut">
              <a:rPr lang="zh-CN" altLang="en-US" smtClean="0"/>
              <a:pPr/>
              <a:t>12-10-17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01CA5-1FBD-4016-8AFD-E740FDA3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A46DA6-8053-47F4-A123-C57F71005612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1C07E-CC8A-4F3C-A412-A48E57107BF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205B74-A5AE-4790-9443-15B95A40C555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9CA90-8ECA-40DD-9055-8087E9BA233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07509-B4DB-4A11-8FF3-C7A63C7D019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32ECD-1276-4F9F-9A69-C54F9B6A4B1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3418C-6493-479D-906F-3E4A524C2E40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A48E4-143E-4FB9-9EB2-D58450E11A9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9F756-DE4C-4725-8931-BE6D62140DAC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8D3AF-FE34-4307-A867-BB142057588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28219-2C88-4E93-B498-7899DBDE604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47DE-7FC7-4896-9A69-94836C8C31E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4AA22-0F49-45BB-933F-609D70ED752E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FD7E0-A627-4EB3-BD4E-2371B012BF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410CC-C43E-4B5D-9837-F0C5F7979424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03115-E325-4F26-A0B5-654734490D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9A9CF-E05E-4F1C-8CDF-CD9ACE1A5D92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86989-0528-49F6-8468-C3802FC69F0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32B5B-37D8-4F64-85AA-160B09B3B78A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CDE8D-01A5-4EC8-8444-8805AD93B60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588AD-1BBC-4572-96A6-B988F0C2FFE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E205C-F589-4B49-8C91-212F57A0DCD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C1565-0E99-4BD2-98B7-1716E8779C66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CA981-0DEF-40D4-88CF-0F4D0A3E9EB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BD4C3-E704-4705-B585-16FBBF1FA71E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4EC0D-195E-40B9-BEC7-23752166BC2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71CF6-2DE8-4E5E-830A-F0C337F5BB2D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10B2B-FA3E-45EA-A9B5-B1E714FBDC9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A7CED-AB3B-4CBF-B7D3-EFA119DE8AA7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C7961-9111-4101-8AAC-8254A85B04B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46AE9-BEE6-4C27-BDFD-66CE12C86AF6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8F50E-8A73-42AB-8D27-F7EA79DE260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4D536-1261-492F-81D0-3042DA40DC9F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420D-3EC3-4742-97C8-6E6B608D979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A4864-B2B1-4932-912C-9F604A9A3813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9BE3F-1713-4761-97CD-2C7E69AB0D7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5DFCA-2BC5-43C6-8AC8-E9C0E587BA51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10D70-1197-407F-A70D-40B404648D7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19EE9-FFA6-4AD3-8C94-6D96182F76A5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F2F6A-4F7D-4217-B78E-6B29B77D2EA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C8B3E-ADBB-449D-96B7-9819A6A7D6D7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7D364-A034-4640-942A-03FD98BD22F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99EFF-1787-47E3-A79C-FFDDB6A8C03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8C29C-A426-40C4-A25F-7F63F657C06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6ED0B-9F16-47CB-A81C-2CF7FD0AA0FC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E3129-4EA8-4640-91AF-3245C4CCBC4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C4769-BB9B-4E91-AD98-081E0B0207BB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E18B1-F5BC-490A-B9DC-C260494D1A0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DADAF-57CD-4107-9585-31012991382E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21678-8B7E-41B9-8B0F-E4DA73F98F7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CED0D-A822-49A0-A15B-98FBBC6983A9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B9BEE-C4E0-462C-8DED-F98CAE70722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456AFE-7B08-44A7-BA98-951A4462708E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2C793-F2F2-44F3-8466-D1DAEB532DB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06F8B-99F4-4D0A-936C-D9B4AA8C03A2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E84D3-DE74-4214-AFC5-F17B0FBA07D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5814E-C929-46B1-BAF4-3A2E69049161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663E6-77B0-4E36-BE56-345FACCA0E7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634FB-2747-4D54-9818-7E7439245110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EBC3-29B2-4182-916C-B541D021806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CAAAC-D379-4D70-ADB0-BAADEA2AB3D3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6F425-4EB0-437A-B55C-D3EF07591DA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9DEE7-9768-47C3-865B-301E65CCC801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FDE81-582A-4B40-B753-6C3FAC0F523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CEF03-0774-486C-AEAC-ADB6567AAA64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5B20F-A8B0-4D46-9BAB-2719B38F90C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DB75D-CA07-45E1-BA16-07EDD48B65F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F809-0403-476D-973D-7EE6895594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6C9A44-D144-4021-A94E-D9C3703204CB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F366-5A18-4627-BB28-7A1CDEFF784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FEE29-13B7-45FC-AA00-5531C01CBABD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CAB7-55D2-466C-A866-7BE655FE89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6C50B-2822-44CC-9C88-274D77FE0307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79A0-8E78-4F18-9E6A-7941C42B38C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3FF40-0EAE-4756-A098-C61A5923C1B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2BDCD-EF49-4E1F-B09E-B9EA58D2DDF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A8969-2103-4472-909D-75D449F1E4F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5720-0638-4440-856D-237C7BBB883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EDD31-768B-44C5-A657-74F490C81DB3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05481-9DB5-4250-82DA-02E6F35B6FA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84029-465A-427C-9264-3630E0035827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FA58-5554-43C7-AA56-83FCB0036C4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08EC2-531E-485E-9D7F-F03C5E276317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B14EC-6E96-40F8-BE6A-A6852CD6BD4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A7CED-E361-4492-A37F-A5DBE6367F8F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F6F72-82C0-4170-843D-8EE7CA51048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CBED7-62A6-435E-9701-D8448EA1530C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65C26-AFD8-460D-94F6-B1E9A0395A6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8463B-5B70-4362-939B-DA1B75DB13F7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CE176-1BBA-465A-A0AD-87F66D85762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1932F1-AA35-4C7D-A6F3-6439FC6A59CA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D7B82-153B-4F6F-8196-2B68E4F3E1B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D6FF3-CD8D-45FF-AD0A-4B12CF30E74C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1C718-708C-4239-AD03-0BEF6303A8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A5D57-3BF3-4D54-B541-D81D2F14AFC9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F6E6F-FB49-4B2C-BB0A-931DBC471F6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41397-2927-4685-914C-F1C89C8AA23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E3911-07A7-4E4C-9E4B-A95F232ABDE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77DE5-5D42-495C-86FA-2B296E0933F1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B281D-774F-4F32-8CB4-1EBF5E9AEAA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707246-558E-4B54-BA2B-4B6232F27EDD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4A8F-4EA5-4636-8BF6-268E7B1E3CC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6F267-CC02-4ACC-B8AB-9AC847CF6046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9FCCE-F302-4377-855C-7F770871B90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10E938-EA0A-434D-B5D3-CF90EDB4C07D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F6D30-C9A0-4DFA-9092-F4730CD3851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8683E-CD89-460C-9E78-DD3527D9A05B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C537F-F2B3-4F3A-BC56-54FBBDD816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3C810-CB85-4B5B-81DA-9FB313DA53E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E5035-A360-480B-8031-FB45399EB0E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CAC4A-5622-4D3F-AE95-109E6F053600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DAAEE-BBAF-4EAE-B396-4E781FAFED4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8AE4C-0379-411A-84D0-996C91709DEC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33272-560B-4C71-B2DE-BBDEEC404E3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DB65A-6A55-42D7-B9DC-7B97AF728446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38664-7F4D-428B-B930-44B766C7517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C4E303-020D-4A74-A257-D3709F97C990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839B-93B6-4016-ADDB-04D1CE8A5DB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2359C-05DD-414D-8BED-F5E0C6512E84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F0782-4092-4BAF-8623-8F9189FB2DE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8E8E8D-0585-4F95-9BD0-C0E38E4E42CF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ADE2D-69FF-4368-A2EB-72A5525EF5B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6DE5-A6C6-4E51-A27E-E7279EA6A7EC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92A03-E857-4BD1-9D05-CBDB2B27750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AD734-674F-4532-AA25-FE3CC9687303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A3DC-24F0-42BA-9505-E26B9139B2C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29E21A-275C-40C3-9FCA-8F576C0C300E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0A6A9-9B6A-4713-A603-3FF8EED8ABB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AA7A2-F94C-41DD-BA39-3B8D7A15DF00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18AFB-5D9A-4511-96D0-B3C21117A69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83D79-DD1F-48F7-B5BC-324C30FF656A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8FC41-ADE0-45D1-9CED-DE63F764CA3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0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6FC3EB6F-E9A7-469B-8659-91AB1B7C8D36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2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535A5C40-EB46-4F8E-8111-EE6F8D4172C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2051" name="圆角矩形 10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2" name="矩形 11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3" name="矩形 12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4" name="矩形 14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pic>
        <p:nvPicPr>
          <p:cNvPr id="2055" name="Picture 10" descr="u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285750"/>
            <a:ext cx="117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8" name="日期占位符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335EC48-E6B9-41CA-B6C1-5B94641AFAD3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2059" name="页脚占位符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2060" name="灯片编号占位符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AF0DCFEB-C3B2-423C-B316-F04B8A51232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3075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pic>
        <p:nvPicPr>
          <p:cNvPr id="3076" name="Picture 10" descr="u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72375" y="285750"/>
            <a:ext cx="117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8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22C1F913-924D-41B4-A366-FA41E16110D2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308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308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4EF22B81-4EAB-418D-9671-DB3D6F9782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60325" y="60325"/>
            <a:ext cx="9028113" cy="6711950"/>
            <a:chOff x="0" y="0"/>
            <a:chExt cx="5687" cy="4228"/>
          </a:xfrm>
        </p:grpSpPr>
        <p:pic>
          <p:nvPicPr>
            <p:cNvPr id="4100" name="圆角矩形 10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687" cy="4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64" y="67"/>
              <a:ext cx="5556" cy="4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b="0">
                <a:solidFill>
                  <a:srgbClr val="FFFFFF"/>
                </a:solidFill>
                <a:latin typeface="Perpetua" pitchFamily="18" charset="0"/>
              </a:endParaRPr>
            </a:p>
          </p:txBody>
        </p:sp>
      </p:grpSp>
      <p:sp>
        <p:nvSpPr>
          <p:cNvPr id="4102" name="矩形 11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3" name="矩形 12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4" name="矩形 14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5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06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757BF78B-7A44-4485-9E9F-9185D6120E82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410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0100" y="6172200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410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98431193-41E6-4098-9658-52D4A2E581E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5123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5125" name="圆角矩形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512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46F9158-1AE0-4E4A-8EB1-77A5AD5132A8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512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13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4018CD93-7191-42F9-8F0F-143DC74477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614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48" name="矩形 9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49" name="矩形 10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50" name="矩形 11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51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52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5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04B93EC1-B4BF-4F1C-AD72-C0DC14AF9021}" type="datetimeFigureOut">
              <a:rPr lang="zh-CN" altLang="en-US"/>
              <a:pPr/>
              <a:t>12-10-17</a:t>
            </a:fld>
            <a:endParaRPr lang="en-US"/>
          </a:p>
        </p:txBody>
      </p:sp>
      <p:sp>
        <p:nvSpPr>
          <p:cNvPr id="615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15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F1F04E72-B11B-4B06-A962-F674FE5379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www.innomysql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code.netease.com" TargetMode="External"/><Relationship Id="rId3" Type="http://schemas.openxmlformats.org/officeDocument/2006/relationships/hyperlink" Target="https://github.com/NetEas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foxserver.com/" TargetMode="External"/><Relationship Id="rId4" Type="http://schemas.openxmlformats.org/officeDocument/2006/relationships/hyperlink" Target="http://www.bigworldtech.com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www.reddwarfserv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506538"/>
            <a:ext cx="8229600" cy="1470025"/>
          </a:xfrm>
        </p:spPr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</a:rPr>
              <a:t>pen source in netease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24300" y="5229201"/>
            <a:ext cx="19438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ea typeface="微软雅黑" pitchFamily="34" charset="-122"/>
              </a:rPr>
              <a:t>网易杭州研究院</a:t>
            </a:r>
            <a:endParaRPr lang="en-US" altLang="zh-CN" b="0" dirty="0" smtClean="0">
              <a:ea typeface="微软雅黑" pitchFamily="34" charset="-122"/>
            </a:endParaRPr>
          </a:p>
          <a:p>
            <a:r>
              <a:rPr lang="zh-CN" altLang="en-US" b="0" dirty="0" smtClean="0">
                <a:ea typeface="微软雅黑" pitchFamily="34" charset="-122"/>
              </a:rPr>
              <a:t>谢骋超</a:t>
            </a:r>
            <a:endParaRPr lang="zh-CN" altLang="en-US" b="0" dirty="0">
              <a:ea typeface="微软雅黑" pitchFamily="34" charset="-122"/>
            </a:endParaRPr>
          </a:p>
          <a:p>
            <a:r>
              <a:rPr lang="zh-CN" altLang="en-US" b="0" dirty="0">
                <a:ea typeface="微软雅黑" pitchFamily="34" charset="-122"/>
              </a:rPr>
              <a:t>@圈圈套</a:t>
            </a:r>
            <a:r>
              <a:rPr lang="zh-CN" altLang="en-US" b="0" dirty="0" smtClean="0">
                <a:ea typeface="微软雅黑" pitchFamily="34" charset="-122"/>
              </a:rPr>
              <a:t>圈圈</a:t>
            </a:r>
            <a:endParaRPr lang="en-US" altLang="zh-CN" b="0" dirty="0" smtClean="0">
              <a:ea typeface="微软雅黑" pitchFamily="34" charset="-122"/>
            </a:endParaRPr>
          </a:p>
          <a:p>
            <a:r>
              <a:rPr lang="en-US" altLang="zh-CN" b="0" dirty="0" smtClean="0">
                <a:ea typeface="微软雅黑" pitchFamily="34" charset="-122"/>
              </a:rPr>
              <a:t>@</a:t>
            </a:r>
            <a:r>
              <a:rPr lang="en-US" altLang="zh-CN" b="0" dirty="0" err="1" smtClean="0">
                <a:ea typeface="微软雅黑" pitchFamily="34" charset="-122"/>
              </a:rPr>
              <a:t>xiecc</a:t>
            </a:r>
            <a:endParaRPr lang="zh-CN" altLang="en-US" b="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Game VS Web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Long  connection VS  Short connection</a:t>
            </a:r>
          </a:p>
          <a:p>
            <a:r>
              <a:rPr lang="en-US" altLang="zh-CN" sz="2800" dirty="0"/>
              <a:t>Partition:  area based VS Load balanced cluster</a:t>
            </a:r>
          </a:p>
          <a:p>
            <a:r>
              <a:rPr lang="en-US" altLang="zh-CN" sz="2800" dirty="0"/>
              <a:t>State VS  Stateless</a:t>
            </a:r>
          </a:p>
          <a:p>
            <a:r>
              <a:rPr lang="en-US" altLang="zh-CN" sz="2800" dirty="0"/>
              <a:t>Broadcast  VS  Request/response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91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416824" cy="4896544"/>
          </a:xfrm>
        </p:spPr>
        <p:txBody>
          <a:bodyPr/>
          <a:lstStyle/>
          <a:p>
            <a:pPr algn="ctr"/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kumimoji="1" lang="en-US" altLang="zh-CN" sz="4800" dirty="0"/>
              <a:t/>
            </a:r>
            <a:br>
              <a:rPr kumimoji="1" lang="en-US" altLang="zh-CN" sz="4800" dirty="0"/>
            </a:b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kumimoji="1" lang="en-US" altLang="zh-CN" sz="4800" dirty="0"/>
              <a:t/>
            </a:r>
            <a:br>
              <a:rPr kumimoji="1" lang="en-US" altLang="zh-CN" sz="4800" dirty="0"/>
            </a:b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kumimoji="1" lang="en-US" altLang="zh-CN" sz="4800" dirty="0" smtClean="0"/>
              <a:t>almost zero code achieving this architecture</a:t>
            </a:r>
            <a:br>
              <a:rPr kumimoji="1" lang="en-US" altLang="zh-CN" sz="4800" dirty="0" smtClean="0"/>
            </a:br>
            <a:r>
              <a:rPr kumimoji="1" lang="en-US" altLang="zh-CN" sz="4800" dirty="0" smtClean="0"/>
              <a:t> </a:t>
            </a:r>
            <a:br>
              <a:rPr kumimoji="1" lang="en-US" altLang="zh-CN" sz="4800" dirty="0" smtClean="0"/>
            </a:br>
            <a:r>
              <a:rPr kumimoji="1" lang="en-US" altLang="zh-CN" sz="4800" dirty="0" smtClean="0"/>
              <a:t> </a:t>
            </a:r>
            <a:r>
              <a:rPr kumimoji="1" lang="en-US" altLang="zh-CN" sz="3600" dirty="0" smtClean="0"/>
              <a:t>easy to extend servers</a:t>
            </a:r>
            <a:endParaRPr kumimoji="1" lang="zh-CN" alt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268760"/>
            <a:ext cx="202028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449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Server 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1556792"/>
            <a:ext cx="7416824" cy="4464496"/>
            <a:chOff x="1043608" y="1484784"/>
            <a:chExt cx="7416824" cy="4464496"/>
          </a:xfrm>
        </p:grpSpPr>
        <p:sp>
          <p:nvSpPr>
            <p:cNvPr id="5" name="圆角矩形 4"/>
            <p:cNvSpPr/>
            <p:nvPr/>
          </p:nvSpPr>
          <p:spPr>
            <a:xfrm>
              <a:off x="1619672" y="2708920"/>
              <a:ext cx="1296144" cy="64807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frontend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3688" y="4797152"/>
              <a:ext cx="1296144" cy="64807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frontend</a:t>
              </a:r>
              <a:endParaRPr lang="zh-CN" altLang="en-US" sz="16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788024" y="2204864"/>
              <a:ext cx="1584176" cy="8640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backend</a:t>
              </a:r>
              <a:endParaRPr lang="zh-CN" altLang="en-US" sz="16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355976" y="3717032"/>
              <a:ext cx="1584176" cy="8640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backend</a:t>
              </a:r>
              <a:endParaRPr lang="zh-CN" altLang="en-US" sz="16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427984" y="5085184"/>
              <a:ext cx="1584176" cy="8640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backend</a:t>
              </a:r>
              <a:endParaRPr lang="zh-CN" altLang="en-US" sz="16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804248" y="4293096"/>
              <a:ext cx="1584176" cy="8640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backend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>
              <a:stCxn id="5" idx="3"/>
              <a:endCxn id="7" idx="2"/>
            </p:cNvCxnSpPr>
            <p:nvPr/>
          </p:nvCxnSpPr>
          <p:spPr>
            <a:xfrm flipV="1">
              <a:off x="2915816" y="2636912"/>
              <a:ext cx="1872208" cy="39604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9" idx="2"/>
            </p:cNvCxnSpPr>
            <p:nvPr/>
          </p:nvCxnSpPr>
          <p:spPr>
            <a:xfrm>
              <a:off x="3059832" y="5121188"/>
              <a:ext cx="1368152" cy="39604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0948041">
              <a:off x="2944848" y="2455004"/>
              <a:ext cx="1733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forward message</a:t>
              </a:r>
              <a:endParaRPr lang="zh-CN" altLang="en-US" sz="1400" dirty="0"/>
            </a:p>
          </p:txBody>
        </p:sp>
        <p:cxnSp>
          <p:nvCxnSpPr>
            <p:cNvPr id="14" name="直接箭头连接符 13"/>
            <p:cNvCxnSpPr>
              <a:stCxn id="8" idx="2"/>
            </p:cNvCxnSpPr>
            <p:nvPr/>
          </p:nvCxnSpPr>
          <p:spPr>
            <a:xfrm flipH="1" flipV="1">
              <a:off x="2843808" y="3356992"/>
              <a:ext cx="1512168" cy="79208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31892">
              <a:off x="2723151" y="3780740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push message</a:t>
              </a:r>
            </a:p>
            <a:p>
              <a:pPr algn="ctr"/>
              <a:r>
                <a:rPr lang="en-US" altLang="zh-CN" sz="1400" dirty="0" smtClean="0"/>
                <a:t>by channel</a:t>
              </a:r>
              <a:endParaRPr lang="zh-CN" altLang="en-US" sz="14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5868144" y="4293096"/>
              <a:ext cx="1008112" cy="28803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6"/>
            </p:cNvCxnSpPr>
            <p:nvPr/>
          </p:nvCxnSpPr>
          <p:spPr>
            <a:xfrm flipH="1">
              <a:off x="6012160" y="4941168"/>
              <a:ext cx="864096" cy="57606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112436">
              <a:off x="6226581" y="4084429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/>
                <a:t>rpc</a:t>
              </a:r>
              <a:endParaRPr lang="zh-CN" altLang="en-US" sz="16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164288" y="1484784"/>
              <a:ext cx="1296144" cy="129614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master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043608" y="3068960"/>
              <a:ext cx="576064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187624" y="5157192"/>
              <a:ext cx="576064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659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Server abstraction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sz="4400" b="1" dirty="0" smtClean="0"/>
              <a:t>Duck type</a:t>
            </a:r>
            <a:endParaRPr lang="zh-CN" altLang="en-US" sz="4400" b="1" dirty="0"/>
          </a:p>
        </p:txBody>
      </p:sp>
      <p:grpSp>
        <p:nvGrpSpPr>
          <p:cNvPr id="5" name="组合 3"/>
          <p:cNvGrpSpPr/>
          <p:nvPr/>
        </p:nvGrpSpPr>
        <p:grpSpPr>
          <a:xfrm>
            <a:off x="1042996" y="3069828"/>
            <a:ext cx="2304868" cy="2807444"/>
            <a:chOff x="1619250" y="2060848"/>
            <a:chExt cx="2304868" cy="2807444"/>
          </a:xfrm>
        </p:grpSpPr>
        <p:sp>
          <p:nvSpPr>
            <p:cNvPr id="6" name="椭圆 5"/>
            <p:cNvSpPr/>
            <p:nvPr/>
          </p:nvSpPr>
          <p:spPr>
            <a:xfrm>
              <a:off x="1619250" y="3356992"/>
              <a:ext cx="1512888" cy="151130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/>
                <a:t>frontend</a:t>
              </a:r>
              <a:endParaRPr lang="zh-CN" altLang="en-US" sz="16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915816" y="2060848"/>
              <a:ext cx="1008302" cy="100724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connector</a:t>
              </a:r>
              <a:endParaRPr lang="zh-CN" altLang="en-US" dirty="0"/>
            </a:p>
          </p:txBody>
        </p:sp>
        <p:cxnSp>
          <p:nvCxnSpPr>
            <p:cNvPr id="8" name="直接箭头连接符 6"/>
            <p:cNvCxnSpPr>
              <a:endCxn id="6" idx="7"/>
            </p:cNvCxnSpPr>
            <p:nvPr/>
          </p:nvCxnSpPr>
          <p:spPr>
            <a:xfrm flipH="1">
              <a:off x="2910581" y="2996952"/>
              <a:ext cx="293267" cy="581365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7"/>
          <p:cNvGrpSpPr/>
          <p:nvPr/>
        </p:nvGrpSpPr>
        <p:grpSpPr>
          <a:xfrm>
            <a:off x="5075122" y="3068960"/>
            <a:ext cx="3025270" cy="3023468"/>
            <a:chOff x="5867400" y="1844824"/>
            <a:chExt cx="3025270" cy="3023468"/>
          </a:xfrm>
        </p:grpSpPr>
        <p:sp>
          <p:nvSpPr>
            <p:cNvPr id="10" name="椭圆 9"/>
            <p:cNvSpPr/>
            <p:nvPr/>
          </p:nvSpPr>
          <p:spPr>
            <a:xfrm>
              <a:off x="5867400" y="3356992"/>
              <a:ext cx="1512888" cy="151130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/>
                <a:t>backend</a:t>
              </a:r>
              <a:endParaRPr lang="zh-CN" altLang="en-US" sz="16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940152" y="1844824"/>
              <a:ext cx="1008302" cy="100724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area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36296" y="2204864"/>
              <a:ext cx="1008302" cy="100724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chat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884368" y="3573016"/>
              <a:ext cx="1008302" cy="100724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/>
                <a:t>status</a:t>
              </a:r>
              <a:endParaRPr lang="zh-CN" altLang="en-US" sz="1200" dirty="0"/>
            </a:p>
          </p:txBody>
        </p:sp>
        <p:cxnSp>
          <p:nvCxnSpPr>
            <p:cNvPr id="14" name="直接箭头连接符 12"/>
            <p:cNvCxnSpPr>
              <a:stCxn id="11" idx="4"/>
            </p:cNvCxnSpPr>
            <p:nvPr/>
          </p:nvCxnSpPr>
          <p:spPr>
            <a:xfrm flipH="1">
              <a:off x="6444208" y="2852068"/>
              <a:ext cx="95" cy="57693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3"/>
            <p:cNvCxnSpPr>
              <a:endCxn id="10" idx="7"/>
            </p:cNvCxnSpPr>
            <p:nvPr/>
          </p:nvCxnSpPr>
          <p:spPr>
            <a:xfrm flipH="1">
              <a:off x="7158731" y="3140968"/>
              <a:ext cx="365597" cy="43734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4"/>
            <p:cNvCxnSpPr>
              <a:stCxn id="13" idx="2"/>
              <a:endCxn id="10" idx="6"/>
            </p:cNvCxnSpPr>
            <p:nvPr/>
          </p:nvCxnSpPr>
          <p:spPr>
            <a:xfrm flipH="1">
              <a:off x="7380288" y="4076638"/>
              <a:ext cx="504080" cy="3600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32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Server abstraction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284881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555776" y="3933056"/>
            <a:ext cx="93610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3356992"/>
            <a:ext cx="1224136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1988840"/>
            <a:ext cx="792088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4932040" y="2636912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server type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9"/>
          <p:cNvCxnSpPr>
            <a:stCxn id="7" idx="3"/>
            <a:endCxn id="8" idx="0"/>
          </p:cNvCxnSpPr>
          <p:nvPr/>
        </p:nvCxnSpPr>
        <p:spPr>
          <a:xfrm>
            <a:off x="3347864" y="2132856"/>
            <a:ext cx="2118938" cy="50405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0"/>
          <p:cNvCxnSpPr>
            <a:stCxn id="6" idx="3"/>
            <a:endCxn id="8" idx="2"/>
          </p:cNvCxnSpPr>
          <p:nvPr/>
        </p:nvCxnSpPr>
        <p:spPr>
          <a:xfrm flipV="1">
            <a:off x="3779912" y="2944689"/>
            <a:ext cx="1686890" cy="55631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/>
          <p:cNvCxnSpPr>
            <a:stCxn id="5" idx="3"/>
            <a:endCxn id="8" idx="2"/>
          </p:cNvCxnSpPr>
          <p:nvPr/>
        </p:nvCxnSpPr>
        <p:spPr>
          <a:xfrm flipV="1">
            <a:off x="3491880" y="2944689"/>
            <a:ext cx="1974922" cy="11323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3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420888"/>
            <a:ext cx="7272808" cy="1440160"/>
          </a:xfrm>
        </p:spPr>
        <p:txBody>
          <a:bodyPr/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dirty="0" smtClean="0"/>
              <a:t>asy request/response, </a:t>
            </a:r>
            <a:br>
              <a:rPr kumimoji="1" lang="en-US" altLang="zh-CN" dirty="0" smtClean="0"/>
            </a:br>
            <a:r>
              <a:rPr kumimoji="1" lang="en-US" altLang="zh-CN" dirty="0" smtClean="0"/>
              <a:t>channel, </a:t>
            </a:r>
            <a:r>
              <a:rPr kumimoji="1" lang="en-US" altLang="zh-CN" dirty="0" err="1" smtClean="0"/>
              <a:t>rpc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0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Request/response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99592" y="1556792"/>
            <a:ext cx="799288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 smtClean="0"/>
              <a:t>Zero </a:t>
            </a:r>
            <a:r>
              <a:rPr lang="en-US" altLang="zh-CN" b="0" dirty="0" err="1" smtClean="0"/>
              <a:t>config</a:t>
            </a:r>
            <a:endParaRPr lang="en-US" altLang="zh-CN" b="0" dirty="0" smtClean="0"/>
          </a:p>
          <a:p>
            <a:r>
              <a:rPr lang="en-US" altLang="zh-CN" b="0" dirty="0" smtClean="0"/>
              <a:t>Client, like </a:t>
            </a:r>
            <a:r>
              <a:rPr lang="en-US" altLang="zh-CN" b="0" dirty="0" err="1" smtClean="0"/>
              <a:t>ajax</a:t>
            </a:r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en-US" altLang="zh-CN" b="0" dirty="0" smtClean="0"/>
              <a:t>Server, like web  </a:t>
            </a:r>
            <a:r>
              <a:rPr lang="en-US" altLang="zh-CN" b="0" dirty="0" err="1" smtClean="0"/>
              <a:t>mvc</a:t>
            </a:r>
            <a:r>
              <a:rPr lang="en-US" altLang="zh-CN" b="0" dirty="0" smtClean="0"/>
              <a:t> framework</a:t>
            </a:r>
            <a:endParaRPr lang="zh-CN" altLang="en-US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700808"/>
            <a:ext cx="24136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876256" y="2204864"/>
            <a:ext cx="1872208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437808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301208"/>
            <a:ext cx="66553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左右箭头 9"/>
          <p:cNvSpPr/>
          <p:nvPr/>
        </p:nvSpPr>
        <p:spPr bwMode="auto">
          <a:xfrm rot="20706680">
            <a:off x="5212746" y="2620975"/>
            <a:ext cx="1598829" cy="151881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rpc</a:t>
            </a:r>
            <a:r>
              <a:rPr kumimoji="1" lang="en-US" altLang="zh-CN" dirty="0" smtClean="0"/>
              <a:t> framework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6021288"/>
            <a:ext cx="50565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484784"/>
            <a:ext cx="2910747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504" y="4437112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/>
              <a:t>app.rpc.chat.chatRemote.kick</a:t>
            </a:r>
            <a:endParaRPr lang="zh-CN" altLang="en-US" sz="4800" dirty="0"/>
          </a:p>
        </p:txBody>
      </p:sp>
      <p:sp>
        <p:nvSpPr>
          <p:cNvPr id="7" name="左右箭头 6"/>
          <p:cNvSpPr/>
          <p:nvPr/>
        </p:nvSpPr>
        <p:spPr bwMode="auto">
          <a:xfrm rot="19239197">
            <a:off x="2664923" y="3289522"/>
            <a:ext cx="3620293" cy="20584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左右箭头 7"/>
          <p:cNvSpPr/>
          <p:nvPr/>
        </p:nvSpPr>
        <p:spPr bwMode="auto">
          <a:xfrm rot="19399995">
            <a:off x="5249736" y="3931413"/>
            <a:ext cx="1803735" cy="24451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左右箭头 8"/>
          <p:cNvSpPr/>
          <p:nvPr/>
        </p:nvSpPr>
        <p:spPr bwMode="auto">
          <a:xfrm rot="20523390">
            <a:off x="4843552" y="5579182"/>
            <a:ext cx="3300727" cy="23621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99592" y="1556792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Zero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Auto route</a:t>
            </a:r>
          </a:p>
        </p:txBody>
      </p:sp>
    </p:spTree>
    <p:extLst>
      <p:ext uri="{BB962C8B-B14F-4D97-AF65-F5344CB8AC3E}">
        <p14:creationId xmlns:p14="http://schemas.microsoft.com/office/powerpoint/2010/main" val="3506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772400" cy="1143000"/>
          </a:xfrm>
        </p:spPr>
        <p:txBody>
          <a:bodyPr/>
          <a:lstStyle/>
          <a:p>
            <a:pPr algn="ctr"/>
            <a:r>
              <a:rPr kumimoji="1" lang="en-US" altLang="zh-CN" sz="4800" b="1" dirty="0" smtClean="0"/>
              <a:t>Focus on performance, </a:t>
            </a:r>
            <a:br>
              <a:rPr kumimoji="1" lang="en-US" altLang="zh-CN" sz="4800" b="1" dirty="0" smtClean="0"/>
            </a:br>
            <a:r>
              <a:rPr kumimoji="1" lang="en-US" altLang="zh-CN" sz="4800" b="1" dirty="0" smtClean="0"/>
              <a:t>and</a:t>
            </a:r>
            <a:r>
              <a:rPr kumimoji="1" lang="en-US" altLang="zh-CN" sz="4800" b="1" dirty="0"/>
              <a:t> </a:t>
            </a:r>
            <a:r>
              <a:rPr kumimoji="1" lang="en-US" altLang="zh-CN" sz="4800" b="1" dirty="0" smtClean="0">
                <a:solidFill>
                  <a:schemeClr val="accent2">
                    <a:lumMod val="50000"/>
                  </a:schemeClr>
                </a:solidFill>
              </a:rPr>
              <a:t>honest</a:t>
            </a:r>
            <a:endParaRPr kumimoji="1" lang="zh-CN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5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Full stress 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469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5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 me---</a:t>
            </a:r>
            <a:r>
              <a:rPr kumimoji="1" lang="en-US" altLang="zh-CN" dirty="0" err="1" smtClean="0"/>
              <a:t>hujs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jsconf</a:t>
            </a:r>
            <a:r>
              <a:rPr kumimoji="1" lang="en-US" altLang="zh-CN" dirty="0" smtClean="0"/>
              <a:t> in china)</a:t>
            </a:r>
            <a:endParaRPr kumimoji="1" lang="zh-CN" altLang="en-US" dirty="0"/>
          </a:p>
        </p:txBody>
      </p:sp>
      <p:pic>
        <p:nvPicPr>
          <p:cNvPr id="7" name="图片 6" descr="hujs-pan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9081"/>
            <a:ext cx="6264696" cy="54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lot of optimization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Online </a:t>
            </a:r>
            <a:r>
              <a:rPr lang="en-US" altLang="zh-CN" dirty="0" smtClean="0"/>
              <a:t>users per area: 100 </a:t>
            </a:r>
            <a:r>
              <a:rPr lang="en-US" altLang="zh-CN" dirty="0"/>
              <a:t>to </a:t>
            </a:r>
            <a:r>
              <a:rPr lang="en-US" altLang="zh-CN" dirty="0" smtClean="0"/>
              <a:t>800</a:t>
            </a:r>
            <a:endParaRPr lang="en-US" altLang="zh-CN" dirty="0"/>
          </a:p>
          <a:p>
            <a:r>
              <a:rPr lang="en-US" altLang="zh-CN" dirty="0"/>
              <a:t>Response time: 200ms</a:t>
            </a:r>
          </a:p>
          <a:p>
            <a:r>
              <a:rPr lang="en-US" altLang="zh-CN" dirty="0"/>
              <a:t>Problems solved:</a:t>
            </a:r>
          </a:p>
          <a:p>
            <a:pPr lvl="1"/>
            <a:r>
              <a:rPr lang="en-US" altLang="zh-CN" dirty="0"/>
              <a:t>Html 5, client side memory leak</a:t>
            </a:r>
          </a:p>
          <a:p>
            <a:pPr lvl="1"/>
            <a:r>
              <a:rPr lang="en-US" altLang="zh-CN" dirty="0"/>
              <a:t>Path finding and </a:t>
            </a:r>
            <a:r>
              <a:rPr lang="en-US" altLang="zh-CN" dirty="0" err="1"/>
              <a:t>aoi</a:t>
            </a:r>
            <a:r>
              <a:rPr lang="en-US" altLang="zh-CN" dirty="0"/>
              <a:t> optimization</a:t>
            </a:r>
          </a:p>
          <a:p>
            <a:pPr lvl="1"/>
            <a:r>
              <a:rPr lang="en-US" altLang="zh-CN" dirty="0"/>
              <a:t>Data too… fat,   reduce weight </a:t>
            </a:r>
          </a:p>
          <a:p>
            <a:pPr lvl="1"/>
            <a:r>
              <a:rPr lang="en-US" altLang="zh-CN" dirty="0"/>
              <a:t>Unclean connection data, make </a:t>
            </a:r>
            <a:r>
              <a:rPr lang="en-US" altLang="zh-CN" dirty="0" err="1"/>
              <a:t>socket.io</a:t>
            </a:r>
            <a:r>
              <a:rPr lang="en-US" altLang="zh-CN" dirty="0"/>
              <a:t> crazy</a:t>
            </a:r>
          </a:p>
          <a:p>
            <a:pPr lvl="1"/>
            <a:r>
              <a:rPr lang="en-US" altLang="zh-CN" dirty="0"/>
              <a:t>Some </a:t>
            </a:r>
            <a:r>
              <a:rPr lang="en-US" altLang="zh-CN" dirty="0" err="1"/>
              <a:t>api</a:t>
            </a:r>
            <a:r>
              <a:rPr lang="en-US" altLang="zh-CN" dirty="0"/>
              <a:t> implementation: </a:t>
            </a:r>
            <a:r>
              <a:rPr lang="en-US" altLang="zh-CN" dirty="0" err="1"/>
              <a:t>dataApi</a:t>
            </a:r>
            <a:endParaRPr lang="en-US" altLang="zh-CN" dirty="0"/>
          </a:p>
          <a:p>
            <a:pPr lvl="1"/>
            <a:r>
              <a:rPr lang="en-US" altLang="zh-CN" dirty="0"/>
              <a:t>Divide process: path finding</a:t>
            </a:r>
          </a:p>
          <a:p>
            <a:pPr lvl="1"/>
            <a:r>
              <a:rPr lang="en-US" altLang="zh-CN" dirty="0"/>
              <a:t>And…    broadcast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1600 </a:t>
            </a:r>
            <a:r>
              <a:rPr kumimoji="1" lang="en-US" altLang="zh-CN" dirty="0" err="1" smtClean="0"/>
              <a:t>onlines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per area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2119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37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800 </a:t>
            </a:r>
            <a:r>
              <a:rPr kumimoji="1" lang="en-US" altLang="zh-CN" dirty="0" err="1" smtClean="0"/>
              <a:t>onlines</a:t>
            </a:r>
            <a:r>
              <a:rPr kumimoji="1" lang="en-US" altLang="zh-CN" dirty="0" smtClean="0"/>
              <a:t> per area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1844824"/>
            <a:ext cx="8748464" cy="3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88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2708920"/>
            <a:ext cx="6120680" cy="1143000"/>
          </a:xfrm>
        </p:spPr>
        <p:txBody>
          <a:bodyPr/>
          <a:lstStyle/>
          <a:p>
            <a:r>
              <a:rPr kumimoji="1" lang="en-US" altLang="zh-CN" dirty="0" smtClean="0"/>
              <a:t>A lot of tools and library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6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Pomelo</a:t>
            </a:r>
            <a:r>
              <a:rPr kumimoji="1" lang="en-US" altLang="zh-CN" dirty="0" smtClean="0"/>
              <a:t>---architecture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563621" y="1556792"/>
            <a:ext cx="2056113" cy="2520280"/>
          </a:xfrm>
          <a:prstGeom prst="roundRect">
            <a:avLst>
              <a:gd name="adj" fmla="val 712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1134" y="4293096"/>
            <a:ext cx="7848600" cy="20162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framework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71134" y="1556792"/>
            <a:ext cx="5606143" cy="2520280"/>
          </a:xfrm>
          <a:prstGeom prst="roundRect">
            <a:avLst>
              <a:gd name="adj" fmla="val 712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33814" y="2780928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data-sync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64094" y="2780928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seq</a:t>
            </a:r>
            <a:r>
              <a:rPr lang="en-US" altLang="zh-CN" dirty="0" smtClean="0"/>
              <a:t>-queue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433814" y="1772816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44877" y="1772816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ai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975265" y="1794520"/>
            <a:ext cx="1270726" cy="6983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robot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144877" y="2780928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pathfind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89345" y="1772816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88340" y="3645024"/>
            <a:ext cx="92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9288" y="2492896"/>
            <a:ext cx="52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 . .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6975265" y="2780928"/>
            <a:ext cx="1270726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 console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4191" y="3645024"/>
            <a:ext cx="69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89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63688" y="2708920"/>
            <a:ext cx="6408712" cy="1143000"/>
          </a:xfrm>
        </p:spPr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ull MMO demos in HTML5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72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564904"/>
            <a:ext cx="5040560" cy="1143000"/>
          </a:xfrm>
        </p:spPr>
        <p:txBody>
          <a:bodyPr/>
          <a:lstStyle/>
          <a:p>
            <a:r>
              <a:rPr kumimoji="1" lang="en-US" altLang="zh-CN" dirty="0" smtClean="0"/>
              <a:t>Written in </a:t>
            </a:r>
            <a:r>
              <a:rPr kumimoji="1" lang="en-US" altLang="zh-CN" dirty="0" err="1" smtClean="0"/>
              <a:t>node.js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79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3140968"/>
            <a:ext cx="6264696" cy="114300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Coming soon… 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</a:t>
            </a:r>
            <a:br>
              <a:rPr kumimoji="1" lang="en-US" altLang="zh-CN" dirty="0" smtClean="0"/>
            </a:br>
            <a:r>
              <a:rPr kumimoji="1" lang="en-US" altLang="zh-CN" dirty="0" smtClean="0"/>
              <a:t>2012.11</a:t>
            </a:r>
            <a:r>
              <a:rPr kumimoji="1" lang="zh-CN" altLang="en-US" dirty="0" smtClean="0"/>
              <a:t>月底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20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www.innomysql.org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分支版本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更好的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zh-CN" altLang="en-US" dirty="0" smtClean="0"/>
              <a:t>性能</a:t>
            </a:r>
            <a:endParaRPr lang="en-US" altLang="zh-CN" dirty="0"/>
          </a:p>
          <a:p>
            <a:r>
              <a:rPr lang="zh-CN" altLang="en-US" dirty="0" smtClean="0"/>
              <a:t>将一些</a:t>
            </a:r>
            <a:r>
              <a:rPr lang="zh-CN" altLang="en-US" dirty="0"/>
              <a:t>富有创意的想法用于数据库的生产环境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003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772400" cy="1143000"/>
          </a:xfrm>
        </p:spPr>
        <p:txBody>
          <a:bodyPr/>
          <a:lstStyle/>
          <a:p>
            <a:r>
              <a:rPr kumimoji="1" lang="en-US" altLang="zh-CN" dirty="0" err="1" smtClean="0"/>
              <a:t>InnoDB</a:t>
            </a:r>
            <a:r>
              <a:rPr kumimoji="1" lang="en-US" altLang="zh-CN" dirty="0" smtClean="0"/>
              <a:t> Flash 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772400" cy="4536504"/>
          </a:xfrm>
        </p:spPr>
        <p:txBody>
          <a:bodyPr/>
          <a:lstStyle/>
          <a:p>
            <a:r>
              <a:rPr lang="en-US" altLang="zh-CN" sz="4000" dirty="0"/>
              <a:t>SSD as L2 Cache </a:t>
            </a:r>
          </a:p>
          <a:p>
            <a:r>
              <a:rPr lang="en-US" altLang="zh-CN" sz="4000" dirty="0" smtClean="0"/>
              <a:t>Persistent </a:t>
            </a:r>
            <a:r>
              <a:rPr lang="en-US" altLang="zh-CN" sz="4000" dirty="0"/>
              <a:t>cache – Write back </a:t>
            </a:r>
          </a:p>
          <a:p>
            <a:r>
              <a:rPr lang="en-US" altLang="zh-CN" sz="4000" dirty="0" smtClean="0"/>
              <a:t>Read </a:t>
            </a:r>
            <a:r>
              <a:rPr lang="en-US" altLang="zh-CN" sz="4000" dirty="0"/>
              <a:t>cache</a:t>
            </a:r>
            <a:br>
              <a:rPr lang="en-US" altLang="zh-CN" sz="4000" dirty="0"/>
            </a:br>
            <a:r>
              <a:rPr lang="en-US" altLang="zh-CN" sz="4000" dirty="0"/>
              <a:t>– Read page from flash cache </a:t>
            </a:r>
          </a:p>
          <a:p>
            <a:r>
              <a:rPr lang="en-US" altLang="zh-CN" sz="4000" dirty="0" smtClean="0"/>
              <a:t>Write </a:t>
            </a:r>
            <a:r>
              <a:rPr lang="en-US" altLang="zh-CN" sz="4000" dirty="0"/>
              <a:t>cache</a:t>
            </a:r>
            <a:br>
              <a:rPr lang="en-US" altLang="zh-CN" sz="4000" dirty="0"/>
            </a:br>
            <a:r>
              <a:rPr lang="en-US" altLang="zh-CN" sz="4000" dirty="0"/>
              <a:t>– Merge write</a:t>
            </a:r>
            <a:br>
              <a:rPr lang="en-US" altLang="zh-CN" sz="4000" dirty="0"/>
            </a:br>
            <a:r>
              <a:rPr lang="en-US" altLang="zh-CN" sz="4000" dirty="0"/>
              <a:t>– Improve write intensive workload </a:t>
            </a:r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1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Category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FC000"/>
                </a:solidFill>
              </a:rPr>
              <a:t>Overview</a:t>
            </a:r>
            <a:endParaRPr lang="zh-CN" altLang="zh-CN" sz="3200" dirty="0">
              <a:solidFill>
                <a:srgbClr val="FFC000"/>
              </a:solidFill>
            </a:endParaRPr>
          </a:p>
          <a:p>
            <a:r>
              <a:rPr lang="en-US" altLang="zh-CN" sz="3200" dirty="0" err="1" smtClean="0"/>
              <a:t>Pomelo</a:t>
            </a:r>
            <a:r>
              <a:rPr lang="en-US" altLang="zh-CN" sz="3200" dirty="0" smtClean="0"/>
              <a:t> framework</a:t>
            </a:r>
            <a:endParaRPr lang="zh-CN" altLang="zh-CN" sz="3200" dirty="0"/>
          </a:p>
          <a:p>
            <a:r>
              <a:rPr lang="en-US" altLang="zh-CN" sz="3200" dirty="0" err="1" smtClean="0"/>
              <a:t>InnoSQL</a:t>
            </a:r>
            <a:endParaRPr lang="en-US" altLang="zh-CN" sz="3200" dirty="0" smtClean="0"/>
          </a:p>
          <a:p>
            <a:r>
              <a:rPr lang="en-US" altLang="zh-CN" sz="3200" smtClean="0"/>
              <a:t>Site</a:t>
            </a:r>
            <a:endParaRPr lang="en-US" altLang="zh-CN" sz="3200" dirty="0" smtClean="0"/>
          </a:p>
          <a:p>
            <a:endParaRPr lang="zh-CN" altLang="zh-CN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InnoSql’s</a:t>
            </a:r>
            <a:r>
              <a:rPr kumimoji="1" lang="en-US" altLang="zh-CN" dirty="0" smtClean="0"/>
              <a:t> flash cache 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屏幕快照 2012-10-15 下午5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2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/>
          <a:lstStyle/>
          <a:p>
            <a:r>
              <a:rPr kumimoji="1" lang="en-US" altLang="zh-CN" dirty="0" err="1" smtClean="0"/>
              <a:t>InnoDb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FlashCache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屏幕快照 2012-10-16 上午11.1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66702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InnoDb</a:t>
            </a:r>
            <a:r>
              <a:rPr kumimoji="1" lang="en-US" altLang="zh-CN" dirty="0" smtClean="0"/>
              <a:t> warm 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MySQL/</a:t>
            </a:r>
            <a:r>
              <a:rPr lang="en-US" altLang="zh-CN" sz="3200" dirty="0" err="1"/>
              <a:t>Percona</a:t>
            </a:r>
            <a:r>
              <a:rPr lang="en-US" altLang="zh-CN" sz="3200" dirty="0"/>
              <a:t>/</a:t>
            </a:r>
            <a:r>
              <a:rPr lang="en-US" altLang="zh-CN" sz="3200" dirty="0" err="1"/>
              <a:t>Twider</a:t>
            </a:r>
            <a:r>
              <a:rPr lang="en-US" altLang="zh-CN" sz="3200" dirty="0"/>
              <a:t> </a:t>
            </a:r>
          </a:p>
          <a:p>
            <a:pPr marL="0" indent="0">
              <a:buNone/>
            </a:pPr>
            <a:r>
              <a:rPr lang="en-US" altLang="zh-CN" sz="3200" dirty="0" smtClean="0"/>
              <a:t>	– </a:t>
            </a:r>
            <a:r>
              <a:rPr lang="en-US" altLang="zh-CN" sz="3200" dirty="0"/>
              <a:t>Dump/Load LRU </a:t>
            </a:r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InnoSQL</a:t>
            </a:r>
            <a:r>
              <a:rPr lang="en-US" altLang="zh-CN" sz="3200" dirty="0" smtClean="0"/>
              <a:t>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	– </a:t>
            </a:r>
            <a:r>
              <a:rPr lang="en-US" altLang="zh-CN" sz="3200" dirty="0"/>
              <a:t>Share Memory + Dump/Load LRU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3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InnoSql</a:t>
            </a:r>
            <a:r>
              <a:rPr kumimoji="1" lang="en-US" altLang="zh-CN" dirty="0" smtClean="0"/>
              <a:t> warm 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屏幕快照 2012-10-16 上午11.2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64233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8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 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Vanilla MySQL SQL Profiler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– Record IO </a:t>
            </a:r>
            <a:r>
              <a:rPr lang="en-US" altLang="zh-CN" dirty="0" err="1" smtClean="0"/>
              <a:t>statstics</a:t>
            </a:r>
            <a:r>
              <a:rPr lang="en-US" altLang="zh-CN" dirty="0" smtClean="0"/>
              <a:t> based on global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InnoSQL</a:t>
            </a:r>
            <a:r>
              <a:rPr lang="en-US" altLang="zh-CN" dirty="0" smtClean="0"/>
              <a:t> </a:t>
            </a:r>
            <a:r>
              <a:rPr lang="en-US" altLang="zh-CN" dirty="0"/>
              <a:t>SQL Profiler</a:t>
            </a:r>
            <a:br>
              <a:rPr lang="en-US" altLang="zh-CN" dirty="0"/>
            </a:br>
            <a:r>
              <a:rPr lang="en-US" altLang="zh-CN" dirty="0"/>
              <a:t>– Integrate IO </a:t>
            </a:r>
            <a:r>
              <a:rPr lang="en-US" altLang="zh-CN" dirty="0" smtClean="0"/>
              <a:t>statistics </a:t>
            </a:r>
            <a:r>
              <a:rPr lang="en-US" altLang="zh-CN" dirty="0"/>
              <a:t>with SQL Profiler </a:t>
            </a:r>
          </a:p>
          <a:p>
            <a:pPr marL="0" indent="0">
              <a:buNone/>
            </a:pPr>
            <a:r>
              <a:rPr lang="en-US" altLang="zh-CN" dirty="0" smtClean="0"/>
              <a:t>    – </a:t>
            </a:r>
            <a:r>
              <a:rPr lang="en-US" altLang="zh-CN" dirty="0"/>
              <a:t>IO </a:t>
            </a:r>
            <a:r>
              <a:rPr lang="en-US" altLang="zh-CN" dirty="0" smtClean="0"/>
              <a:t>statistics </a:t>
            </a:r>
            <a:r>
              <a:rPr lang="en-US" altLang="zh-CN" dirty="0"/>
              <a:t>with each SQL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– </a:t>
            </a:r>
            <a:r>
              <a:rPr lang="en-US" altLang="zh-CN" dirty="0"/>
              <a:t>Excellent help for DBA &amp; developer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43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 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400" dirty="0" smtClean="0"/>
              <a:t>Slow log</a:t>
            </a:r>
            <a:endParaRPr kumimoji="1" lang="zh-CN" altLang="en-US" sz="4400" dirty="0"/>
          </a:p>
        </p:txBody>
      </p:sp>
      <p:pic>
        <p:nvPicPr>
          <p:cNvPr id="4" name="图片 3" descr="屏幕快照 2012-10-16 上午11.30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8867948" cy="37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 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死锁检测优化</a:t>
            </a:r>
            <a:endParaRPr kumimoji="1" lang="en-US" altLang="zh-CN" dirty="0"/>
          </a:p>
          <a:p>
            <a:pPr marL="319088" lvl="1" indent="0">
              <a:buNone/>
            </a:pPr>
            <a:r>
              <a:rPr kumimoji="1" lang="en-US" altLang="zh-CN" dirty="0" smtClean="0"/>
              <a:t>--stack</a:t>
            </a:r>
            <a:r>
              <a:rPr kumimoji="1" lang="zh-CN" altLang="en-US" dirty="0" smtClean="0"/>
              <a:t>方式模拟递归</a:t>
            </a:r>
            <a:endParaRPr kumimoji="1" lang="en-US" altLang="zh-CN" dirty="0" smtClean="0"/>
          </a:p>
          <a:p>
            <a:pPr marL="319088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UNDO </a:t>
            </a:r>
            <a:r>
              <a:rPr kumimoji="1" lang="en-US" altLang="zh-CN" dirty="0" err="1" smtClean="0"/>
              <a:t>informatin_schema</a:t>
            </a:r>
            <a:endParaRPr kumimoji="1" lang="en-US" altLang="zh-CN" dirty="0" smtClean="0"/>
          </a:p>
          <a:p>
            <a:pPr marL="319088" lvl="1" indent="0">
              <a:buNone/>
            </a:pP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每个事务的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  <a:p>
            <a:pPr marL="319088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Virtual sync Replication with group commit</a:t>
            </a:r>
          </a:p>
          <a:p>
            <a:pPr marL="319088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MySQL Profiler</a:t>
            </a:r>
          </a:p>
          <a:p>
            <a:pPr marL="319088" lvl="1" indent="0">
              <a:buNone/>
            </a:pPr>
            <a:endParaRPr kumimoji="1" lang="en-US" altLang="zh-CN" dirty="0"/>
          </a:p>
          <a:p>
            <a:pPr marL="319088" lvl="1" indent="0">
              <a:buNone/>
            </a:pPr>
            <a:endParaRPr kumimoji="1" lang="en-US" altLang="zh-CN" dirty="0" smtClean="0"/>
          </a:p>
          <a:p>
            <a:pPr marL="319088" lvl="1" indent="0">
              <a:buNone/>
            </a:pPr>
            <a:endParaRPr kumimoji="1" lang="en-US" altLang="zh-CN" dirty="0"/>
          </a:p>
          <a:p>
            <a:pPr marL="319088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78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 source site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http://code.netease.com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https://github.com/NetEase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Follow us</a:t>
            </a:r>
          </a:p>
          <a:p>
            <a:pPr lvl="1"/>
            <a:r>
              <a:rPr kumimoji="1" lang="en-US" altLang="zh-CN" dirty="0" smtClean="0"/>
              <a:t>@</a:t>
            </a:r>
            <a:r>
              <a:rPr kumimoji="1" lang="zh-CN" altLang="en-US" dirty="0" smtClean="0"/>
              <a:t>圈圈套圈圈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insidemysql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</a:t>
            </a:r>
            <a:r>
              <a:rPr kumimoji="1" lang="zh-CN" altLang="en-US" dirty="0" smtClean="0"/>
              <a:t>网易汪源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@-CE-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8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2780928"/>
            <a:ext cx="1872208" cy="1143000"/>
          </a:xfrm>
        </p:spPr>
        <p:txBody>
          <a:bodyPr/>
          <a:lstStyle/>
          <a:p>
            <a:r>
              <a:rPr lang="en-US" altLang="zh-CN" sz="7200" b="1" dirty="0" smtClean="0"/>
              <a:t>Q&amp;A</a:t>
            </a:r>
            <a:endParaRPr lang="zh-CN" altLang="en-US" sz="7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933056"/>
            <a:ext cx="7772400" cy="12961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 smtClean="0"/>
              <a:t>How many corps support employees for full time open source</a:t>
            </a:r>
            <a:r>
              <a:rPr kumimoji="1" lang="zh-CN" altLang="en-US" sz="3200" dirty="0" smtClean="0"/>
              <a:t>？</a:t>
            </a:r>
            <a:endParaRPr kumimoji="1" lang="en-US" altLang="zh-CN" sz="32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屏幕快照 2012-10-10 下午2.5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68020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592" y="55172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 are, a long, along … time ago</a:t>
            </a:r>
            <a:endParaRPr kumimoji="1" lang="zh-CN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193800" y="1397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2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Netease and open 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3600" dirty="0" smtClean="0"/>
          </a:p>
          <a:p>
            <a:pPr marL="0" indent="0" algn="ctr">
              <a:buNone/>
            </a:pPr>
            <a:r>
              <a:rPr kumimoji="1" lang="en-US" altLang="zh-CN" sz="3600" dirty="0" smtClean="0"/>
              <a:t>Now is the time,  for exposure</a:t>
            </a:r>
          </a:p>
          <a:p>
            <a:endParaRPr kumimoji="1" lang="en-US" altLang="zh-CN" sz="3600" dirty="0" smtClean="0"/>
          </a:p>
          <a:p>
            <a:endParaRPr kumimoji="1" lang="en-US" altLang="zh-CN" sz="3600" dirty="0" smtClean="0"/>
          </a:p>
          <a:p>
            <a:endParaRPr kumimoji="1" lang="en-US" altLang="zh-CN" sz="3600" dirty="0"/>
          </a:p>
          <a:p>
            <a:endParaRPr kumimoji="1" lang="en-US" altLang="zh-CN" sz="3600" dirty="0" smtClean="0"/>
          </a:p>
          <a:p>
            <a:pPr marL="0" indent="0">
              <a:buNone/>
            </a:pPr>
            <a:endParaRPr kumimoji="1" lang="en-US" altLang="zh-CN" sz="3600" dirty="0" smtClean="0"/>
          </a:p>
          <a:p>
            <a:pPr marL="0" indent="0">
              <a:buNone/>
            </a:pPr>
            <a:endParaRPr kumimoji="1" lang="zh-CN" altLang="en-US" sz="3600" dirty="0"/>
          </a:p>
        </p:txBody>
      </p:sp>
      <p:pic>
        <p:nvPicPr>
          <p:cNvPr id="4" name="图片 3" descr="屏幕快照 2012-10-10 下午3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12976"/>
            <a:ext cx="2882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 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smtClean="0"/>
              <a:t>      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 algn="ctr">
              <a:buNone/>
            </a:pPr>
            <a:r>
              <a:rPr kumimoji="1" lang="en-US" altLang="zh-CN" sz="3200" dirty="0" smtClean="0"/>
              <a:t>A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 smtClean="0"/>
              <a:t>game server development framework</a:t>
            </a:r>
            <a:endParaRPr kumimoji="1" lang="en-US" altLang="zh-CN" sz="32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 descr="pome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430852" cy="25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Pomelo</a:t>
            </a:r>
            <a:r>
              <a:rPr kumimoji="1" lang="en-US" altLang="zh-CN" dirty="0" smtClean="0"/>
              <a:t> framework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71600" y="1628800"/>
            <a:ext cx="35283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Tomcat/Jetty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altLang="zh-CN" sz="2800" b="0" kern="0" dirty="0" smtClean="0">
                <a:latin typeface="+mn-lt"/>
                <a:ea typeface="+mn-ea"/>
              </a:rPr>
              <a:t>Struts/Spring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altLang="zh-CN" sz="2800" b="0" kern="0" dirty="0" smtClean="0"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uby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rails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altLang="zh-CN" sz="2800" b="0" kern="0" noProof="0" dirty="0" err="1" smtClean="0">
                <a:latin typeface="+mn-lt"/>
                <a:ea typeface="+mn-ea"/>
              </a:rPr>
              <a:t>django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60032" y="1628800"/>
            <a:ext cx="35283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altLang="zh-CN" sz="2600" kern="0" dirty="0" smtClean="0">
                <a:latin typeface="+mn-lt"/>
                <a:ea typeface="+mn-ea"/>
              </a:rPr>
              <a:t>G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Reddwarf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altLang="zh-CN" sz="2800" b="0" kern="0" dirty="0" err="1" smtClean="0">
                <a:solidFill>
                  <a:srgbClr val="00B050"/>
                </a:solidFill>
                <a:latin typeface="+mn-lt"/>
                <a:ea typeface="+mn-ea"/>
                <a:hlinkClick r:id="rId3"/>
              </a:rPr>
              <a:t>SmartfoxServer</a:t>
            </a:r>
            <a:endParaRPr lang="en-US" altLang="zh-CN" sz="28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altLang="zh-CN" sz="2800" b="0" kern="0" dirty="0" err="1" smtClean="0">
                <a:solidFill>
                  <a:srgbClr val="FFC000"/>
                </a:solidFill>
                <a:latin typeface="+mn-lt"/>
                <a:ea typeface="+mn-ea"/>
                <a:hlinkClick r:id="rId4"/>
              </a:rPr>
              <a:t>Bigworld</a:t>
            </a:r>
            <a:endParaRPr lang="en-US" altLang="zh-CN" sz="2800" b="0" kern="0" dirty="0" smtClean="0">
              <a:solidFill>
                <a:srgbClr val="FFC000"/>
              </a:solidFill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293096"/>
            <a:ext cx="202028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602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132856"/>
            <a:ext cx="7488832" cy="2160240"/>
          </a:xfrm>
        </p:spPr>
        <p:txBody>
          <a:bodyPr/>
          <a:lstStyle/>
          <a:p>
            <a:pPr algn="ctr"/>
            <a:r>
              <a:rPr kumimoji="1" lang="en-US" altLang="zh-CN" sz="4800" dirty="0" smtClean="0"/>
              <a:t>Fast, scalable architecture</a:t>
            </a:r>
            <a:br>
              <a:rPr kumimoji="1" lang="en-US" altLang="zh-CN" sz="4800" dirty="0" smtClean="0"/>
            </a:br>
            <a:r>
              <a:rPr kumimoji="1" lang="en-US" altLang="zh-CN" sz="4800" dirty="0"/>
              <a:t/>
            </a:r>
            <a:br>
              <a:rPr kumimoji="1" lang="en-US" altLang="zh-CN" sz="4800" dirty="0"/>
            </a:br>
            <a:r>
              <a:rPr kumimoji="1" lang="en-US" altLang="zh-CN" sz="3200" dirty="0" smtClean="0"/>
              <a:t>single process does not scale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880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Runtime 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5" descr="新建 Microsoft Office Visio 绘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9592" y="1484784"/>
            <a:ext cx="7272808" cy="475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04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平衡">
  <a:themeElements>
    <a:clrScheme name="1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1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平衡">
  <a:themeElements>
    <a:clrScheme name="2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2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平衡">
  <a:themeElements>
    <a:clrScheme name="3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3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平衡">
  <a:themeElements>
    <a:clrScheme name="4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平衡">
  <a:themeElements>
    <a:clrScheme name="5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</TotalTime>
  <Pages>0</Pages>
  <Words>416</Words>
  <Characters>0</Characters>
  <Application>Microsoft Macintosh PowerPoint</Application>
  <DocSecurity>0</DocSecurity>
  <PresentationFormat>全屏显示(4:3)</PresentationFormat>
  <Lines>0</Lines>
  <Paragraphs>176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平衡</vt:lpstr>
      <vt:lpstr>1_平衡</vt:lpstr>
      <vt:lpstr>2_平衡</vt:lpstr>
      <vt:lpstr>3_平衡</vt:lpstr>
      <vt:lpstr>4_平衡</vt:lpstr>
      <vt:lpstr>5_平衡</vt:lpstr>
      <vt:lpstr>open source in netease</vt:lpstr>
      <vt:lpstr>About me---hujs(jsconf in china)</vt:lpstr>
      <vt:lpstr>Category</vt:lpstr>
      <vt:lpstr>Overview</vt:lpstr>
      <vt:lpstr>Netease and open source</vt:lpstr>
      <vt:lpstr>PowerPoint 演示文稿</vt:lpstr>
      <vt:lpstr>Pomelo framework</vt:lpstr>
      <vt:lpstr>Fast, scalable architecture  single process does not scale</vt:lpstr>
      <vt:lpstr>Runtime architecture</vt:lpstr>
      <vt:lpstr>Game VS Web</vt:lpstr>
      <vt:lpstr>     almost zero code achieving this architecture    easy to extend servers</vt:lpstr>
      <vt:lpstr>Server abstraction</vt:lpstr>
      <vt:lpstr>Server abstraction</vt:lpstr>
      <vt:lpstr>Server abstraction</vt:lpstr>
      <vt:lpstr>Easy request/response,  channel, rpc</vt:lpstr>
      <vt:lpstr>Request/response</vt:lpstr>
      <vt:lpstr>rpc framework</vt:lpstr>
      <vt:lpstr>Focus on performance,  and honest</vt:lpstr>
      <vt:lpstr>Full stress testing</vt:lpstr>
      <vt:lpstr>A lot of optimization</vt:lpstr>
      <vt:lpstr>1600 onlines per area</vt:lpstr>
      <vt:lpstr>800 onlines per area</vt:lpstr>
      <vt:lpstr>A lot of tools and library</vt:lpstr>
      <vt:lpstr>Pomelo---architecture</vt:lpstr>
      <vt:lpstr>Full MMO demos in HTML5</vt:lpstr>
      <vt:lpstr>Written in node.js</vt:lpstr>
      <vt:lpstr>Coming soon…     2012.11月底 </vt:lpstr>
      <vt:lpstr>InnoSQL</vt:lpstr>
      <vt:lpstr>InnoDB Flash Cache</vt:lpstr>
      <vt:lpstr>InnoSql’s flash cache architecture</vt:lpstr>
      <vt:lpstr>InnoDb FlashCache</vt:lpstr>
      <vt:lpstr>InnoDb warm up</vt:lpstr>
      <vt:lpstr>InnoSql warm up</vt:lpstr>
      <vt:lpstr>IO Statistics</vt:lpstr>
      <vt:lpstr>IO Statistics</vt:lpstr>
      <vt:lpstr>And more</vt:lpstr>
      <vt:lpstr>Open source site</vt:lpstr>
      <vt:lpstr>Q&amp;A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AAA</dc:creator>
  <cp:lastModifiedBy>chengchao xie</cp:lastModifiedBy>
  <cp:revision>1734</cp:revision>
  <cp:lastPrinted>1899-12-30T00:00:00Z</cp:lastPrinted>
  <dcterms:created xsi:type="dcterms:W3CDTF">2009-10-28T11:47:01Z</dcterms:created>
  <dcterms:modified xsi:type="dcterms:W3CDTF">2012-10-17T07:07:49Z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