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723" r:id="rId2"/>
    <p:sldMasterId id="2147483735" r:id="rId3"/>
    <p:sldMasterId id="2147483747" r:id="rId4"/>
  </p:sldMasterIdLst>
  <p:notesMasterIdLst>
    <p:notesMasterId r:id="rId30"/>
  </p:notesMasterIdLst>
  <p:sldIdLst>
    <p:sldId id="308" r:id="rId5"/>
    <p:sldId id="311" r:id="rId6"/>
    <p:sldId id="314" r:id="rId7"/>
    <p:sldId id="315" r:id="rId8"/>
    <p:sldId id="340" r:id="rId9"/>
    <p:sldId id="338" r:id="rId10"/>
    <p:sldId id="335" r:id="rId11"/>
    <p:sldId id="336" r:id="rId12"/>
    <p:sldId id="339" r:id="rId13"/>
    <p:sldId id="317" r:id="rId14"/>
    <p:sldId id="318" r:id="rId15"/>
    <p:sldId id="313" r:id="rId16"/>
    <p:sldId id="319" r:id="rId17"/>
    <p:sldId id="320" r:id="rId18"/>
    <p:sldId id="330" r:id="rId19"/>
    <p:sldId id="323" r:id="rId20"/>
    <p:sldId id="322" r:id="rId21"/>
    <p:sldId id="337" r:id="rId22"/>
    <p:sldId id="324" r:id="rId23"/>
    <p:sldId id="327" r:id="rId24"/>
    <p:sldId id="328" r:id="rId25"/>
    <p:sldId id="331" r:id="rId26"/>
    <p:sldId id="332" r:id="rId27"/>
    <p:sldId id="334" r:id="rId28"/>
    <p:sldId id="312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henfei LIU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CC3DD"/>
    <a:srgbClr val="AF1634"/>
    <a:srgbClr val="AF1844"/>
    <a:srgbClr val="000000"/>
    <a:srgbClr val="FAFAFA"/>
    <a:srgbClr val="B6B6B6"/>
    <a:srgbClr val="9E0404"/>
    <a:srgbClr val="DF8787"/>
    <a:srgbClr val="9E0505"/>
    <a:srgbClr val="00A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5640" autoAdjust="0"/>
  </p:normalViewPr>
  <p:slideViewPr>
    <p:cSldViewPr>
      <p:cViewPr varScale="1">
        <p:scale>
          <a:sx n="91" d="100"/>
          <a:sy n="91" d="100"/>
        </p:scale>
        <p:origin x="-2080" y="-112"/>
      </p:cViewPr>
      <p:guideLst>
        <p:guide orient="horz" pos="1620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commentAuthors" Target="commentAuthor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C68B05-9AF2-2A4D-9DE6-62200422A53D}" type="doc">
      <dgm:prSet loTypeId="urn:microsoft.com/office/officeart/2005/8/layout/arrow2" loCatId="" qsTypeId="urn:microsoft.com/office/officeart/2005/8/quickstyle/simple4" qsCatId="simple" csTypeId="urn:microsoft.com/office/officeart/2005/8/colors/accent1_2" csCatId="accent1" phldr="1"/>
      <dgm:spPr/>
    </dgm:pt>
    <dgm:pt modelId="{A042C534-ED63-9C4B-990D-D24E5FA1F28C}">
      <dgm:prSet phldrT="[文本]" custT="1"/>
      <dgm:spPr/>
      <dgm:t>
        <a:bodyPr/>
        <a:lstStyle/>
        <a:p>
          <a:pPr marL="0" algn="l" defTabSz="914400" rtl="0" eaLnBrk="1" latinLnBrk="0" hangingPunct="1">
            <a:spcAft>
              <a:spcPts val="0"/>
            </a:spcAft>
          </a:pPr>
          <a:r>
            <a:rPr lang="en-US" altLang="zh-CN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2009</a:t>
          </a:r>
          <a:endParaRPr lang="zh-CN" altLang="en-US" sz="1800" kern="1200" dirty="0" smtClean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  <a:p>
          <a:pPr marL="0" algn="l" defTabSz="914400" rtl="0" eaLnBrk="1" latinLnBrk="0" hangingPunct="1">
            <a:spcAft>
              <a:spcPts val="0"/>
            </a:spcAft>
          </a:pPr>
          <a:r>
            <a:rPr lang="en-US" altLang="zh-CN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200/s</a:t>
          </a:r>
          <a:endParaRPr lang="zh-CN" altLang="en-US" sz="1800" kern="1200" dirty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C8296618-1C00-6A4C-8DDB-5CC5A9F94BC1}" type="parTrans" cxnId="{A72A3EBF-D5E1-9F46-9CBB-E1C893D181AF}">
      <dgm:prSet/>
      <dgm:spPr/>
      <dgm:t>
        <a:bodyPr/>
        <a:lstStyle/>
        <a:p>
          <a:endParaRPr lang="zh-CN" altLang="en-US"/>
        </a:p>
      </dgm:t>
    </dgm:pt>
    <dgm:pt modelId="{FC02A370-4AC2-244C-A8A8-CE9308191BA9}" type="sibTrans" cxnId="{A72A3EBF-D5E1-9F46-9CBB-E1C893D181AF}">
      <dgm:prSet/>
      <dgm:spPr/>
      <dgm:t>
        <a:bodyPr/>
        <a:lstStyle/>
        <a:p>
          <a:endParaRPr lang="zh-CN" altLang="en-US"/>
        </a:p>
      </dgm:t>
    </dgm:pt>
    <dgm:pt modelId="{77B1C50E-EAF5-644E-BA8B-B0F754D20CC0}">
      <dgm:prSet/>
      <dgm:spPr/>
      <dgm:t>
        <a:bodyPr/>
        <a:lstStyle/>
        <a:p>
          <a:endParaRPr lang="zh-CN" altLang="en-US"/>
        </a:p>
      </dgm:t>
    </dgm:pt>
    <dgm:pt modelId="{8E8983B2-0C82-074F-92A8-F58C2E08177D}" type="parTrans" cxnId="{8A18C411-8DE4-3740-9109-A7F71D2F89E6}">
      <dgm:prSet/>
      <dgm:spPr/>
      <dgm:t>
        <a:bodyPr/>
        <a:lstStyle/>
        <a:p>
          <a:endParaRPr lang="zh-CN" altLang="en-US"/>
        </a:p>
      </dgm:t>
    </dgm:pt>
    <dgm:pt modelId="{015A286C-E861-944B-98C9-EE5A1C990BC4}" type="sibTrans" cxnId="{8A18C411-8DE4-3740-9109-A7F71D2F89E6}">
      <dgm:prSet/>
      <dgm:spPr/>
      <dgm:t>
        <a:bodyPr/>
        <a:lstStyle/>
        <a:p>
          <a:endParaRPr lang="zh-CN" altLang="en-US"/>
        </a:p>
      </dgm:t>
    </dgm:pt>
    <dgm:pt modelId="{604D660C-63DB-B245-9359-3E737CCD2C28}">
      <dgm:prSet/>
      <dgm:spPr/>
      <dgm:t>
        <a:bodyPr/>
        <a:lstStyle/>
        <a:p>
          <a:endParaRPr lang="zh-CN" altLang="en-US"/>
        </a:p>
      </dgm:t>
    </dgm:pt>
    <dgm:pt modelId="{D480AD37-B9EF-F84D-AD16-FDFD1A9793D3}" type="sibTrans" cxnId="{59842FC4-CCC2-B949-A243-4663B1525306}">
      <dgm:prSet/>
      <dgm:spPr/>
      <dgm:t>
        <a:bodyPr/>
        <a:lstStyle/>
        <a:p>
          <a:endParaRPr lang="zh-CN" altLang="en-US"/>
        </a:p>
      </dgm:t>
    </dgm:pt>
    <dgm:pt modelId="{E34DD2A4-DAEA-6040-BD87-3612B8127C1E}" type="parTrans" cxnId="{59842FC4-CCC2-B949-A243-4663B1525306}">
      <dgm:prSet/>
      <dgm:spPr/>
      <dgm:t>
        <a:bodyPr/>
        <a:lstStyle/>
        <a:p>
          <a:endParaRPr lang="zh-CN" altLang="en-US"/>
        </a:p>
      </dgm:t>
    </dgm:pt>
    <dgm:pt modelId="{1A58BFDE-882A-7148-B07F-3E8CDB542C15}">
      <dgm:prSet phldrT="[文本]" custT="1"/>
      <dgm:spPr/>
      <dgm:t>
        <a:bodyPr/>
        <a:lstStyle/>
        <a:p>
          <a:pPr marL="0" algn="l" defTabSz="914400" rtl="0" eaLnBrk="1" latinLnBrk="0" hangingPunct="1">
            <a:spcAft>
              <a:spcPts val="0"/>
            </a:spcAft>
          </a:pPr>
          <a:r>
            <a:rPr lang="en-US" altLang="zh-CN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2011</a:t>
          </a:r>
          <a:endParaRPr lang="zh-CN" altLang="en-US" sz="1800" kern="1200" dirty="0" smtClean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  <a:p>
          <a:pPr marL="0" algn="l" defTabSz="914400" rtl="0" eaLnBrk="1" latinLnBrk="0" hangingPunct="1">
            <a:spcAft>
              <a:spcPts val="0"/>
            </a:spcAft>
          </a:pPr>
          <a:r>
            <a:rPr lang="zh-CN" altLang="en-US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3</a:t>
          </a:r>
          <a:r>
            <a:rPr lang="en-US" altLang="zh-CN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200/s</a:t>
          </a:r>
          <a:endParaRPr lang="zh-CN" altLang="en-US" sz="1800" kern="1200" dirty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DBCEC278-8EB2-7943-963D-DE66EFDC6D74}" type="sibTrans" cxnId="{E5C9B547-3999-4846-AFC7-552FA2D9EAE5}">
      <dgm:prSet/>
      <dgm:spPr/>
      <dgm:t>
        <a:bodyPr/>
        <a:lstStyle/>
        <a:p>
          <a:endParaRPr lang="zh-CN" altLang="en-US"/>
        </a:p>
      </dgm:t>
    </dgm:pt>
    <dgm:pt modelId="{E0712AA2-E8CB-CF42-98C4-340742619731}" type="parTrans" cxnId="{E5C9B547-3999-4846-AFC7-552FA2D9EAE5}">
      <dgm:prSet/>
      <dgm:spPr/>
      <dgm:t>
        <a:bodyPr/>
        <a:lstStyle/>
        <a:p>
          <a:endParaRPr lang="zh-CN" altLang="en-US"/>
        </a:p>
      </dgm:t>
    </dgm:pt>
    <dgm:pt modelId="{89197D80-1299-2647-B931-EF41B34F274A}">
      <dgm:prSet phldrT="[文本]" custT="1"/>
      <dgm:spPr/>
      <dgm:t>
        <a:bodyPr/>
        <a:lstStyle/>
        <a:p>
          <a:pPr marL="0" algn="l" defTabSz="914400" rtl="0" eaLnBrk="1" latinLnBrk="0" hangingPunct="1">
            <a:spcAft>
              <a:spcPts val="0"/>
            </a:spcAft>
          </a:pPr>
          <a:r>
            <a:rPr lang="en-US" altLang="zh-CN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2010</a:t>
          </a:r>
          <a:endParaRPr lang="zh-CN" altLang="en-US" sz="1800" kern="1200" dirty="0" smtClean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  <a:p>
          <a:pPr marL="0" algn="l" defTabSz="914400" rtl="0" eaLnBrk="1" latinLnBrk="0" hangingPunct="1">
            <a:spcAft>
              <a:spcPts val="0"/>
            </a:spcAft>
          </a:pPr>
          <a:r>
            <a:rPr lang="en-US" altLang="zh-CN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1000/s</a:t>
          </a:r>
          <a:endParaRPr lang="zh-CN" altLang="en-US" sz="1800" kern="1200" dirty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EF09C158-4724-174B-BF68-8AD1C5CFDBC9}" type="sibTrans" cxnId="{3DA14327-8700-674A-B34A-BE985778137F}">
      <dgm:prSet/>
      <dgm:spPr/>
      <dgm:t>
        <a:bodyPr/>
        <a:lstStyle/>
        <a:p>
          <a:endParaRPr lang="zh-CN" altLang="en-US"/>
        </a:p>
      </dgm:t>
    </dgm:pt>
    <dgm:pt modelId="{8A92E98D-729D-7046-8E47-7F8972E3F815}" type="parTrans" cxnId="{3DA14327-8700-674A-B34A-BE985778137F}">
      <dgm:prSet/>
      <dgm:spPr/>
      <dgm:t>
        <a:bodyPr/>
        <a:lstStyle/>
        <a:p>
          <a:endParaRPr lang="zh-CN" altLang="en-US"/>
        </a:p>
      </dgm:t>
    </dgm:pt>
    <dgm:pt modelId="{01F2A218-FA0C-E44B-AFA2-D4009F6BB080}">
      <dgm:prSet phldrT="[文本]" custT="1"/>
      <dgm:spPr/>
      <dgm:t>
        <a:bodyPr/>
        <a:lstStyle/>
        <a:p>
          <a:pPr marL="0" algn="l" defTabSz="914400" rtl="0" eaLnBrk="1" latinLnBrk="0" hangingPunct="1">
            <a:spcAft>
              <a:spcPts val="0"/>
            </a:spcAft>
          </a:pPr>
          <a:r>
            <a:rPr lang="en-US" altLang="zh-CN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2012</a:t>
          </a:r>
          <a:endParaRPr lang="zh-CN" altLang="en-US" sz="1800" kern="1200" dirty="0" smtClean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  <a:p>
          <a:pPr marL="0" algn="l" defTabSz="914400" rtl="0" eaLnBrk="1" latinLnBrk="0" hangingPunct="1">
            <a:spcAft>
              <a:spcPts val="0"/>
            </a:spcAft>
          </a:pPr>
          <a:r>
            <a:rPr lang="en-US" altLang="zh-CN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140</a:t>
          </a:r>
          <a:r>
            <a:rPr lang="en-US" altLang="zh-CN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00</a:t>
          </a:r>
          <a:r>
            <a:rPr lang="en-US" altLang="zh-CN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/s</a:t>
          </a:r>
          <a:endParaRPr lang="zh-CN" altLang="en-US" sz="1800" kern="1200" dirty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79C8E3DA-B53A-A74B-972E-7A4676A1A31B}" type="parTrans" cxnId="{570321D8-B3A7-A046-9E68-FF307B513681}">
      <dgm:prSet/>
      <dgm:spPr/>
      <dgm:t>
        <a:bodyPr/>
        <a:lstStyle/>
        <a:p>
          <a:endParaRPr lang="zh-CN" altLang="en-US"/>
        </a:p>
      </dgm:t>
    </dgm:pt>
    <dgm:pt modelId="{ED258757-2D71-5442-9A83-535107D53E55}" type="sibTrans" cxnId="{570321D8-B3A7-A046-9E68-FF307B513681}">
      <dgm:prSet/>
      <dgm:spPr/>
      <dgm:t>
        <a:bodyPr/>
        <a:lstStyle/>
        <a:p>
          <a:endParaRPr lang="zh-CN" altLang="en-US"/>
        </a:p>
      </dgm:t>
    </dgm:pt>
    <dgm:pt modelId="{B49BBE98-4473-324C-B48B-ADFE8CE19CED}">
      <dgm:prSet phldrT="[文本]" custT="1"/>
      <dgm:spPr/>
      <dgm:t>
        <a:bodyPr/>
        <a:lstStyle/>
        <a:p>
          <a:pPr marL="0" algn="l" defTabSz="914400" rtl="0" eaLnBrk="1" latinLnBrk="0" hangingPunct="1"/>
          <a:r>
            <a:rPr lang="en-US" altLang="zh-CN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2013</a:t>
          </a:r>
          <a:endParaRPr lang="zh-CN" altLang="en-US" sz="1800" kern="1200" dirty="0" smtClean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  <a:p>
          <a:pPr marL="0" algn="l" defTabSz="914400" rtl="0" eaLnBrk="1" latinLnBrk="0" hangingPunct="1"/>
          <a:r>
            <a:rPr lang="en-US" altLang="zh-CN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4</a:t>
          </a:r>
          <a:r>
            <a:rPr lang="en-US" altLang="zh-CN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2</a:t>
          </a:r>
          <a:r>
            <a:rPr lang="en-US" altLang="zh-CN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0</a:t>
          </a:r>
          <a:r>
            <a:rPr lang="en-US" altLang="zh-CN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00</a:t>
          </a:r>
          <a:r>
            <a:rPr lang="en-US" altLang="zh-CN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/s</a:t>
          </a:r>
          <a:endParaRPr lang="zh-CN" altLang="en-US" sz="1800" kern="1200" dirty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2B6A190D-B223-9D45-9A91-1C282848BB50}" type="parTrans" cxnId="{077F5800-D380-4049-8AC8-28D2D4758A04}">
      <dgm:prSet/>
      <dgm:spPr/>
      <dgm:t>
        <a:bodyPr/>
        <a:lstStyle/>
        <a:p>
          <a:endParaRPr lang="zh-CN" altLang="en-US"/>
        </a:p>
      </dgm:t>
    </dgm:pt>
    <dgm:pt modelId="{41921C0A-74CE-5F4A-8B2C-7E1CA945DB32}" type="sibTrans" cxnId="{077F5800-D380-4049-8AC8-28D2D4758A04}">
      <dgm:prSet/>
      <dgm:spPr/>
      <dgm:t>
        <a:bodyPr/>
        <a:lstStyle/>
        <a:p>
          <a:endParaRPr lang="zh-CN" altLang="en-US"/>
        </a:p>
      </dgm:t>
    </dgm:pt>
    <dgm:pt modelId="{6F9EBE86-ABAA-1E4C-A693-E9DB91BDB0B8}">
      <dgm:prSet phldrT="[文本]" custScaleY="34153" custLinFactNeighborX="-84590" custLinFactNeighborY="-7699"/>
      <dgm:spPr/>
      <dgm:t>
        <a:bodyPr/>
        <a:lstStyle/>
        <a:p>
          <a:endParaRPr lang="zh-CN" altLang="en-US"/>
        </a:p>
      </dgm:t>
    </dgm:pt>
    <dgm:pt modelId="{D1DE4081-35D9-0543-971E-6BC6B41D8EE7}" type="parTrans" cxnId="{06785875-22F0-F44B-B777-9201453F1E07}">
      <dgm:prSet/>
      <dgm:spPr/>
      <dgm:t>
        <a:bodyPr/>
        <a:lstStyle/>
        <a:p>
          <a:endParaRPr lang="zh-CN" altLang="en-US"/>
        </a:p>
      </dgm:t>
    </dgm:pt>
    <dgm:pt modelId="{0F369804-6ACF-0B42-B776-6A34449DF87F}" type="sibTrans" cxnId="{06785875-22F0-F44B-B777-9201453F1E07}">
      <dgm:prSet/>
      <dgm:spPr/>
      <dgm:t>
        <a:bodyPr/>
        <a:lstStyle/>
        <a:p>
          <a:endParaRPr lang="zh-CN" altLang="en-US"/>
        </a:p>
      </dgm:t>
    </dgm:pt>
    <dgm:pt modelId="{17E739FA-1273-364B-8E0E-72F5B53F6EF4}">
      <dgm:prSet phldrT="[文本]" custScaleY="34153" custLinFactNeighborX="-84590" custLinFactNeighborY="-7699"/>
      <dgm:spPr/>
      <dgm:t>
        <a:bodyPr/>
        <a:lstStyle/>
        <a:p>
          <a:endParaRPr lang="zh-CN" altLang="en-US"/>
        </a:p>
      </dgm:t>
    </dgm:pt>
    <dgm:pt modelId="{1A29454A-2E0C-7640-B2A5-A560B8752C93}" type="parTrans" cxnId="{13F321A2-4422-C446-88B4-1DCA8B6F1608}">
      <dgm:prSet/>
      <dgm:spPr/>
      <dgm:t>
        <a:bodyPr/>
        <a:lstStyle/>
        <a:p>
          <a:endParaRPr lang="zh-CN" altLang="en-US"/>
        </a:p>
      </dgm:t>
    </dgm:pt>
    <dgm:pt modelId="{102876B0-8875-B141-A96D-CB39D5FBE4CB}" type="sibTrans" cxnId="{13F321A2-4422-C446-88B4-1DCA8B6F1608}">
      <dgm:prSet/>
      <dgm:spPr/>
      <dgm:t>
        <a:bodyPr/>
        <a:lstStyle/>
        <a:p>
          <a:endParaRPr lang="zh-CN" altLang="en-US"/>
        </a:p>
      </dgm:t>
    </dgm:pt>
    <dgm:pt modelId="{65929ED6-32D5-9E40-BEB6-84D9237A4EA6}" type="pres">
      <dgm:prSet presAssocID="{7FC68B05-9AF2-2A4D-9DE6-62200422A53D}" presName="arrowDiagram" presStyleCnt="0">
        <dgm:presLayoutVars>
          <dgm:chMax val="5"/>
          <dgm:dir/>
          <dgm:resizeHandles val="exact"/>
        </dgm:presLayoutVars>
      </dgm:prSet>
      <dgm:spPr/>
    </dgm:pt>
    <dgm:pt modelId="{D1456A53-65C5-7A44-85F6-ADC95A9EF245}" type="pres">
      <dgm:prSet presAssocID="{7FC68B05-9AF2-2A4D-9DE6-62200422A53D}" presName="arrow" presStyleLbl="bgShp" presStyleIdx="0" presStyleCnt="1" custScaleX="101334"/>
      <dgm:spPr/>
    </dgm:pt>
    <dgm:pt modelId="{948FC28D-AE30-6444-898A-5C42F0C7B160}" type="pres">
      <dgm:prSet presAssocID="{7FC68B05-9AF2-2A4D-9DE6-62200422A53D}" presName="arrowDiagram5" presStyleCnt="0"/>
      <dgm:spPr/>
    </dgm:pt>
    <dgm:pt modelId="{0A02EABA-A19E-F84C-B348-FC1500D08477}" type="pres">
      <dgm:prSet presAssocID="{A042C534-ED63-9C4B-990D-D24E5FA1F28C}" presName="bullet5a" presStyleLbl="node1" presStyleIdx="0" presStyleCnt="5" custScaleX="96286" custScaleY="96286"/>
      <dgm:spPr/>
    </dgm:pt>
    <dgm:pt modelId="{A1CE4E32-9ECD-724D-B321-3F4246E68A1A}" type="pres">
      <dgm:prSet presAssocID="{A042C534-ED63-9C4B-990D-D24E5FA1F28C}" presName="textBox5a" presStyleLbl="revTx" presStyleIdx="0" presStyleCnt="5" custScaleY="66120" custLinFactNeighborX="-24007" custLinFactNeighborY="446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D5C1B7-4B8A-1146-AE36-584B19B1C9F4}" type="pres">
      <dgm:prSet presAssocID="{89197D80-1299-2647-B931-EF41B34F274A}" presName="bullet5b" presStyleLbl="node1" presStyleIdx="1" presStyleCnt="5" custScaleX="92274" custScaleY="92274" custLinFactX="-3336" custLinFactNeighborX="-100000" custLinFactNeighborY="88346"/>
      <dgm:spPr/>
    </dgm:pt>
    <dgm:pt modelId="{7BBE92DE-E98B-6A40-93B8-B5FE4D1335E3}" type="pres">
      <dgm:prSet presAssocID="{89197D80-1299-2647-B931-EF41B34F274A}" presName="textBox5b" presStyleLbl="revTx" presStyleIdx="1" presStyleCnt="5" custScaleY="72298" custLinFactNeighborX="-41643" custLinFactNeighborY="137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4F3C86-C526-AB4E-B63C-DDB87485EAA4}" type="pres">
      <dgm:prSet presAssocID="{1A58BFDE-882A-7148-B07F-3E8CDB542C15}" presName="bullet5c" presStyleLbl="node1" presStyleIdx="2" presStyleCnt="5" custScaleX="92274" custScaleY="92274" custLinFactX="-81092" custLinFactY="2495" custLinFactNeighborX="-100000" custLinFactNeighborY="1000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A4D103DF-4418-9D48-ABAF-EF4BF5FF3EED}" type="pres">
      <dgm:prSet presAssocID="{1A58BFDE-882A-7148-B07F-3E8CDB542C15}" presName="textBox5c" presStyleLbl="revTx" presStyleIdx="2" presStyleCnt="5" custScaleY="34153" custLinFactNeighborX="-62730" custLinFactNeighborY="-75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1E7A7B-2A47-014A-9E8B-E209B9736972}" type="pres">
      <dgm:prSet presAssocID="{01F2A218-FA0C-E44B-AFA2-D4009F6BB080}" presName="bullet5d" presStyleLbl="node1" presStyleIdx="3" presStyleCnt="5" custLinFactNeighborX="45048" custLinFactNeighborY="-11834"/>
      <dgm:spPr/>
    </dgm:pt>
    <dgm:pt modelId="{3269DEAF-8089-0E40-8933-AEB545648B33}" type="pres">
      <dgm:prSet presAssocID="{01F2A218-FA0C-E44B-AFA2-D4009F6BB080}" presName="textBox5d" presStyleLbl="revTx" presStyleIdx="3" presStyleCnt="5" custScaleY="34153" custLinFactNeighborX="-94820" custLinFactNeighborY="-78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760BC0-ED54-ED4C-B87A-868607290544}" type="pres">
      <dgm:prSet presAssocID="{B49BBE98-4473-324C-B48B-ADFE8CE19CED}" presName="bullet5e" presStyleLbl="node1" presStyleIdx="4" presStyleCnt="5" custLinFactNeighborX="17234" custLinFactNeighborY="-16402"/>
      <dgm:spPr/>
    </dgm:pt>
    <dgm:pt modelId="{F8796C93-5BD3-154E-9818-A7DED23BE4C9}" type="pres">
      <dgm:prSet presAssocID="{B49BBE98-4473-324C-B48B-ADFE8CE19CED}" presName="textBox5e" presStyleLbl="revTx" presStyleIdx="4" presStyleCnt="5" custScaleY="34153" custLinFactX="-14812" custLinFactNeighborX="-100000" custLinFactNeighborY="-82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9842FC4-CCC2-B949-A243-4663B1525306}" srcId="{7FC68B05-9AF2-2A4D-9DE6-62200422A53D}" destId="{604D660C-63DB-B245-9359-3E737CCD2C28}" srcOrd="8" destOrd="0" parTransId="{E34DD2A4-DAEA-6040-BD87-3612B8127C1E}" sibTransId="{D480AD37-B9EF-F84D-AD16-FDFD1A9793D3}"/>
    <dgm:cxn modelId="{F414C830-8E93-5C4D-89AF-CEA5A54C0EFC}" type="presOf" srcId="{7FC68B05-9AF2-2A4D-9DE6-62200422A53D}" destId="{65929ED6-32D5-9E40-BEB6-84D9237A4EA6}" srcOrd="0" destOrd="0" presId="urn:microsoft.com/office/officeart/2005/8/layout/arrow2"/>
    <dgm:cxn modelId="{13F321A2-4422-C446-88B4-1DCA8B6F1608}" srcId="{7FC68B05-9AF2-2A4D-9DE6-62200422A53D}" destId="{17E739FA-1273-364B-8E0E-72F5B53F6EF4}" srcOrd="5" destOrd="0" parTransId="{1A29454A-2E0C-7640-B2A5-A560B8752C93}" sibTransId="{102876B0-8875-B141-A96D-CB39D5FBE4CB}"/>
    <dgm:cxn modelId="{E5C9B547-3999-4846-AFC7-552FA2D9EAE5}" srcId="{7FC68B05-9AF2-2A4D-9DE6-62200422A53D}" destId="{1A58BFDE-882A-7148-B07F-3E8CDB542C15}" srcOrd="2" destOrd="0" parTransId="{E0712AA2-E8CB-CF42-98C4-340742619731}" sibTransId="{DBCEC278-8EB2-7943-963D-DE66EFDC6D74}"/>
    <dgm:cxn modelId="{A72A3EBF-D5E1-9F46-9CBB-E1C893D181AF}" srcId="{7FC68B05-9AF2-2A4D-9DE6-62200422A53D}" destId="{A042C534-ED63-9C4B-990D-D24E5FA1F28C}" srcOrd="0" destOrd="0" parTransId="{C8296618-1C00-6A4C-8DDB-5CC5A9F94BC1}" sibTransId="{FC02A370-4AC2-244C-A8A8-CE9308191BA9}"/>
    <dgm:cxn modelId="{077F5800-D380-4049-8AC8-28D2D4758A04}" srcId="{7FC68B05-9AF2-2A4D-9DE6-62200422A53D}" destId="{B49BBE98-4473-324C-B48B-ADFE8CE19CED}" srcOrd="4" destOrd="0" parTransId="{2B6A190D-B223-9D45-9A91-1C282848BB50}" sibTransId="{41921C0A-74CE-5F4A-8B2C-7E1CA945DB32}"/>
    <dgm:cxn modelId="{2159DC41-D281-354A-BA3C-87F5E87D012B}" type="presOf" srcId="{1A58BFDE-882A-7148-B07F-3E8CDB542C15}" destId="{A4D103DF-4418-9D48-ABAF-EF4BF5FF3EED}" srcOrd="0" destOrd="0" presId="urn:microsoft.com/office/officeart/2005/8/layout/arrow2"/>
    <dgm:cxn modelId="{3DA14327-8700-674A-B34A-BE985778137F}" srcId="{7FC68B05-9AF2-2A4D-9DE6-62200422A53D}" destId="{89197D80-1299-2647-B931-EF41B34F274A}" srcOrd="1" destOrd="0" parTransId="{8A92E98D-729D-7046-8E47-7F8972E3F815}" sibTransId="{EF09C158-4724-174B-BF68-8AD1C5CFDBC9}"/>
    <dgm:cxn modelId="{0E0B3E2D-6EB7-9C44-8CE4-3CD84CB98F4D}" type="presOf" srcId="{89197D80-1299-2647-B931-EF41B34F274A}" destId="{7BBE92DE-E98B-6A40-93B8-B5FE4D1335E3}" srcOrd="0" destOrd="0" presId="urn:microsoft.com/office/officeart/2005/8/layout/arrow2"/>
    <dgm:cxn modelId="{570321D8-B3A7-A046-9E68-FF307B513681}" srcId="{7FC68B05-9AF2-2A4D-9DE6-62200422A53D}" destId="{01F2A218-FA0C-E44B-AFA2-D4009F6BB080}" srcOrd="3" destOrd="0" parTransId="{79C8E3DA-B53A-A74B-972E-7A4676A1A31B}" sibTransId="{ED258757-2D71-5442-9A83-535107D53E55}"/>
    <dgm:cxn modelId="{CB96F21D-90A4-A34E-A86A-577F60438744}" type="presOf" srcId="{B49BBE98-4473-324C-B48B-ADFE8CE19CED}" destId="{F8796C93-5BD3-154E-9818-A7DED23BE4C9}" srcOrd="0" destOrd="0" presId="urn:microsoft.com/office/officeart/2005/8/layout/arrow2"/>
    <dgm:cxn modelId="{06785875-22F0-F44B-B777-9201453F1E07}" srcId="{7FC68B05-9AF2-2A4D-9DE6-62200422A53D}" destId="{6F9EBE86-ABAA-1E4C-A693-E9DB91BDB0B8}" srcOrd="6" destOrd="0" parTransId="{D1DE4081-35D9-0543-971E-6BC6B41D8EE7}" sibTransId="{0F369804-6ACF-0B42-B776-6A34449DF87F}"/>
    <dgm:cxn modelId="{577B5BC9-5EC7-EE4A-8575-9D58227AC5C2}" type="presOf" srcId="{01F2A218-FA0C-E44B-AFA2-D4009F6BB080}" destId="{3269DEAF-8089-0E40-8933-AEB545648B33}" srcOrd="0" destOrd="0" presId="urn:microsoft.com/office/officeart/2005/8/layout/arrow2"/>
    <dgm:cxn modelId="{71D0FA2F-21EF-E749-922B-1EA5CA0F729E}" type="presOf" srcId="{A042C534-ED63-9C4B-990D-D24E5FA1F28C}" destId="{A1CE4E32-9ECD-724D-B321-3F4246E68A1A}" srcOrd="0" destOrd="0" presId="urn:microsoft.com/office/officeart/2005/8/layout/arrow2"/>
    <dgm:cxn modelId="{8A18C411-8DE4-3740-9109-A7F71D2F89E6}" srcId="{7FC68B05-9AF2-2A4D-9DE6-62200422A53D}" destId="{77B1C50E-EAF5-644E-BA8B-B0F754D20CC0}" srcOrd="7" destOrd="0" parTransId="{8E8983B2-0C82-074F-92A8-F58C2E08177D}" sibTransId="{015A286C-E861-944B-98C9-EE5A1C990BC4}"/>
    <dgm:cxn modelId="{8BB51F94-08FA-FD4B-A25B-997DDFE8A242}" type="presParOf" srcId="{65929ED6-32D5-9E40-BEB6-84D9237A4EA6}" destId="{D1456A53-65C5-7A44-85F6-ADC95A9EF245}" srcOrd="0" destOrd="0" presId="urn:microsoft.com/office/officeart/2005/8/layout/arrow2"/>
    <dgm:cxn modelId="{166E2252-D7E5-954D-9764-77EB123C447E}" type="presParOf" srcId="{65929ED6-32D5-9E40-BEB6-84D9237A4EA6}" destId="{948FC28D-AE30-6444-898A-5C42F0C7B160}" srcOrd="1" destOrd="0" presId="urn:microsoft.com/office/officeart/2005/8/layout/arrow2"/>
    <dgm:cxn modelId="{CE94BC63-2C60-0E43-904D-C6E9DA383ECB}" type="presParOf" srcId="{948FC28D-AE30-6444-898A-5C42F0C7B160}" destId="{0A02EABA-A19E-F84C-B348-FC1500D08477}" srcOrd="0" destOrd="0" presId="urn:microsoft.com/office/officeart/2005/8/layout/arrow2"/>
    <dgm:cxn modelId="{9214EF01-F9DF-FE4E-A499-290A40083791}" type="presParOf" srcId="{948FC28D-AE30-6444-898A-5C42F0C7B160}" destId="{A1CE4E32-9ECD-724D-B321-3F4246E68A1A}" srcOrd="1" destOrd="0" presId="urn:microsoft.com/office/officeart/2005/8/layout/arrow2"/>
    <dgm:cxn modelId="{539547CC-98EF-AE40-88F3-54CD3D6A208E}" type="presParOf" srcId="{948FC28D-AE30-6444-898A-5C42F0C7B160}" destId="{65D5C1B7-4B8A-1146-AE36-584B19B1C9F4}" srcOrd="2" destOrd="0" presId="urn:microsoft.com/office/officeart/2005/8/layout/arrow2"/>
    <dgm:cxn modelId="{C4C04202-7F30-B04B-A459-80A19A7DC8A4}" type="presParOf" srcId="{948FC28D-AE30-6444-898A-5C42F0C7B160}" destId="{7BBE92DE-E98B-6A40-93B8-B5FE4D1335E3}" srcOrd="3" destOrd="0" presId="urn:microsoft.com/office/officeart/2005/8/layout/arrow2"/>
    <dgm:cxn modelId="{E85A8550-0544-EC49-8EE6-EC1DF10D2211}" type="presParOf" srcId="{948FC28D-AE30-6444-898A-5C42F0C7B160}" destId="{AA4F3C86-C526-AB4E-B63C-DDB87485EAA4}" srcOrd="4" destOrd="0" presId="urn:microsoft.com/office/officeart/2005/8/layout/arrow2"/>
    <dgm:cxn modelId="{BE89DFE9-FD8B-ED4D-91FF-ABECF0A9D7E3}" type="presParOf" srcId="{948FC28D-AE30-6444-898A-5C42F0C7B160}" destId="{A4D103DF-4418-9D48-ABAF-EF4BF5FF3EED}" srcOrd="5" destOrd="0" presId="urn:microsoft.com/office/officeart/2005/8/layout/arrow2"/>
    <dgm:cxn modelId="{907C4220-2C92-5B41-8A85-A0E078F294D8}" type="presParOf" srcId="{948FC28D-AE30-6444-898A-5C42F0C7B160}" destId="{D21E7A7B-2A47-014A-9E8B-E209B9736972}" srcOrd="6" destOrd="0" presId="urn:microsoft.com/office/officeart/2005/8/layout/arrow2"/>
    <dgm:cxn modelId="{280A9422-065D-E749-B104-D75DF99B4481}" type="presParOf" srcId="{948FC28D-AE30-6444-898A-5C42F0C7B160}" destId="{3269DEAF-8089-0E40-8933-AEB545648B33}" srcOrd="7" destOrd="0" presId="urn:microsoft.com/office/officeart/2005/8/layout/arrow2"/>
    <dgm:cxn modelId="{49C5C18F-C2F1-AB41-B6BE-A0F039CD1AC8}" type="presParOf" srcId="{948FC28D-AE30-6444-898A-5C42F0C7B160}" destId="{77760BC0-ED54-ED4C-B87A-868607290544}" srcOrd="8" destOrd="0" presId="urn:microsoft.com/office/officeart/2005/8/layout/arrow2"/>
    <dgm:cxn modelId="{E5090165-26F2-FD47-9DE0-84327397D513}" type="presParOf" srcId="{948FC28D-AE30-6444-898A-5C42F0C7B160}" destId="{F8796C93-5BD3-154E-9818-A7DED23BE4C9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56A53-65C5-7A44-85F6-ADC95A9EF245}">
      <dsp:nvSpPr>
        <dsp:cNvPr id="0" name=""/>
        <dsp:cNvSpPr/>
      </dsp:nvSpPr>
      <dsp:spPr>
        <a:xfrm>
          <a:off x="848346" y="0"/>
          <a:ext cx="7037142" cy="434031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A02EABA-A19E-F84C-B348-FC1500D08477}">
      <dsp:nvSpPr>
        <dsp:cNvPr id="0" name=""/>
        <dsp:cNvSpPr/>
      </dsp:nvSpPr>
      <dsp:spPr>
        <a:xfrm>
          <a:off x="1581665" y="3230423"/>
          <a:ext cx="153791" cy="1537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CE4E32-9ECD-724D-B321-3F4246E68A1A}">
      <dsp:nvSpPr>
        <dsp:cNvPr id="0" name=""/>
        <dsp:cNvSpPr/>
      </dsp:nvSpPr>
      <dsp:spPr>
        <a:xfrm>
          <a:off x="1440162" y="3528390"/>
          <a:ext cx="909729" cy="683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34" tIns="0" rIns="0" bIns="0" numCol="1" spcCol="1270" anchor="t" anchorCtr="0">
          <a:noAutofit/>
        </a:bodyPr>
        <a:lstStyle/>
        <a:p>
          <a:pPr marL="0" lvl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2009</a:t>
          </a:r>
          <a:endParaRPr lang="zh-CN" altLang="en-US" sz="1800" kern="1200" dirty="0" smtClean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  <a:p>
          <a:pPr marL="0" lvl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200/s</a:t>
          </a:r>
          <a:endParaRPr lang="zh-CN" altLang="en-US" sz="1800" kern="1200" dirty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sp:txBody>
      <dsp:txXfrm>
        <a:off x="1440162" y="3528390"/>
        <a:ext cx="909729" cy="683016"/>
      </dsp:txXfrm>
    </dsp:sp>
    <dsp:sp modelId="{65D5C1B7-4B8A-1146-AE36-584B19B1C9F4}">
      <dsp:nvSpPr>
        <dsp:cNvPr id="0" name=""/>
        <dsp:cNvSpPr/>
      </dsp:nvSpPr>
      <dsp:spPr>
        <a:xfrm>
          <a:off x="2194605" y="2627245"/>
          <a:ext cx="230686" cy="2306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BE92DE-E98B-6A40-93B8-B5FE4D1335E3}">
      <dsp:nvSpPr>
        <dsp:cNvPr id="0" name=""/>
        <dsp:cNvSpPr/>
      </dsp:nvSpPr>
      <dsp:spPr>
        <a:xfrm>
          <a:off x="2088236" y="3024344"/>
          <a:ext cx="1152787" cy="131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471" tIns="0" rIns="0" bIns="0" numCol="1" spcCol="1270" anchor="t" anchorCtr="0">
          <a:noAutofit/>
        </a:bodyPr>
        <a:lstStyle/>
        <a:p>
          <a:pPr marL="0" lvl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2010</a:t>
          </a:r>
          <a:endParaRPr lang="zh-CN" altLang="en-US" sz="1800" kern="1200" dirty="0" smtClean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  <a:p>
          <a:pPr marL="0" lvl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1000/s</a:t>
          </a:r>
          <a:endParaRPr lang="zh-CN" altLang="en-US" sz="1800" kern="1200" dirty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sp:txBody>
      <dsp:txXfrm>
        <a:off x="2088236" y="3024344"/>
        <a:ext cx="1152787" cy="1314805"/>
      </dsp:txXfrm>
    </dsp:sp>
    <dsp:sp modelId="{AA4F3C86-C526-AB4E-B63C-DDB87485EAA4}">
      <dsp:nvSpPr>
        <dsp:cNvPr id="0" name=""/>
        <dsp:cNvSpPr/>
      </dsp:nvSpPr>
      <dsp:spPr>
        <a:xfrm>
          <a:off x="2963642" y="2088919"/>
          <a:ext cx="307582" cy="30758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D103DF-4418-9D48-ABAF-EF4BF5FF3EED}">
      <dsp:nvSpPr>
        <dsp:cNvPr id="0" name=""/>
        <dsp:cNvSpPr/>
      </dsp:nvSpPr>
      <dsp:spPr>
        <a:xfrm>
          <a:off x="2880315" y="2520274"/>
          <a:ext cx="1340288" cy="833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28" tIns="0" rIns="0" bIns="0" numCol="1" spcCol="1270" anchor="t" anchorCtr="0">
          <a:noAutofit/>
        </a:bodyPr>
        <a:lstStyle/>
        <a:p>
          <a:pPr marL="0" lvl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2011</a:t>
          </a:r>
          <a:endParaRPr lang="zh-CN" altLang="en-US" sz="1800" kern="1200" dirty="0" smtClean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  <a:p>
          <a:pPr marL="0" lvl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3</a:t>
          </a:r>
          <a:r>
            <a:rPr lang="en-US" altLang="zh-CN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200/s</a:t>
          </a:r>
          <a:endParaRPr lang="zh-CN" altLang="en-US" sz="1800" kern="1200" dirty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sp:txBody>
      <dsp:txXfrm>
        <a:off x="2880315" y="2520274"/>
        <a:ext cx="1340288" cy="833079"/>
      </dsp:txXfrm>
    </dsp:sp>
    <dsp:sp modelId="{D21E7A7B-2A47-014A-9E8B-E209B9736972}">
      <dsp:nvSpPr>
        <dsp:cNvPr id="0" name=""/>
        <dsp:cNvSpPr/>
      </dsp:nvSpPr>
      <dsp:spPr>
        <a:xfrm>
          <a:off x="5040046" y="1166071"/>
          <a:ext cx="430559" cy="4305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69DEAF-8089-0E40-8933-AEB545648B33}">
      <dsp:nvSpPr>
        <dsp:cNvPr id="0" name=""/>
        <dsp:cNvSpPr/>
      </dsp:nvSpPr>
      <dsp:spPr>
        <a:xfrm>
          <a:off x="3744412" y="2160251"/>
          <a:ext cx="1388900" cy="993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144" tIns="0" rIns="0" bIns="0" numCol="1" spcCol="1270" anchor="t" anchorCtr="0">
          <a:noAutofit/>
        </a:bodyPr>
        <a:lstStyle/>
        <a:p>
          <a:pPr marL="0" lvl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2012</a:t>
          </a:r>
          <a:endParaRPr lang="zh-CN" altLang="en-US" sz="1800" kern="1200" dirty="0" smtClean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  <a:p>
          <a:pPr marL="0" lvl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140</a:t>
          </a:r>
          <a:r>
            <a:rPr lang="en-US" altLang="zh-CN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00</a:t>
          </a:r>
          <a:r>
            <a:rPr lang="en-US" altLang="zh-CN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/s</a:t>
          </a:r>
          <a:endParaRPr lang="zh-CN" altLang="en-US" sz="1800" kern="1200" dirty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sp:txBody>
      <dsp:txXfrm>
        <a:off x="3744412" y="2160251"/>
        <a:ext cx="1388900" cy="993172"/>
      </dsp:txXfrm>
    </dsp:sp>
    <dsp:sp modelId="{77760BC0-ED54-ED4C-B87A-868607290544}">
      <dsp:nvSpPr>
        <dsp:cNvPr id="0" name=""/>
        <dsp:cNvSpPr/>
      </dsp:nvSpPr>
      <dsp:spPr>
        <a:xfrm>
          <a:off x="6270508" y="781551"/>
          <a:ext cx="548615" cy="5486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796C93-5BD3-154E-9818-A7DED23BE4C9}">
      <dsp:nvSpPr>
        <dsp:cNvPr id="0" name=""/>
        <dsp:cNvSpPr/>
      </dsp:nvSpPr>
      <dsp:spPr>
        <a:xfrm>
          <a:off x="4855643" y="1935116"/>
          <a:ext cx="1388900" cy="1091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700" tIns="0" rIns="0" bIns="0" numCol="1" spcCol="1270" anchor="t" anchorCtr="0">
          <a:noAutofit/>
        </a:bodyPr>
        <a:lstStyle/>
        <a:p>
          <a:pPr marL="0" lvl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2013</a:t>
          </a:r>
          <a:endParaRPr lang="zh-CN" altLang="en-US" sz="1800" kern="1200" dirty="0" smtClean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  <a:p>
          <a:pPr marL="0" lvl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4</a:t>
          </a:r>
          <a:r>
            <a:rPr lang="en-US" altLang="zh-CN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2</a:t>
          </a:r>
          <a:r>
            <a:rPr lang="en-US" altLang="zh-CN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0</a:t>
          </a:r>
          <a:r>
            <a:rPr lang="en-US" altLang="zh-CN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00</a:t>
          </a:r>
          <a:r>
            <a:rPr lang="en-US" altLang="zh-CN" sz="18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/s</a:t>
          </a:r>
          <a:endParaRPr lang="zh-CN" altLang="en-US" sz="1800" kern="1200" dirty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sp:txBody>
      <dsp:txXfrm>
        <a:off x="4855643" y="1935116"/>
        <a:ext cx="1388900" cy="1091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3DE37-43F7-4604-816C-F893C41AD182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5AA32-727F-4FBA-A354-574E5A5F1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15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568"/>
            <a:ext cx="6858000" cy="165523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F4D-AB37-479B-99B3-67D2F0F08D57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02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F4D-AB37-479B-99B3-67D2F0F08D57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31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6185"/>
            <a:ext cx="1971675" cy="58102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6185"/>
            <a:ext cx="5762625" cy="58102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F4D-AB37-479B-99B3-67D2F0F08D57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85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568"/>
            <a:ext cx="6858000" cy="165523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86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10267"/>
            <a:ext cx="7886700" cy="28532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8934"/>
            <a:ext cx="7886700" cy="15007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4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70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6185"/>
            <a:ext cx="7886700" cy="1325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0634"/>
            <a:ext cx="3868737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6133"/>
            <a:ext cx="3868737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14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89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81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8485"/>
            <a:ext cx="4629150" cy="48725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55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F4D-AB37-479B-99B3-67D2F0F08D57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3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8485"/>
            <a:ext cx="4629150" cy="48725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9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0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6185"/>
            <a:ext cx="1971675" cy="58102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6185"/>
            <a:ext cx="5762625" cy="58102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55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568"/>
            <a:ext cx="6858000" cy="165523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9DB-E2BC-45C3-978F-68BA62F9574B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4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9DB-E2BC-45C3-978F-68BA62F9574B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01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10267"/>
            <a:ext cx="7886700" cy="28532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8934"/>
            <a:ext cx="7886700" cy="15007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9DB-E2BC-45C3-978F-68BA62F9574B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1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9DB-E2BC-45C3-978F-68BA62F9574B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64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6185"/>
            <a:ext cx="7886700" cy="1325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0634"/>
            <a:ext cx="3868737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6133"/>
            <a:ext cx="3868737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9DB-E2BC-45C3-978F-68BA62F9574B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6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9DB-E2BC-45C3-978F-68BA62F9574B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7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9DB-E2BC-45C3-978F-68BA62F9574B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75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10267"/>
            <a:ext cx="7886700" cy="28532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8934"/>
            <a:ext cx="7886700" cy="15007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F4D-AB37-479B-99B3-67D2F0F08D57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99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8485"/>
            <a:ext cx="4629150" cy="48725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9DB-E2BC-45C3-978F-68BA62F9574B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59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8485"/>
            <a:ext cx="4629150" cy="48725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9DB-E2BC-45C3-978F-68BA62F9574B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44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9DB-E2BC-45C3-978F-68BA62F9574B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88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6185"/>
            <a:ext cx="1971675" cy="58102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6185"/>
            <a:ext cx="5762625" cy="58102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9DB-E2BC-45C3-978F-68BA62F9574B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94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568"/>
            <a:ext cx="6858000" cy="165523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14-12-17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858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14-12-17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479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10267"/>
            <a:ext cx="7886700" cy="28532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8934"/>
            <a:ext cx="7886700" cy="15007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14-12-17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3701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14-12-17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422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6185"/>
            <a:ext cx="7886700" cy="1325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0634"/>
            <a:ext cx="3868737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6133"/>
            <a:ext cx="3868737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14-12-17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902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14-12-17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53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F4D-AB37-479B-99B3-67D2F0F08D57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25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14-12-17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5788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8485"/>
            <a:ext cx="4629150" cy="48725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14-12-17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4101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8485"/>
            <a:ext cx="4629150" cy="48725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14-12-17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532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14-12-17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4177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6185"/>
            <a:ext cx="1971675" cy="58102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6185"/>
            <a:ext cx="5762625" cy="58102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14-12-17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96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6185"/>
            <a:ext cx="7886700" cy="1325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0634"/>
            <a:ext cx="3868737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6133"/>
            <a:ext cx="3868737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F4D-AB37-479B-99B3-67D2F0F08D57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13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F4D-AB37-479B-99B3-67D2F0F08D57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64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F4D-AB37-479B-99B3-67D2F0F08D57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97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8485"/>
            <a:ext cx="4629150" cy="48725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F4D-AB37-479B-99B3-67D2F0F08D57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52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8485"/>
            <a:ext cx="4629150" cy="48725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F4D-AB37-479B-99B3-67D2F0F08D57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72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6185"/>
            <a:ext cx="78867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96F4D-AB37-479B-99B3-67D2F0F08D57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3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6185"/>
            <a:ext cx="78867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CF78-8666-43AE-B586-D19D425D7E2E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1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6185"/>
            <a:ext cx="78867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D9DB-E2BC-45C3-978F-68BA62F9574B}" type="datetimeFigureOut">
              <a:rPr lang="zh-CN" altLang="en-US" smtClean="0"/>
              <a:t>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56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6185"/>
            <a:ext cx="78867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14-12-17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64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1259633" y="2180862"/>
            <a:ext cx="7263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双</a:t>
            </a:r>
            <a:r>
              <a:rPr kumimoji="1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11</a:t>
            </a:r>
            <a:r>
              <a:rPr kumimoji="1" lang="zh-CN" altLang="en-US" sz="3600" dirty="0">
                <a:solidFill>
                  <a:sysClr val="window" lastClr="FFFFFF"/>
                </a:solidFill>
                <a:latin typeface="Microsoft YaHei"/>
                <a:ea typeface="Microsoft YaHei"/>
                <a:cs typeface="Microsoft YaHei"/>
              </a:rPr>
              <a:t>——</a:t>
            </a: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淘宝下一代架构的成人礼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" name="文本框 7"/>
          <p:cNvSpPr txBox="1"/>
          <p:nvPr/>
        </p:nvSpPr>
        <p:spPr>
          <a:xfrm>
            <a:off x="2011076" y="3717032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zh-CN" altLang="en-US" b="1" dirty="0" smtClean="0">
                <a:solidFill>
                  <a:sysClr val="window" lastClr="FFFFFF"/>
                </a:solidFill>
                <a:latin typeface="Microsoft YaHei"/>
                <a:ea typeface="Microsoft YaHei"/>
                <a:cs typeface="Microsoft YaHei"/>
              </a:rPr>
              <a:t>梁耀斌  </a:t>
            </a:r>
            <a:endParaRPr kumimoji="1" lang="en-US" altLang="zh-CN" b="1" dirty="0" smtClean="0">
              <a:solidFill>
                <a:sysClr val="window" lastClr="FFFFFF"/>
              </a:solidFill>
              <a:latin typeface="Microsoft YaHei"/>
              <a:ea typeface="Microsoft YaHei"/>
              <a:cs typeface="Microsoft YaHei"/>
            </a:endParaRPr>
          </a:p>
          <a:p>
            <a:pPr lvl="0" algn="ctr">
              <a:defRPr/>
            </a:pPr>
            <a:r>
              <a:rPr kumimoji="1" lang="zh-CN" altLang="en-US" b="1" dirty="0" smtClean="0">
                <a:solidFill>
                  <a:sysClr val="window" lastClr="FFFFFF"/>
                </a:solidFill>
                <a:latin typeface="Microsoft YaHei"/>
                <a:ea typeface="Microsoft YaHei"/>
                <a:cs typeface="Microsoft YaHei"/>
              </a:rPr>
              <a:t>全局架构技术专家 </a:t>
            </a:r>
            <a:r>
              <a:rPr kumimoji="1" lang="en-US" altLang="zh-CN" b="1" dirty="0" smtClean="0">
                <a:solidFill>
                  <a:sysClr val="window" lastClr="FFFFFF"/>
                </a:solidFill>
                <a:latin typeface="Microsoft YaHei"/>
                <a:ea typeface="Microsoft YaHei"/>
                <a:cs typeface="Microsoft YaHei"/>
              </a:rPr>
              <a:t>-</a:t>
            </a:r>
            <a:r>
              <a:rPr kumimoji="1" lang="zh-CN" altLang="en-US" b="1" dirty="0" smtClean="0">
                <a:solidFill>
                  <a:sysClr val="window" lastClr="FFFFFF"/>
                </a:solidFill>
                <a:latin typeface="Microsoft YaHei"/>
                <a:ea typeface="Microsoft YaHei"/>
                <a:cs typeface="Microsoft YaHei"/>
              </a:rPr>
              <a:t> 阿里技术保障</a:t>
            </a:r>
            <a:endParaRPr kumimoji="1" lang="en-US" altLang="zh-CN" b="1" dirty="0" smtClean="0">
              <a:solidFill>
                <a:sysClr val="window" lastClr="FFFFFF"/>
              </a:solidFill>
              <a:latin typeface="Microsoft YaHei"/>
              <a:ea typeface="Microsoft YaHei"/>
              <a:cs typeface="Microsoft YaHei"/>
            </a:endParaRPr>
          </a:p>
          <a:p>
            <a:pPr lvl="0" algn="ctr">
              <a:defRPr/>
            </a:pPr>
            <a:r>
              <a:rPr kumimoji="1" lang="en-US" altLang="zh-CN" dirty="0" err="1" smtClean="0">
                <a:solidFill>
                  <a:sysClr val="window" lastClr="FFFFFF"/>
                </a:solidFill>
                <a:latin typeface="Microsoft YaHei"/>
                <a:ea typeface="Microsoft YaHei"/>
                <a:cs typeface="Microsoft YaHei"/>
              </a:rPr>
              <a:t>ArchSummit</a:t>
            </a:r>
            <a:r>
              <a:rPr kumimoji="1" lang="zh-CN" altLang="en-US" dirty="0" smtClean="0">
                <a:solidFill>
                  <a:sysClr val="window" lastClr="FFFFFF"/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dirty="0" smtClean="0">
                <a:solidFill>
                  <a:sysClr val="window" lastClr="FFFFFF"/>
                </a:solidFill>
                <a:latin typeface="Microsoft YaHei"/>
                <a:ea typeface="Microsoft YaHei"/>
                <a:cs typeface="Microsoft YaHei"/>
              </a:rPr>
              <a:t>/</a:t>
            </a:r>
            <a:r>
              <a:rPr kumimoji="1" lang="zh-CN" altLang="en-US" dirty="0" smtClean="0">
                <a:solidFill>
                  <a:sysClr val="window" lastClr="FFFFFF"/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dirty="0" smtClean="0">
                <a:solidFill>
                  <a:sysClr val="window" lastClr="FFFFFF"/>
                </a:solidFill>
                <a:latin typeface="Microsoft YaHei"/>
                <a:ea typeface="Microsoft YaHei"/>
                <a:cs typeface="Microsoft YaHei"/>
              </a:rPr>
              <a:t>12</a:t>
            </a:r>
            <a:r>
              <a:rPr kumimoji="1" lang="zh-CN" altLang="en-US" dirty="0" smtClean="0">
                <a:solidFill>
                  <a:sysClr val="window" lastClr="FFFFFF"/>
                </a:solidFill>
                <a:latin typeface="Microsoft YaHei"/>
                <a:ea typeface="Microsoft YaHei"/>
                <a:cs typeface="Microsoft YaHei"/>
              </a:rPr>
              <a:t>月</a:t>
            </a:r>
            <a:r>
              <a:rPr kumimoji="1" lang="en-US" altLang="zh-CN" dirty="0" smtClean="0">
                <a:solidFill>
                  <a:sysClr val="window" lastClr="FFFFFF"/>
                </a:solidFill>
                <a:latin typeface="Microsoft YaHei"/>
                <a:ea typeface="Microsoft YaHei"/>
                <a:cs typeface="Microsoft YaHei"/>
              </a:rPr>
              <a:t>19</a:t>
            </a:r>
            <a:r>
              <a:rPr kumimoji="1" lang="zh-CN" altLang="en-US" dirty="0" smtClean="0">
                <a:solidFill>
                  <a:sysClr val="window" lastClr="FFFFFF"/>
                </a:solidFill>
                <a:latin typeface="Microsoft YaHei"/>
                <a:ea typeface="Microsoft YaHei"/>
                <a:cs typeface="Microsoft YaHei"/>
              </a:rPr>
              <a:t>日 </a:t>
            </a:r>
            <a:endParaRPr kumimoji="1" lang="zh-CN" altLang="en-US" sz="180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34560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/>
          <p:nvPr/>
        </p:nvSpPr>
        <p:spPr>
          <a:xfrm>
            <a:off x="179512" y="260649"/>
            <a:ext cx="2640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双</a:t>
            </a:r>
            <a:r>
              <a:rPr kumimoji="1" lang="en-US" altLang="zh-CN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11-</a:t>
            </a:r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淘宝下一代架构的成人礼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问题又来了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n"/>
            </a:pP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扩展性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系统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水平伸缩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n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资源限制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一个城市已经不能满足需求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n"/>
            </a:pP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容灾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单地域机房风险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n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业务需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求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国际化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98640" y="477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01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/>
          <p:nvPr/>
        </p:nvSpPr>
        <p:spPr>
          <a:xfrm>
            <a:off x="179512" y="260649"/>
            <a:ext cx="2640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双</a:t>
            </a:r>
            <a:r>
              <a:rPr kumimoji="1" lang="en-US" altLang="zh-CN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11-</a:t>
            </a:r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淘宝下一代架构的成人礼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最大的挑战</a:t>
            </a:r>
          </a:p>
          <a:p>
            <a:pPr>
              <a:buFont typeface="Wingdings" charset="2"/>
              <a:buChar char="n"/>
            </a:pPr>
            <a:r>
              <a:rPr lang="en-US" altLang="en-US" sz="2400" dirty="0">
                <a:latin typeface="微软雅黑"/>
                <a:ea typeface="微软雅黑"/>
                <a:cs typeface="微软雅黑"/>
              </a:rPr>
              <a:t>延迟</a:t>
            </a:r>
          </a:p>
          <a:p>
            <a:pPr lvl="1">
              <a:buFont typeface="Wingdings" charset="2"/>
              <a:buChar char="n"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同一机房</a:t>
            </a:r>
            <a:r>
              <a:rPr lang="en-US" altLang="en-US" sz="2000" dirty="0">
                <a:latin typeface="微软雅黑"/>
                <a:ea typeface="微软雅黑"/>
                <a:cs typeface="微软雅黑"/>
              </a:rPr>
              <a:t>0.</a:t>
            </a: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2</a:t>
            </a:r>
            <a:r>
              <a:rPr lang="en-US" altLang="en-US" sz="2000" dirty="0">
                <a:latin typeface="微软雅黑"/>
                <a:ea typeface="微软雅黑"/>
                <a:cs typeface="微软雅黑"/>
              </a:rPr>
              <a:t>ms</a:t>
            </a:r>
          </a:p>
          <a:p>
            <a:pPr lvl="1">
              <a:buFont typeface="Wingdings" charset="2"/>
              <a:buChar char="n"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同一城市</a:t>
            </a: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1ms</a:t>
            </a:r>
          </a:p>
          <a:p>
            <a:pPr lvl="1">
              <a:buFont typeface="Wingdings" charset="2"/>
              <a:buChar char="n"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跨城市</a:t>
            </a: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10ms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~1</a:t>
            </a: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00ms</a:t>
            </a:r>
            <a:endParaRPr lang="en-US" altLang="en-US" sz="2000" dirty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n"/>
            </a:pP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对同步调用的影响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几百次的调用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并发的下降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n"/>
            </a:pP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数据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多维度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实时性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一致性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 descr="调用链路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682" y="1412776"/>
            <a:ext cx="6048672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1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/>
          <p:nvPr/>
        </p:nvSpPr>
        <p:spPr>
          <a:xfrm>
            <a:off x="179512" y="260649"/>
            <a:ext cx="2640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双</a:t>
            </a:r>
            <a:r>
              <a:rPr kumimoji="1" lang="en-US" altLang="zh-CN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11-</a:t>
            </a:r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淘宝下一代架构的成人礼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95536" y="932723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怎么拆？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n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关键是数据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单点写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数据拆分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n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单元的定义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交易链路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en-US" altLang="en-US" sz="2000" dirty="0" smtClean="0">
                <a:latin typeface="微软雅黑"/>
                <a:ea typeface="微软雅黑"/>
                <a:cs typeface="微软雅黑"/>
              </a:rPr>
              <a:t>中心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n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最大原则</a:t>
            </a:r>
            <a:r>
              <a:rPr lang="zh-CN" altLang="zh-CN" sz="2400" dirty="0">
                <a:latin typeface="微软雅黑"/>
                <a:ea typeface="微软雅黑"/>
                <a:cs typeface="微软雅黑"/>
              </a:rPr>
              <a:t>——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单元封闭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220755"/>
            <a:ext cx="4320480" cy="470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/>
          <p:nvPr/>
        </p:nvSpPr>
        <p:spPr>
          <a:xfrm>
            <a:off x="179512" y="260649"/>
            <a:ext cx="2640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双</a:t>
            </a:r>
            <a:r>
              <a:rPr kumimoji="1" lang="en-US" altLang="zh-CN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11-</a:t>
            </a:r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淘宝下一代架构的成人礼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业务层面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8" name="Picture 2" descr="D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644691"/>
            <a:ext cx="778192" cy="984696"/>
          </a:xfrm>
          <a:prstGeom prst="rect">
            <a:avLst/>
          </a:prstGeom>
          <a:noFill/>
        </p:spPr>
      </p:pic>
      <p:cxnSp>
        <p:nvCxnSpPr>
          <p:cNvPr id="79" name="直接箭头连接符 16"/>
          <p:cNvCxnSpPr/>
          <p:nvPr/>
        </p:nvCxnSpPr>
        <p:spPr>
          <a:xfrm>
            <a:off x="3859245" y="1577935"/>
            <a:ext cx="799418" cy="64377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TextBox 38"/>
          <p:cNvSpPr txBox="1"/>
          <p:nvPr/>
        </p:nvSpPr>
        <p:spPr>
          <a:xfrm>
            <a:off x="4025741" y="954647"/>
            <a:ext cx="3641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买家交易在单元内完成读写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5090712" y="1729265"/>
            <a:ext cx="1455310" cy="2297724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TextBox 56"/>
          <p:cNvSpPr txBox="1"/>
          <p:nvPr/>
        </p:nvSpPr>
        <p:spPr>
          <a:xfrm>
            <a:off x="5455684" y="1729263"/>
            <a:ext cx="649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5249878" y="2586828"/>
            <a:ext cx="1154563" cy="4343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部分买家数据</a:t>
            </a:r>
          </a:p>
        </p:txBody>
      </p:sp>
      <p:sp>
        <p:nvSpPr>
          <p:cNvPr id="84" name="圆角矩形 83"/>
          <p:cNvSpPr/>
          <p:nvPr/>
        </p:nvSpPr>
        <p:spPr>
          <a:xfrm>
            <a:off x="5249877" y="3162893"/>
            <a:ext cx="1161446" cy="6602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全量商品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卖家数据（读）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1475657" y="2298795"/>
            <a:ext cx="1745522" cy="3434461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66"/>
          <p:cNvSpPr txBox="1"/>
          <p:nvPr/>
        </p:nvSpPr>
        <p:spPr>
          <a:xfrm>
            <a:off x="2084998" y="2256794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1691680" y="2852936"/>
            <a:ext cx="1368152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中心应用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691681" y="3717032"/>
            <a:ext cx="1361695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全量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买家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89" name="圆角矩形 88"/>
          <p:cNvSpPr/>
          <p:nvPr/>
        </p:nvSpPr>
        <p:spPr>
          <a:xfrm>
            <a:off x="1691681" y="4581129"/>
            <a:ext cx="1361695" cy="8523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读写全量商品/卖家数据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箭头连接符 79"/>
          <p:cNvCxnSpPr/>
          <p:nvPr/>
        </p:nvCxnSpPr>
        <p:spPr>
          <a:xfrm flipH="1">
            <a:off x="2475498" y="1588516"/>
            <a:ext cx="595807" cy="633189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4889838" y="1530710"/>
            <a:ext cx="3456383" cy="5159563"/>
          </a:xfrm>
          <a:prstGeom prst="roundRect">
            <a:avLst/>
          </a:prstGeom>
          <a:noFill/>
          <a:ln w="50800">
            <a:solidFill>
              <a:schemeClr val="tx1"/>
            </a:solidFill>
            <a:prstDash val="dash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106"/>
          <p:cNvSpPr txBox="1"/>
          <p:nvPr/>
        </p:nvSpPr>
        <p:spPr>
          <a:xfrm>
            <a:off x="1217430" y="1434700"/>
            <a:ext cx="1805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卖家维度数据写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5249878" y="2106775"/>
            <a:ext cx="1154563" cy="3383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交易应用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6685105" y="1722734"/>
            <a:ext cx="1455310" cy="2297724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Box 56"/>
          <p:cNvSpPr txBox="1"/>
          <p:nvPr/>
        </p:nvSpPr>
        <p:spPr>
          <a:xfrm>
            <a:off x="7050078" y="1722733"/>
            <a:ext cx="649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6844271" y="2580297"/>
            <a:ext cx="1154563" cy="4343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部分买家数据</a:t>
            </a:r>
          </a:p>
        </p:txBody>
      </p:sp>
      <p:sp>
        <p:nvSpPr>
          <p:cNvPr id="99" name="圆角矩形 98"/>
          <p:cNvSpPr/>
          <p:nvPr/>
        </p:nvSpPr>
        <p:spPr>
          <a:xfrm>
            <a:off x="6844270" y="3156362"/>
            <a:ext cx="1161446" cy="6602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全量商品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卖家数据（读）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6844271" y="2100244"/>
            <a:ext cx="1154563" cy="3383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5105861" y="4219010"/>
            <a:ext cx="1455310" cy="2297724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extBox 56"/>
          <p:cNvSpPr txBox="1"/>
          <p:nvPr/>
        </p:nvSpPr>
        <p:spPr>
          <a:xfrm>
            <a:off x="5470834" y="4219009"/>
            <a:ext cx="649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265027" y="5076573"/>
            <a:ext cx="1154563" cy="4343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部分买家数据</a:t>
            </a:r>
          </a:p>
        </p:txBody>
      </p:sp>
      <p:sp>
        <p:nvSpPr>
          <p:cNvPr id="104" name="圆角矩形 103"/>
          <p:cNvSpPr/>
          <p:nvPr/>
        </p:nvSpPr>
        <p:spPr>
          <a:xfrm>
            <a:off x="5265026" y="5652638"/>
            <a:ext cx="1161446" cy="6602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全量商品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卖家数据（读）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5265027" y="4596520"/>
            <a:ext cx="1154563" cy="3383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6690037" y="4219010"/>
            <a:ext cx="1455310" cy="2297724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TextBox 56"/>
          <p:cNvSpPr txBox="1"/>
          <p:nvPr/>
        </p:nvSpPr>
        <p:spPr>
          <a:xfrm>
            <a:off x="7055010" y="4219009"/>
            <a:ext cx="654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6849203" y="5076573"/>
            <a:ext cx="1154563" cy="4343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部分买家数据</a:t>
            </a:r>
          </a:p>
        </p:txBody>
      </p:sp>
      <p:sp>
        <p:nvSpPr>
          <p:cNvPr id="109" name="圆角矩形 108"/>
          <p:cNvSpPr/>
          <p:nvPr/>
        </p:nvSpPr>
        <p:spPr>
          <a:xfrm>
            <a:off x="6849202" y="5652638"/>
            <a:ext cx="1161446" cy="6602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全量商品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卖家数据（读）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6849203" y="4596520"/>
            <a:ext cx="1154563" cy="3383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左右箭头 112"/>
          <p:cNvSpPr/>
          <p:nvPr/>
        </p:nvSpPr>
        <p:spPr>
          <a:xfrm>
            <a:off x="3347864" y="3525011"/>
            <a:ext cx="1296144" cy="480053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右箭头 113"/>
          <p:cNvSpPr/>
          <p:nvPr/>
        </p:nvSpPr>
        <p:spPr>
          <a:xfrm>
            <a:off x="3347864" y="4101075"/>
            <a:ext cx="1296144" cy="48005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3203848" y="4581129"/>
            <a:ext cx="1512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全量商品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/卖家数据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203848" y="3140969"/>
            <a:ext cx="1512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买家维度数据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86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/>
          <p:nvPr/>
        </p:nvSpPr>
        <p:spPr>
          <a:xfrm>
            <a:off x="179512" y="260649"/>
            <a:ext cx="2640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双</a:t>
            </a:r>
            <a:r>
              <a:rPr kumimoji="1" lang="en-US" altLang="zh-CN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11-</a:t>
            </a:r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淘宝下一代架构的成人礼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架构层面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76056" y="2276873"/>
            <a:ext cx="2664296" cy="40608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3059832" y="1028734"/>
            <a:ext cx="3744416" cy="7680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1475656" y="2248474"/>
            <a:ext cx="3240360" cy="40608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2" name="圆柱形 53"/>
          <p:cNvSpPr/>
          <p:nvPr/>
        </p:nvSpPr>
        <p:spPr>
          <a:xfrm>
            <a:off x="2987824" y="5445224"/>
            <a:ext cx="989074" cy="612915"/>
          </a:xfrm>
          <a:prstGeom prst="can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单元化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sz="1400" dirty="0"/>
          </a:p>
        </p:txBody>
      </p:sp>
      <p:sp>
        <p:nvSpPr>
          <p:cNvPr id="13" name="圆角矩形 12"/>
          <p:cNvSpPr/>
          <p:nvPr/>
        </p:nvSpPr>
        <p:spPr>
          <a:xfrm>
            <a:off x="1763688" y="4389107"/>
            <a:ext cx="1080120" cy="564632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中心应用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164288" y="3525011"/>
            <a:ext cx="440274" cy="1443244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915816" y="2621144"/>
            <a:ext cx="1224136" cy="519824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统一接入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211961" y="1220756"/>
            <a:ext cx="758739" cy="454825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cdn2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195736" y="2660915"/>
            <a:ext cx="440274" cy="1421492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915816" y="3706133"/>
            <a:ext cx="1224136" cy="490952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柱形 142"/>
          <p:cNvSpPr/>
          <p:nvPr/>
        </p:nvSpPr>
        <p:spPr>
          <a:xfrm>
            <a:off x="1835696" y="5253203"/>
            <a:ext cx="873746" cy="768085"/>
          </a:xfrm>
          <a:prstGeom prst="can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sz="1400" dirty="0"/>
          </a:p>
        </p:txBody>
      </p:sp>
      <p:sp>
        <p:nvSpPr>
          <p:cNvPr id="28" name="左箭头 27"/>
          <p:cNvSpPr/>
          <p:nvPr/>
        </p:nvSpPr>
        <p:spPr>
          <a:xfrm rot="13750012">
            <a:off x="5426134" y="1992998"/>
            <a:ext cx="830407" cy="34263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9" name="左箭头 28"/>
          <p:cNvSpPr/>
          <p:nvPr/>
        </p:nvSpPr>
        <p:spPr>
          <a:xfrm rot="18743090">
            <a:off x="3597637" y="2014567"/>
            <a:ext cx="887715" cy="343427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1" name="左右箭头 30"/>
          <p:cNvSpPr/>
          <p:nvPr/>
        </p:nvSpPr>
        <p:spPr bwMode="auto">
          <a:xfrm>
            <a:off x="4067945" y="5541235"/>
            <a:ext cx="1656184" cy="479696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左右箭头 31"/>
          <p:cNvSpPr/>
          <p:nvPr/>
        </p:nvSpPr>
        <p:spPr bwMode="auto">
          <a:xfrm>
            <a:off x="4211960" y="3717032"/>
            <a:ext cx="1368152" cy="480053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148065" y="1124745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。。。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3995937" y="4197086"/>
            <a:ext cx="1813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同步调用和异步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</a:p>
        </p:txBody>
      </p:sp>
      <p:sp>
        <p:nvSpPr>
          <p:cNvPr id="35" name="矩形 34"/>
          <p:cNvSpPr/>
          <p:nvPr/>
        </p:nvSpPr>
        <p:spPr>
          <a:xfrm>
            <a:off x="4491789" y="588414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数据同步</a:t>
            </a:r>
          </a:p>
        </p:txBody>
      </p:sp>
      <p:sp>
        <p:nvSpPr>
          <p:cNvPr id="36" name="矩形 35"/>
          <p:cNvSpPr/>
          <p:nvPr/>
        </p:nvSpPr>
        <p:spPr>
          <a:xfrm>
            <a:off x="1475657" y="2276872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1600" dirty="0"/>
          </a:p>
        </p:txBody>
      </p:sp>
      <p:sp>
        <p:nvSpPr>
          <p:cNvPr id="37" name="矩形 36"/>
          <p:cNvSpPr/>
          <p:nvPr/>
        </p:nvSpPr>
        <p:spPr>
          <a:xfrm>
            <a:off x="7164288" y="2276872"/>
            <a:ext cx="6871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1951869" y="1800773"/>
            <a:ext cx="12234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按用户分流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203849" y="1220755"/>
            <a:ext cx="758739" cy="468621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cdn1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5652120" y="2564904"/>
            <a:ext cx="1224136" cy="519824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统一接入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5652120" y="3717032"/>
            <a:ext cx="1224136" cy="519824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单元应用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5868145" y="1220756"/>
            <a:ext cx="758739" cy="454825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cdnN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云形 69"/>
          <p:cNvSpPr/>
          <p:nvPr/>
        </p:nvSpPr>
        <p:spPr>
          <a:xfrm>
            <a:off x="3635896" y="4581128"/>
            <a:ext cx="864096" cy="672075"/>
          </a:xfrm>
          <a:prstGeom prst="cloud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云形 70"/>
          <p:cNvSpPr/>
          <p:nvPr/>
        </p:nvSpPr>
        <p:spPr>
          <a:xfrm>
            <a:off x="5292080" y="4581128"/>
            <a:ext cx="864096" cy="672075"/>
          </a:xfrm>
          <a:prstGeom prst="cloud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134"/>
          <p:cNvCxnSpPr>
            <a:stCxn id="16" idx="2"/>
            <a:endCxn id="22" idx="0"/>
          </p:cNvCxnSpPr>
          <p:nvPr/>
        </p:nvCxnSpPr>
        <p:spPr>
          <a:xfrm>
            <a:off x="3527884" y="3140968"/>
            <a:ext cx="0" cy="56516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35"/>
          <p:cNvCxnSpPr>
            <a:stCxn id="16" idx="2"/>
            <a:endCxn id="62" idx="0"/>
          </p:cNvCxnSpPr>
          <p:nvPr/>
        </p:nvCxnSpPr>
        <p:spPr>
          <a:xfrm>
            <a:off x="3527884" y="3140968"/>
            <a:ext cx="273630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136"/>
          <p:cNvCxnSpPr>
            <a:endCxn id="22" idx="0"/>
          </p:cNvCxnSpPr>
          <p:nvPr/>
        </p:nvCxnSpPr>
        <p:spPr>
          <a:xfrm flipH="1">
            <a:off x="3527884" y="3140968"/>
            <a:ext cx="2772308" cy="56516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155"/>
          <p:cNvCxnSpPr>
            <a:stCxn id="61" idx="2"/>
            <a:endCxn id="62" idx="0"/>
          </p:cNvCxnSpPr>
          <p:nvPr/>
        </p:nvCxnSpPr>
        <p:spPr>
          <a:xfrm>
            <a:off x="6264188" y="3084728"/>
            <a:ext cx="0" cy="63230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柱形 53"/>
          <p:cNvSpPr/>
          <p:nvPr/>
        </p:nvSpPr>
        <p:spPr>
          <a:xfrm>
            <a:off x="5796136" y="5445224"/>
            <a:ext cx="989074" cy="612915"/>
          </a:xfrm>
          <a:prstGeom prst="can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单元化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0568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/>
          <p:nvPr/>
        </p:nvSpPr>
        <p:spPr>
          <a:xfrm>
            <a:off x="179512" y="260649"/>
            <a:ext cx="2640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双</a:t>
            </a:r>
            <a:r>
              <a:rPr kumimoji="1" lang="en-US" altLang="zh-CN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11-</a:t>
            </a:r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淘宝下一代架构的成人礼</a:t>
            </a:r>
          </a:p>
        </p:txBody>
      </p:sp>
      <p:sp>
        <p:nvSpPr>
          <p:cNvPr id="39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实现要点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n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链路梳理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调用依赖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单元封闭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3" y="1220755"/>
            <a:ext cx="6671245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3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/>
          <p:nvPr/>
        </p:nvSpPr>
        <p:spPr>
          <a:xfrm>
            <a:off x="179512" y="260649"/>
            <a:ext cx="2640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双</a:t>
            </a:r>
            <a:r>
              <a:rPr kumimoji="1" lang="en-US" altLang="zh-CN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11-</a:t>
            </a:r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淘宝下一代架构的成人礼</a:t>
            </a:r>
          </a:p>
        </p:txBody>
      </p:sp>
      <p:sp>
        <p:nvSpPr>
          <p:cNvPr id="39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实现要点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n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统一路由管理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统一接入层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去中心化</a:t>
            </a:r>
            <a:r>
              <a:rPr lang="en-US" altLang="zh-CN" sz="2000" dirty="0" err="1" smtClean="0">
                <a:latin typeface="微软雅黑"/>
                <a:ea typeface="微软雅黑"/>
                <a:cs typeface="微软雅黑"/>
              </a:rPr>
              <a:t>rpc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框架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异步消息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0271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/>
          <p:nvPr/>
        </p:nvSpPr>
        <p:spPr>
          <a:xfrm>
            <a:off x="179512" y="260649"/>
            <a:ext cx="2640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双</a:t>
            </a:r>
            <a:r>
              <a:rPr kumimoji="1" lang="en-US" altLang="zh-CN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11-</a:t>
            </a:r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淘宝下一代架构的成人礼</a:t>
            </a:r>
          </a:p>
        </p:txBody>
      </p:sp>
      <p:sp>
        <p:nvSpPr>
          <p:cNvPr id="39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实现要点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n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数据同步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跨地域数据同步工具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数据全量和增量一致性校验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数据同步延迟监控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354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/>
          <p:nvPr/>
        </p:nvSpPr>
        <p:spPr>
          <a:xfrm>
            <a:off x="179512" y="260649"/>
            <a:ext cx="2640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双</a:t>
            </a:r>
            <a:r>
              <a:rPr kumimoji="1" lang="en-US" altLang="zh-CN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11-</a:t>
            </a:r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淘宝下一代架构的成人礼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4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.0</a:t>
            </a:r>
          </a:p>
        </p:txBody>
      </p:sp>
      <p:sp>
        <p:nvSpPr>
          <p:cNvPr id="7" name="矩形 6"/>
          <p:cNvSpPr/>
          <p:nvPr/>
        </p:nvSpPr>
        <p:spPr>
          <a:xfrm>
            <a:off x="3851920" y="2276872"/>
            <a:ext cx="1224136" cy="34563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2555776" y="932723"/>
            <a:ext cx="3744416" cy="7680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971600" y="2276872"/>
            <a:ext cx="1656184" cy="34563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8" name="圆角矩形 17"/>
          <p:cNvSpPr/>
          <p:nvPr/>
        </p:nvSpPr>
        <p:spPr>
          <a:xfrm>
            <a:off x="3707905" y="1124745"/>
            <a:ext cx="758739" cy="454825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cdn2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左右箭头 30"/>
          <p:cNvSpPr/>
          <p:nvPr/>
        </p:nvSpPr>
        <p:spPr bwMode="auto">
          <a:xfrm>
            <a:off x="2627784" y="5061181"/>
            <a:ext cx="1080120" cy="479696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44009" y="1028734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。。。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2627785" y="5445224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数据同步</a:t>
            </a:r>
          </a:p>
        </p:txBody>
      </p:sp>
      <p:sp>
        <p:nvSpPr>
          <p:cNvPr id="36" name="矩形 35"/>
          <p:cNvSpPr/>
          <p:nvPr/>
        </p:nvSpPr>
        <p:spPr>
          <a:xfrm>
            <a:off x="971601" y="2276872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1600" dirty="0"/>
          </a:p>
        </p:txBody>
      </p:sp>
      <p:sp>
        <p:nvSpPr>
          <p:cNvPr id="37" name="矩形 36"/>
          <p:cNvSpPr/>
          <p:nvPr/>
        </p:nvSpPr>
        <p:spPr>
          <a:xfrm>
            <a:off x="3851920" y="2276871"/>
            <a:ext cx="792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6732240" y="1604798"/>
            <a:ext cx="12234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按用户分流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2699793" y="1124744"/>
            <a:ext cx="758739" cy="468621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cdn1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4139952" y="3428999"/>
            <a:ext cx="792088" cy="519824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服务层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5364089" y="1124745"/>
            <a:ext cx="758739" cy="454825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cdnN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云形 70"/>
          <p:cNvSpPr/>
          <p:nvPr/>
        </p:nvSpPr>
        <p:spPr>
          <a:xfrm>
            <a:off x="4067944" y="4101073"/>
            <a:ext cx="864096" cy="672075"/>
          </a:xfrm>
          <a:prstGeom prst="cloud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缓存层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圆柱形 53"/>
          <p:cNvSpPr/>
          <p:nvPr/>
        </p:nvSpPr>
        <p:spPr>
          <a:xfrm>
            <a:off x="4139952" y="4965169"/>
            <a:ext cx="792088" cy="612915"/>
          </a:xfrm>
          <a:prstGeom prst="can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5220072" y="2276873"/>
            <a:ext cx="1224136" cy="34563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7" name="矩形 56"/>
          <p:cNvSpPr/>
          <p:nvPr/>
        </p:nvSpPr>
        <p:spPr>
          <a:xfrm>
            <a:off x="5220072" y="2276872"/>
            <a:ext cx="8640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/>
          </a:p>
        </p:txBody>
      </p:sp>
      <p:sp>
        <p:nvSpPr>
          <p:cNvPr id="59" name="圆角矩形 58"/>
          <p:cNvSpPr/>
          <p:nvPr/>
        </p:nvSpPr>
        <p:spPr>
          <a:xfrm>
            <a:off x="5508104" y="3429000"/>
            <a:ext cx="792088" cy="519824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服务层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云形 59"/>
          <p:cNvSpPr/>
          <p:nvPr/>
        </p:nvSpPr>
        <p:spPr>
          <a:xfrm>
            <a:off x="5436096" y="4101075"/>
            <a:ext cx="864096" cy="672075"/>
          </a:xfrm>
          <a:prstGeom prst="cloud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缓存层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柱形 53"/>
          <p:cNvSpPr/>
          <p:nvPr/>
        </p:nvSpPr>
        <p:spPr>
          <a:xfrm>
            <a:off x="5508104" y="4965171"/>
            <a:ext cx="792088" cy="612915"/>
          </a:xfrm>
          <a:prstGeom prst="can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</a:t>
            </a:r>
            <a:endParaRPr lang="zh-CN" altLang="en-US" sz="1400" dirty="0"/>
          </a:p>
        </p:txBody>
      </p:sp>
      <p:sp>
        <p:nvSpPr>
          <p:cNvPr id="64" name="圆角矩形 63"/>
          <p:cNvSpPr/>
          <p:nvPr/>
        </p:nvSpPr>
        <p:spPr>
          <a:xfrm>
            <a:off x="1187624" y="2756926"/>
            <a:ext cx="1224136" cy="423813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接入层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1187624" y="3428999"/>
            <a:ext cx="1224136" cy="519824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中心服务层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云形 65"/>
          <p:cNvSpPr/>
          <p:nvPr/>
        </p:nvSpPr>
        <p:spPr>
          <a:xfrm>
            <a:off x="1187624" y="4101073"/>
            <a:ext cx="1224136" cy="672075"/>
          </a:xfrm>
          <a:prstGeom prst="cloud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缓存层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柱形 53"/>
          <p:cNvSpPr/>
          <p:nvPr/>
        </p:nvSpPr>
        <p:spPr>
          <a:xfrm>
            <a:off x="1187624" y="4965169"/>
            <a:ext cx="1224136" cy="612915"/>
          </a:xfrm>
          <a:prstGeom prst="can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</a:t>
            </a:r>
            <a:endParaRPr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6588224" y="2276873"/>
            <a:ext cx="1224136" cy="34563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2" name="矩形 71"/>
          <p:cNvSpPr/>
          <p:nvPr/>
        </p:nvSpPr>
        <p:spPr>
          <a:xfrm>
            <a:off x="6588224" y="2276872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600" dirty="0"/>
          </a:p>
        </p:txBody>
      </p:sp>
      <p:sp>
        <p:nvSpPr>
          <p:cNvPr id="75" name="圆角矩形 74"/>
          <p:cNvSpPr/>
          <p:nvPr/>
        </p:nvSpPr>
        <p:spPr>
          <a:xfrm>
            <a:off x="6876256" y="3429000"/>
            <a:ext cx="792088" cy="519824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服务层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云形 75"/>
          <p:cNvSpPr/>
          <p:nvPr/>
        </p:nvSpPr>
        <p:spPr>
          <a:xfrm>
            <a:off x="6804248" y="4101075"/>
            <a:ext cx="864096" cy="672075"/>
          </a:xfrm>
          <a:prstGeom prst="cloud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缓存层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柱形 53"/>
          <p:cNvSpPr/>
          <p:nvPr/>
        </p:nvSpPr>
        <p:spPr>
          <a:xfrm>
            <a:off x="6876256" y="4965171"/>
            <a:ext cx="792088" cy="612915"/>
          </a:xfrm>
          <a:prstGeom prst="can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</a:t>
            </a:r>
            <a:endParaRPr lang="zh-CN" altLang="en-US" sz="1400" dirty="0"/>
          </a:p>
        </p:txBody>
      </p:sp>
      <p:sp>
        <p:nvSpPr>
          <p:cNvPr id="78" name="左右箭头 77"/>
          <p:cNvSpPr/>
          <p:nvPr/>
        </p:nvSpPr>
        <p:spPr bwMode="auto">
          <a:xfrm>
            <a:off x="2627784" y="3140968"/>
            <a:ext cx="1080120" cy="479696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4139952" y="2756926"/>
            <a:ext cx="792088" cy="423813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接入层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5508104" y="2756928"/>
            <a:ext cx="792088" cy="423813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接入层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6876256" y="2756927"/>
            <a:ext cx="792088" cy="423813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接入层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707904" y="2084851"/>
            <a:ext cx="4248472" cy="38404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5" name="矩形 84"/>
          <p:cNvSpPr/>
          <p:nvPr/>
        </p:nvSpPr>
        <p:spPr>
          <a:xfrm>
            <a:off x="971600" y="6021287"/>
            <a:ext cx="1656184" cy="48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矩形 50"/>
          <p:cNvSpPr/>
          <p:nvPr/>
        </p:nvSpPr>
        <p:spPr>
          <a:xfrm>
            <a:off x="1187624" y="602128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中心备份</a:t>
            </a:r>
            <a:endParaRPr lang="zh-CN" altLang="en-US" dirty="0"/>
          </a:p>
        </p:txBody>
      </p:sp>
      <p:sp>
        <p:nvSpPr>
          <p:cNvPr id="86" name="左右箭头 85"/>
          <p:cNvSpPr/>
          <p:nvPr/>
        </p:nvSpPr>
        <p:spPr bwMode="auto">
          <a:xfrm rot="5400000">
            <a:off x="1475522" y="5685385"/>
            <a:ext cx="576064" cy="287764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627785" y="266091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同步调用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627785" y="3621022"/>
            <a:ext cx="10182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异步消息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箭头连接符 79"/>
          <p:cNvCxnSpPr>
            <a:endCxn id="7" idx="0"/>
          </p:cNvCxnSpPr>
          <p:nvPr/>
        </p:nvCxnSpPr>
        <p:spPr>
          <a:xfrm>
            <a:off x="3851920" y="1700808"/>
            <a:ext cx="612068" cy="576064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直接箭头连接符 79"/>
          <p:cNvCxnSpPr>
            <a:endCxn id="56" idx="0"/>
          </p:cNvCxnSpPr>
          <p:nvPr/>
        </p:nvCxnSpPr>
        <p:spPr>
          <a:xfrm>
            <a:off x="4788024" y="1700809"/>
            <a:ext cx="1044116" cy="57606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4" name="直接箭头连接符 79"/>
          <p:cNvCxnSpPr>
            <a:endCxn id="68" idx="0"/>
          </p:cNvCxnSpPr>
          <p:nvPr/>
        </p:nvCxnSpPr>
        <p:spPr>
          <a:xfrm>
            <a:off x="5796136" y="1700809"/>
            <a:ext cx="1404156" cy="57606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7" name="直接箭头连接符 79"/>
          <p:cNvCxnSpPr>
            <a:endCxn id="10" idx="0"/>
          </p:cNvCxnSpPr>
          <p:nvPr/>
        </p:nvCxnSpPr>
        <p:spPr>
          <a:xfrm flipH="1">
            <a:off x="1799692" y="1700808"/>
            <a:ext cx="1188132" cy="576064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62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/>
          <p:nvPr/>
        </p:nvSpPr>
        <p:spPr>
          <a:xfrm>
            <a:off x="179512" y="260649"/>
            <a:ext cx="2640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双</a:t>
            </a:r>
            <a:r>
              <a:rPr kumimoji="1" lang="en-US" altLang="zh-CN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11-</a:t>
            </a:r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淘宝下一代架构的成人礼</a:t>
            </a:r>
          </a:p>
        </p:txBody>
      </p:sp>
      <p:sp>
        <p:nvSpPr>
          <p:cNvPr id="39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小结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n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数据拆分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按一个维度拆分数据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n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单元封闭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链路梳理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n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全局路由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统一管理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n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数据保障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延迟和一致性监控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8784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/>
          <p:nvPr/>
        </p:nvSpPr>
        <p:spPr>
          <a:xfrm>
            <a:off x="179512" y="260649"/>
            <a:ext cx="2640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双</a:t>
            </a:r>
            <a:r>
              <a:rPr kumimoji="1" lang="en-US" altLang="zh-CN" sz="1400" dirty="0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11-</a:t>
            </a:r>
            <a:r>
              <a:rPr kumimoji="1" lang="zh-CN" altLang="en-US" sz="1400" dirty="0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淘宝下一代架构的成人礼</a:t>
            </a:r>
            <a:endParaRPr kumimoji="1" lang="zh-CN" altLang="en-US" sz="1400" dirty="0">
              <a:solidFill>
                <a:srgbClr val="0092CA"/>
              </a:solidFill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604797"/>
            <a:ext cx="6408712" cy="4896544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双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11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的印象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1244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/>
          <p:nvPr/>
        </p:nvSpPr>
        <p:spPr>
          <a:xfrm>
            <a:off x="179512" y="260649"/>
            <a:ext cx="2640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双</a:t>
            </a:r>
            <a:r>
              <a:rPr kumimoji="1" lang="en-US" altLang="zh-CN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11-</a:t>
            </a:r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淘宝下一代架构的成人礼</a:t>
            </a:r>
          </a:p>
        </p:txBody>
      </p:sp>
      <p:sp>
        <p:nvSpPr>
          <p:cNvPr id="39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收益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n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扩展性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n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容灾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n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稳定性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部分发布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小规模验证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n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易伸缩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摆脱机房的限制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简化容量规划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n"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9945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/>
          <p:nvPr/>
        </p:nvSpPr>
        <p:spPr>
          <a:xfrm>
            <a:off x="179512" y="260649"/>
            <a:ext cx="2640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双</a:t>
            </a:r>
            <a:r>
              <a:rPr kumimoji="1" lang="en-US" altLang="zh-CN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11-</a:t>
            </a:r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淘宝下一代架构的成人礼</a:t>
            </a:r>
          </a:p>
        </p:txBody>
      </p:sp>
      <p:sp>
        <p:nvSpPr>
          <p:cNvPr id="39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历程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3779839" y="7164918"/>
            <a:ext cx="1582737" cy="575733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DBDBDB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Freeform 32"/>
          <p:cNvSpPr>
            <a:spLocks/>
          </p:cNvSpPr>
          <p:nvPr/>
        </p:nvSpPr>
        <p:spPr bwMode="auto">
          <a:xfrm>
            <a:off x="2219103" y="1987583"/>
            <a:ext cx="4975225" cy="4705780"/>
          </a:xfrm>
          <a:custGeom>
            <a:avLst/>
            <a:gdLst>
              <a:gd name="T0" fmla="*/ 1243403 w 3085"/>
              <a:gd name="T1" fmla="*/ 0 h 3084"/>
              <a:gd name="T2" fmla="*/ 3730209 w 3085"/>
              <a:gd name="T3" fmla="*/ 0 h 3084"/>
              <a:gd name="T4" fmla="*/ 4975225 w 3085"/>
              <a:gd name="T5" fmla="*/ 3208190 h 3084"/>
              <a:gd name="T6" fmla="*/ 2560991 w 3085"/>
              <a:gd name="T7" fmla="*/ 4194175 h 3084"/>
              <a:gd name="T8" fmla="*/ 0 w 3085"/>
              <a:gd name="T9" fmla="*/ 3208190 h 3084"/>
              <a:gd name="T10" fmla="*/ 1243403 w 3085"/>
              <a:gd name="T11" fmla="*/ 0 h 30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85"/>
              <a:gd name="T19" fmla="*/ 0 h 3084"/>
              <a:gd name="T20" fmla="*/ 3085 w 3085"/>
              <a:gd name="T21" fmla="*/ 3084 h 30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85" h="3084">
                <a:moveTo>
                  <a:pt x="771" y="0"/>
                </a:moveTo>
                <a:lnTo>
                  <a:pt x="2313" y="0"/>
                </a:lnTo>
                <a:lnTo>
                  <a:pt x="3085" y="2359"/>
                </a:lnTo>
                <a:lnTo>
                  <a:pt x="1588" y="3084"/>
                </a:lnTo>
                <a:lnTo>
                  <a:pt x="0" y="2359"/>
                </a:lnTo>
                <a:lnTo>
                  <a:pt x="771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DBDBD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2266728" y="933483"/>
            <a:ext cx="4897437" cy="5471848"/>
          </a:xfrm>
          <a:custGeom>
            <a:avLst/>
            <a:gdLst>
              <a:gd name="T0" fmla="*/ 1223962 w 3085"/>
              <a:gd name="T1" fmla="*/ 0 h 3084"/>
              <a:gd name="T2" fmla="*/ 3671887 w 3085"/>
              <a:gd name="T3" fmla="*/ 0 h 3084"/>
              <a:gd name="T4" fmla="*/ 4897437 w 3085"/>
              <a:gd name="T5" fmla="*/ 3744913 h 3084"/>
              <a:gd name="T6" fmla="*/ 2520950 w 3085"/>
              <a:gd name="T7" fmla="*/ 4895850 h 3084"/>
              <a:gd name="T8" fmla="*/ 0 w 3085"/>
              <a:gd name="T9" fmla="*/ 3744913 h 3084"/>
              <a:gd name="T10" fmla="*/ 1223962 w 3085"/>
              <a:gd name="T11" fmla="*/ 0 h 30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85"/>
              <a:gd name="T19" fmla="*/ 0 h 3084"/>
              <a:gd name="T20" fmla="*/ 3085 w 3085"/>
              <a:gd name="T21" fmla="*/ 3084 h 30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85" h="3084">
                <a:moveTo>
                  <a:pt x="771" y="0"/>
                </a:moveTo>
                <a:lnTo>
                  <a:pt x="2313" y="0"/>
                </a:lnTo>
                <a:lnTo>
                  <a:pt x="3085" y="2359"/>
                </a:lnTo>
                <a:lnTo>
                  <a:pt x="1588" y="3084"/>
                </a:lnTo>
                <a:lnTo>
                  <a:pt x="0" y="2359"/>
                </a:lnTo>
                <a:lnTo>
                  <a:pt x="771" y="0"/>
                </a:lnTo>
                <a:close/>
              </a:path>
            </a:pathLst>
          </a:custGeom>
          <a:solidFill>
            <a:srgbClr val="B6B6B6"/>
          </a:solidFill>
          <a:ln w="9525">
            <a:round/>
            <a:headEnd/>
            <a:tailEnd/>
          </a:ln>
          <a:scene3d>
            <a:camera prst="legacyObliqueBottom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B6B6B6"/>
            </a:extrusionClr>
          </a:sp3d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>
            <a:off x="2339753" y="1028733"/>
            <a:ext cx="4751387" cy="5280587"/>
          </a:xfrm>
          <a:custGeom>
            <a:avLst/>
            <a:gdLst>
              <a:gd name="T0" fmla="*/ 1187462 w 3085"/>
              <a:gd name="T1" fmla="*/ 0 h 3084"/>
              <a:gd name="T2" fmla="*/ 3562385 w 3085"/>
              <a:gd name="T3" fmla="*/ 0 h 3084"/>
              <a:gd name="T4" fmla="*/ 4751387 w 3085"/>
              <a:gd name="T5" fmla="*/ 3579767 h 3084"/>
              <a:gd name="T6" fmla="*/ 2445771 w 3085"/>
              <a:gd name="T7" fmla="*/ 4679950 h 3084"/>
              <a:gd name="T8" fmla="*/ 0 w 3085"/>
              <a:gd name="T9" fmla="*/ 3579767 h 3084"/>
              <a:gd name="T10" fmla="*/ 1187462 w 3085"/>
              <a:gd name="T11" fmla="*/ 0 h 30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85"/>
              <a:gd name="T19" fmla="*/ 0 h 3084"/>
              <a:gd name="T20" fmla="*/ 3085 w 3085"/>
              <a:gd name="T21" fmla="*/ 3084 h 30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85" h="3084">
                <a:moveTo>
                  <a:pt x="771" y="0"/>
                </a:moveTo>
                <a:lnTo>
                  <a:pt x="2313" y="0"/>
                </a:lnTo>
                <a:lnTo>
                  <a:pt x="3085" y="2359"/>
                </a:lnTo>
                <a:lnTo>
                  <a:pt x="1588" y="3084"/>
                </a:lnTo>
                <a:lnTo>
                  <a:pt x="0" y="2359"/>
                </a:lnTo>
                <a:lnTo>
                  <a:pt x="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3059832" y="3044957"/>
            <a:ext cx="3312368" cy="0"/>
          </a:xfrm>
          <a:prstGeom prst="line">
            <a:avLst/>
          </a:prstGeom>
          <a:noFill/>
          <a:ln w="9525">
            <a:solidFill>
              <a:srgbClr val="B6B6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3284314" y="2027800"/>
            <a:ext cx="2863850" cy="0"/>
          </a:xfrm>
          <a:prstGeom prst="line">
            <a:avLst/>
          </a:prstGeom>
          <a:noFill/>
          <a:ln w="9525">
            <a:solidFill>
              <a:srgbClr val="B6B6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" name="Gruppe 137"/>
          <p:cNvGrpSpPr>
            <a:grpSpLocks/>
          </p:cNvGrpSpPr>
          <p:nvPr/>
        </p:nvGrpSpPr>
        <p:grpSpPr bwMode="auto">
          <a:xfrm>
            <a:off x="4644008" y="2084851"/>
            <a:ext cx="1008112" cy="960107"/>
            <a:chOff x="473201" y="2942956"/>
            <a:chExt cx="953523" cy="1036016"/>
          </a:xfrm>
        </p:grpSpPr>
        <p:sp>
          <p:nvSpPr>
            <p:cNvPr id="23" name="Ellipse 138"/>
            <p:cNvSpPr/>
            <p:nvPr/>
          </p:nvSpPr>
          <p:spPr bwMode="auto">
            <a:xfrm>
              <a:off x="517728" y="3793752"/>
              <a:ext cx="846720" cy="185220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rgbClr val="E6E6E6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4" name="Ellipse 139"/>
            <p:cNvSpPr>
              <a:spLocks noChangeArrowheads="1"/>
            </p:cNvSpPr>
            <p:nvPr/>
          </p:nvSpPr>
          <p:spPr bwMode="auto">
            <a:xfrm>
              <a:off x="473201" y="2942956"/>
              <a:ext cx="953523" cy="953012"/>
            </a:xfrm>
            <a:prstGeom prst="ellipse">
              <a:avLst/>
            </a:prstGeom>
            <a:gradFill rotWithShape="1">
              <a:gsLst>
                <a:gs pos="0">
                  <a:srgbClr val="FFC000"/>
                </a:gs>
                <a:gs pos="70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 w="3175">
              <a:solidFill>
                <a:srgbClr val="FFCC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indent="-342900" algn="ctr">
                <a:buFont typeface="Calibri" charset="0"/>
                <a:buAutoNum type="arabicPeriod"/>
              </a:pPr>
              <a:endParaRPr lang="en-US" altLang="zh-CN" sz="14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Ellipse 140"/>
            <p:cNvSpPr>
              <a:spLocks noChangeArrowheads="1"/>
            </p:cNvSpPr>
            <p:nvPr/>
          </p:nvSpPr>
          <p:spPr bwMode="auto">
            <a:xfrm>
              <a:off x="589896" y="2966013"/>
              <a:ext cx="698636" cy="516471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7699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 algn="ctr">
                <a:buFont typeface="Calibri" charset="0"/>
                <a:buAutoNum type="arabicPeriod"/>
              </a:pPr>
              <a:endParaRPr lang="en-US" altLang="zh-CN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6" name="Gruppe 72"/>
          <p:cNvGrpSpPr>
            <a:grpSpLocks/>
          </p:cNvGrpSpPr>
          <p:nvPr/>
        </p:nvGrpSpPr>
        <p:grpSpPr bwMode="auto">
          <a:xfrm>
            <a:off x="4499992" y="4389107"/>
            <a:ext cx="1296144" cy="1344149"/>
            <a:chOff x="6736239" y="307975"/>
            <a:chExt cx="1336199" cy="1454438"/>
          </a:xfrm>
        </p:grpSpPr>
        <p:grpSp>
          <p:nvGrpSpPr>
            <p:cNvPr id="27" name="Gruppe 69"/>
            <p:cNvGrpSpPr>
              <a:grpSpLocks/>
            </p:cNvGrpSpPr>
            <p:nvPr/>
          </p:nvGrpSpPr>
          <p:grpSpPr bwMode="auto">
            <a:xfrm>
              <a:off x="6736239" y="307975"/>
              <a:ext cx="1336199" cy="1335088"/>
              <a:chOff x="6990733" y="4742888"/>
              <a:chExt cx="1335699" cy="1335810"/>
            </a:xfrm>
          </p:grpSpPr>
          <p:grpSp>
            <p:nvGrpSpPr>
              <p:cNvPr id="31" name="Ellipse 99"/>
              <p:cNvGrpSpPr>
                <a:grpSpLocks/>
              </p:cNvGrpSpPr>
              <p:nvPr/>
            </p:nvGrpSpPr>
            <p:grpSpPr bwMode="auto">
              <a:xfrm>
                <a:off x="6984431" y="4736121"/>
                <a:ext cx="1350220" cy="1352021"/>
                <a:chOff x="1810512" y="3121152"/>
                <a:chExt cx="1877568" cy="1877568"/>
              </a:xfrm>
            </p:grpSpPr>
            <p:pic>
              <p:nvPicPr>
                <p:cNvPr id="33" name="Ellipse 99"/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10512" y="3121152"/>
                  <a:ext cx="1877568" cy="18775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091281" y="3402217"/>
                  <a:ext cx="1313363" cy="13117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ctr" eaLnBrk="1" hangingPunct="1"/>
                  <a:endParaRPr lang="en-US" altLang="zh-CN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2" name="Ellipse 100"/>
              <p:cNvSpPr>
                <a:spLocks noChangeArrowheads="1"/>
              </p:cNvSpPr>
              <p:nvPr/>
            </p:nvSpPr>
            <p:spPr bwMode="auto">
              <a:xfrm>
                <a:off x="7169968" y="4786328"/>
                <a:ext cx="982937" cy="72132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76999"/>
                    </a:srgbClr>
                  </a:gs>
                  <a:gs pos="100000">
                    <a:srgbClr val="8EB4E3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en-US" altLang="zh-CN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8" name="Ellipse 98"/>
            <p:cNvGrpSpPr>
              <a:grpSpLocks/>
            </p:cNvGrpSpPr>
            <p:nvPr/>
          </p:nvGrpSpPr>
          <p:grpSpPr bwMode="auto">
            <a:xfrm>
              <a:off x="6782561" y="1494558"/>
              <a:ext cx="1206005" cy="272013"/>
              <a:chOff x="1883664" y="4779264"/>
              <a:chExt cx="1676400" cy="377952"/>
            </a:xfrm>
          </p:grpSpPr>
          <p:pic>
            <p:nvPicPr>
              <p:cNvPr id="29" name="Ellipse 98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3664" y="4779264"/>
                <a:ext cx="1676400" cy="3779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Text Box 25"/>
              <p:cNvSpPr txBox="1">
                <a:spLocks noChangeArrowheads="1"/>
              </p:cNvSpPr>
              <p:nvPr/>
            </p:nvSpPr>
            <p:spPr bwMode="auto">
              <a:xfrm>
                <a:off x="2133314" y="4840428"/>
                <a:ext cx="1178455" cy="257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1" hangingPunct="1"/>
                <a:endParaRPr lang="en-US" altLang="zh-CN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35" name="Gruppe 137"/>
          <p:cNvGrpSpPr>
            <a:grpSpLocks/>
          </p:cNvGrpSpPr>
          <p:nvPr/>
        </p:nvGrpSpPr>
        <p:grpSpPr bwMode="auto">
          <a:xfrm>
            <a:off x="4355976" y="1124745"/>
            <a:ext cx="792088" cy="766233"/>
            <a:chOff x="473201" y="2942956"/>
            <a:chExt cx="953523" cy="1036016"/>
          </a:xfrm>
        </p:grpSpPr>
        <p:sp>
          <p:nvSpPr>
            <p:cNvPr id="36" name="Ellipse 138"/>
            <p:cNvSpPr/>
            <p:nvPr/>
          </p:nvSpPr>
          <p:spPr bwMode="auto">
            <a:xfrm>
              <a:off x="517728" y="3793752"/>
              <a:ext cx="846720" cy="185220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rgbClr val="E6E6E6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37" name="Ellipse 139"/>
            <p:cNvSpPr>
              <a:spLocks noChangeArrowheads="1"/>
            </p:cNvSpPr>
            <p:nvPr/>
          </p:nvSpPr>
          <p:spPr bwMode="auto">
            <a:xfrm>
              <a:off x="473201" y="2942956"/>
              <a:ext cx="953523" cy="95301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FF0000"/>
                </a:gs>
              </a:gsLst>
              <a:lin ang="5400000" scaled="1"/>
            </a:gradFill>
            <a:ln w="3175">
              <a:solidFill>
                <a:srgbClr val="CC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indent="-342900" algn="ctr">
                <a:buFont typeface="Calibri" charset="0"/>
                <a:buAutoNum type="arabicPeriod"/>
              </a:pPr>
              <a:endParaRPr lang="en-US" altLang="zh-CN" sz="14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Ellipse 140"/>
            <p:cNvSpPr>
              <a:spLocks noChangeArrowheads="1"/>
            </p:cNvSpPr>
            <p:nvPr/>
          </p:nvSpPr>
          <p:spPr bwMode="auto">
            <a:xfrm>
              <a:off x="589896" y="2966013"/>
              <a:ext cx="698636" cy="516471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7699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 algn="ctr">
                <a:buFont typeface="Calibri" charset="0"/>
                <a:buAutoNum type="arabicPeriod"/>
              </a:pPr>
              <a:endParaRPr lang="en-US" altLang="zh-CN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" name="Text Box 33"/>
          <p:cNvSpPr txBox="1">
            <a:spLocks noChangeArrowheads="1"/>
          </p:cNvSpPr>
          <p:nvPr/>
        </p:nvSpPr>
        <p:spPr bwMode="auto">
          <a:xfrm>
            <a:off x="2555776" y="4485117"/>
            <a:ext cx="1609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2014-11-11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2843808" y="3332989"/>
            <a:ext cx="1096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dirty="0">
                <a:latin typeface="微软雅黑"/>
                <a:ea typeface="微软雅黑"/>
                <a:cs typeface="微软雅黑"/>
              </a:rPr>
              <a:t>201</a:t>
            </a:r>
            <a:r>
              <a:rPr lang="zh-CN" altLang="zh-CN" dirty="0">
                <a:latin typeface="微软雅黑"/>
                <a:ea typeface="微软雅黑"/>
                <a:cs typeface="微软雅黑"/>
              </a:rPr>
              <a:t>4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-08</a:t>
            </a: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3347865" y="1412777"/>
            <a:ext cx="8940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2013-05</a:t>
            </a:r>
            <a:endParaRPr lang="en-US" altLang="zh-CN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5" name="Pentagon 12"/>
          <p:cNvSpPr>
            <a:spLocks noChangeArrowheads="1"/>
          </p:cNvSpPr>
          <p:nvPr/>
        </p:nvSpPr>
        <p:spPr bwMode="auto">
          <a:xfrm>
            <a:off x="611560" y="4563567"/>
            <a:ext cx="1934567" cy="383116"/>
          </a:xfrm>
          <a:prstGeom prst="homePlate">
            <a:avLst>
              <a:gd name="adj" fmla="val 41460"/>
            </a:avLst>
          </a:prstGeom>
          <a:gradFill rotWithShape="1">
            <a:gsLst>
              <a:gs pos="0">
                <a:schemeClr val="bg1"/>
              </a:gs>
              <a:gs pos="100000">
                <a:srgbClr val="B6B6B6"/>
              </a:gs>
            </a:gsLst>
            <a:lin ang="2700000" scaled="1"/>
          </a:gradFill>
          <a:ln>
            <a:noFill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indent="-342900" algn="ctr">
              <a:buFont typeface="Calibri" charset="0"/>
              <a:buAutoNum type="arabicPeriod"/>
            </a:pPr>
            <a:endParaRPr altLang="zh-CN" noProof="1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Text Box 46"/>
          <p:cNvSpPr txBox="1">
            <a:spLocks noChangeArrowheads="1"/>
          </p:cNvSpPr>
          <p:nvPr/>
        </p:nvSpPr>
        <p:spPr bwMode="auto">
          <a:xfrm>
            <a:off x="976090" y="4557216"/>
            <a:ext cx="10310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1600" dirty="0" smtClean="0">
                <a:ea typeface="微软雅黑" charset="0"/>
                <a:cs typeface="微软雅黑" charset="0"/>
              </a:rPr>
              <a:t>双</a:t>
            </a:r>
            <a:r>
              <a:rPr lang="en-US" altLang="zh-CN" sz="1600" dirty="0" smtClean="0">
                <a:ea typeface="微软雅黑" charset="0"/>
                <a:cs typeface="微软雅黑" charset="0"/>
              </a:rPr>
              <a:t>11</a:t>
            </a:r>
            <a:r>
              <a:rPr lang="zh-CN" altLang="en-US" sz="1600" dirty="0" smtClean="0">
                <a:ea typeface="微软雅黑" charset="0"/>
                <a:cs typeface="微软雅黑" charset="0"/>
              </a:rPr>
              <a:t>洗礼</a:t>
            </a:r>
            <a:endParaRPr lang="zh-CN" altLang="en-US" sz="1600" dirty="0">
              <a:ea typeface="微软雅黑" charset="0"/>
              <a:cs typeface="微软雅黑" charset="0"/>
            </a:endParaRPr>
          </a:p>
        </p:txBody>
      </p:sp>
      <p:sp>
        <p:nvSpPr>
          <p:cNvPr id="52" name="Line 9"/>
          <p:cNvSpPr>
            <a:spLocks noChangeShapeType="1"/>
          </p:cNvSpPr>
          <p:nvPr/>
        </p:nvSpPr>
        <p:spPr bwMode="auto">
          <a:xfrm>
            <a:off x="2843809" y="4293096"/>
            <a:ext cx="3724275" cy="0"/>
          </a:xfrm>
          <a:prstGeom prst="line">
            <a:avLst/>
          </a:prstGeom>
          <a:noFill/>
          <a:ln w="9525">
            <a:solidFill>
              <a:srgbClr val="B6B6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31841" y="2276872"/>
            <a:ext cx="995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2013-</a:t>
            </a:r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09</a:t>
            </a:r>
            <a:endParaRPr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53" name="Gruppe 137"/>
          <p:cNvGrpSpPr>
            <a:grpSpLocks/>
          </p:cNvGrpSpPr>
          <p:nvPr/>
        </p:nvGrpSpPr>
        <p:grpSpPr bwMode="auto">
          <a:xfrm>
            <a:off x="4067944" y="3140968"/>
            <a:ext cx="1152128" cy="1152128"/>
            <a:chOff x="473201" y="2942956"/>
            <a:chExt cx="953523" cy="1036016"/>
          </a:xfrm>
        </p:grpSpPr>
        <p:sp>
          <p:nvSpPr>
            <p:cNvPr id="54" name="Ellipse 138"/>
            <p:cNvSpPr/>
            <p:nvPr/>
          </p:nvSpPr>
          <p:spPr bwMode="auto">
            <a:xfrm>
              <a:off x="517728" y="3793752"/>
              <a:ext cx="846720" cy="185220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rgbClr val="E6E6E6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55" name="Ellipse 139"/>
            <p:cNvSpPr>
              <a:spLocks noChangeArrowheads="1"/>
            </p:cNvSpPr>
            <p:nvPr/>
          </p:nvSpPr>
          <p:spPr bwMode="auto">
            <a:xfrm>
              <a:off x="473201" y="2942956"/>
              <a:ext cx="953523" cy="95301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rgbClr val="FFCC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indent="-342900" algn="ctr">
                <a:buFont typeface="Calibri" charset="0"/>
                <a:buAutoNum type="arabicPeriod"/>
              </a:pPr>
              <a:endParaRPr lang="en-US" altLang="zh-CN" sz="14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Ellipse 140"/>
            <p:cNvSpPr>
              <a:spLocks noChangeArrowheads="1"/>
            </p:cNvSpPr>
            <p:nvPr/>
          </p:nvSpPr>
          <p:spPr bwMode="auto">
            <a:xfrm>
              <a:off x="589896" y="2966013"/>
              <a:ext cx="698636" cy="516471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7699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 algn="ctr">
                <a:buFont typeface="Calibri" charset="0"/>
                <a:buAutoNum type="arabicPeriod"/>
              </a:pPr>
              <a:endParaRPr lang="en-US" altLang="zh-CN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7" name="Pentagon 12"/>
          <p:cNvSpPr>
            <a:spLocks noChangeArrowheads="1"/>
          </p:cNvSpPr>
          <p:nvPr/>
        </p:nvSpPr>
        <p:spPr bwMode="auto">
          <a:xfrm rot="10800000">
            <a:off x="5940152" y="1316763"/>
            <a:ext cx="2016224" cy="383116"/>
          </a:xfrm>
          <a:prstGeom prst="homePlate">
            <a:avLst>
              <a:gd name="adj" fmla="val 41460"/>
            </a:avLst>
          </a:prstGeom>
          <a:gradFill rotWithShape="1">
            <a:gsLst>
              <a:gs pos="0">
                <a:schemeClr val="bg1"/>
              </a:gs>
              <a:gs pos="100000">
                <a:srgbClr val="B6B6B6"/>
              </a:gs>
            </a:gsLst>
            <a:lin ang="2700000" scaled="1"/>
          </a:gradFill>
          <a:ln>
            <a:noFill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anchor="ctr"/>
          <a:lstStyle/>
          <a:p>
            <a:pPr indent="-342900" algn="ctr">
              <a:buFont typeface="Calibri" charset="0"/>
              <a:buAutoNum type="arabicPeriod"/>
            </a:pPr>
            <a:endParaRPr altLang="zh-CN" noProof="1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6516217" y="1220755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1600" dirty="0" smtClean="0">
                <a:ea typeface="微软雅黑" charset="0"/>
                <a:cs typeface="微软雅黑" charset="0"/>
              </a:rPr>
              <a:t>项目启动</a:t>
            </a:r>
            <a:endParaRPr lang="zh-CN" altLang="en-US" sz="1600" dirty="0">
              <a:ea typeface="微软雅黑" charset="0"/>
              <a:cs typeface="微软雅黑" charset="0"/>
            </a:endParaRPr>
          </a:p>
        </p:txBody>
      </p:sp>
      <p:sp>
        <p:nvSpPr>
          <p:cNvPr id="58" name="Pentagon 12"/>
          <p:cNvSpPr>
            <a:spLocks noChangeArrowheads="1"/>
          </p:cNvSpPr>
          <p:nvPr/>
        </p:nvSpPr>
        <p:spPr bwMode="auto">
          <a:xfrm>
            <a:off x="1331640" y="2276872"/>
            <a:ext cx="1849190" cy="383117"/>
          </a:xfrm>
          <a:prstGeom prst="homePlate">
            <a:avLst>
              <a:gd name="adj" fmla="val 41460"/>
            </a:avLst>
          </a:prstGeom>
          <a:gradFill rotWithShape="1">
            <a:gsLst>
              <a:gs pos="0">
                <a:schemeClr val="bg1"/>
              </a:gs>
              <a:gs pos="100000">
                <a:srgbClr val="B6B6B6"/>
              </a:gs>
            </a:gsLst>
            <a:lin ang="2700000" scaled="1"/>
          </a:gradFill>
          <a:ln>
            <a:noFill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indent="-342900" algn="ctr">
              <a:buFont typeface="Calibri" charset="0"/>
              <a:buAutoNum type="arabicPeriod"/>
            </a:pPr>
            <a:endParaRPr altLang="zh-CN" noProof="1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19672" y="2180862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ea typeface="微软雅黑" charset="0"/>
                <a:cs typeface="微软雅黑" charset="0"/>
              </a:rPr>
              <a:t>同城两单元</a:t>
            </a:r>
            <a:endParaRPr lang="zh-CN" altLang="en-US" sz="1600" dirty="0">
              <a:ea typeface="微软雅黑" charset="0"/>
              <a:cs typeface="微软雅黑" charset="0"/>
            </a:endParaRPr>
          </a:p>
        </p:txBody>
      </p:sp>
      <p:sp>
        <p:nvSpPr>
          <p:cNvPr id="59" name="Pentagon 12"/>
          <p:cNvSpPr>
            <a:spLocks noChangeArrowheads="1"/>
          </p:cNvSpPr>
          <p:nvPr/>
        </p:nvSpPr>
        <p:spPr bwMode="auto">
          <a:xfrm rot="10800000">
            <a:off x="6444208" y="3525011"/>
            <a:ext cx="2016224" cy="383116"/>
          </a:xfrm>
          <a:prstGeom prst="homePlate">
            <a:avLst>
              <a:gd name="adj" fmla="val 41460"/>
            </a:avLst>
          </a:prstGeom>
          <a:gradFill rotWithShape="1">
            <a:gsLst>
              <a:gs pos="0">
                <a:schemeClr val="bg1"/>
              </a:gs>
              <a:gs pos="100000">
                <a:srgbClr val="B6B6B6"/>
              </a:gs>
            </a:gsLst>
            <a:lin ang="2700000" scaled="1"/>
          </a:gradFill>
          <a:ln>
            <a:noFill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anchor="ctr"/>
          <a:lstStyle/>
          <a:p>
            <a:pPr indent="-342900" algn="ctr">
              <a:buFont typeface="Calibri" charset="0"/>
              <a:buAutoNum type="arabicPeriod"/>
            </a:pPr>
            <a:endParaRPr altLang="zh-CN" noProof="1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Text Box 42"/>
          <p:cNvSpPr txBox="1">
            <a:spLocks noChangeArrowheads="1"/>
          </p:cNvSpPr>
          <p:nvPr/>
        </p:nvSpPr>
        <p:spPr bwMode="auto">
          <a:xfrm>
            <a:off x="6948264" y="3429000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1600" dirty="0" smtClean="0">
                <a:ea typeface="微软雅黑" charset="0"/>
                <a:cs typeface="微软雅黑" charset="0"/>
              </a:rPr>
              <a:t>异地双活部署</a:t>
            </a:r>
            <a:endParaRPr lang="zh-CN" altLang="en-US" sz="1600" dirty="0"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0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5" grpId="0" animBg="1"/>
      <p:bldP spid="51" grpId="0"/>
      <p:bldP spid="4" grpId="0"/>
      <p:bldP spid="57" grpId="0" animBg="1"/>
      <p:bldP spid="47" grpId="0"/>
      <p:bldP spid="58" grpId="0" animBg="1"/>
      <p:bldP spid="7" grpId="0"/>
      <p:bldP spid="59" grpId="0" animBg="1"/>
      <p:bldP spid="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/>
          <p:nvPr/>
        </p:nvSpPr>
        <p:spPr>
          <a:xfrm>
            <a:off x="179512" y="260649"/>
            <a:ext cx="2640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双</a:t>
            </a:r>
            <a:r>
              <a:rPr kumimoji="1" lang="en-US" altLang="zh-CN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11-</a:t>
            </a:r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淘宝下一代架构的成人礼</a:t>
            </a:r>
          </a:p>
        </p:txBody>
      </p:sp>
      <p:sp>
        <p:nvSpPr>
          <p:cNvPr id="39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双11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备战</a:t>
            </a:r>
            <a:endParaRPr lang="en-US" altLang="en-US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n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链路分析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0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点峰值行为的分析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减少跨单元调用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强一致需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求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n"/>
            </a:pPr>
            <a:r>
              <a:rPr lang="en-US" altLang="en-US" sz="2400" dirty="0">
                <a:latin typeface="微软雅黑"/>
                <a:ea typeface="微软雅黑"/>
                <a:cs typeface="微软雅黑"/>
              </a:rPr>
              <a:t>容量预估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不同单元的机器机型不同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不同单元的机器数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不同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n"/>
            </a:pPr>
            <a:r>
              <a:rPr lang="en-US" altLang="en-US" sz="2400" dirty="0">
                <a:latin typeface="微软雅黑"/>
                <a:ea typeface="微软雅黑"/>
                <a:cs typeface="微软雅黑"/>
              </a:rPr>
              <a:t>核心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监控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核心业务数据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调用链路延迟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数据同步延迟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数据校验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n"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n"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8178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/>
          <p:nvPr/>
        </p:nvSpPr>
        <p:spPr>
          <a:xfrm>
            <a:off x="179512" y="260649"/>
            <a:ext cx="2640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双</a:t>
            </a:r>
            <a:r>
              <a:rPr kumimoji="1" lang="en-US" altLang="zh-CN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11-</a:t>
            </a:r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淘宝下一代架构的成人礼</a:t>
            </a:r>
          </a:p>
        </p:txBody>
      </p:sp>
      <p:sp>
        <p:nvSpPr>
          <p:cNvPr id="39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双11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备战</a:t>
            </a:r>
            <a:endParaRPr lang="en-US" altLang="en-US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n"/>
            </a:pPr>
            <a:r>
              <a:rPr lang="en-US" altLang="en-US" sz="2400" dirty="0" smtClean="0">
                <a:latin typeface="微软雅黑"/>
                <a:ea typeface="微软雅黑"/>
                <a:cs typeface="微软雅黑"/>
              </a:rPr>
              <a:t>容灾预</a:t>
            </a:r>
            <a:r>
              <a:rPr lang="en-US" altLang="en-US" sz="2400" dirty="0" smtClean="0">
                <a:latin typeface="微软雅黑"/>
                <a:ea typeface="微软雅黑"/>
                <a:cs typeface="微软雅黑"/>
              </a:rPr>
              <a:t>案</a:t>
            </a:r>
          </a:p>
          <a:p>
            <a:pPr lvl="1">
              <a:buFont typeface="Wingdings" charset="2"/>
              <a:buChar char="n"/>
            </a:pPr>
            <a:r>
              <a:rPr lang="en-US" altLang="en-US" sz="2000" dirty="0">
                <a:latin typeface="微软雅黑"/>
                <a:ea typeface="微软雅黑"/>
                <a:cs typeface="微软雅黑"/>
              </a:rPr>
              <a:t>机房故障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单元故障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en-US" altLang="en-US" sz="2000" dirty="0">
                <a:latin typeface="微软雅黑"/>
                <a:ea typeface="微软雅黑"/>
                <a:cs typeface="微软雅黑"/>
              </a:rPr>
              <a:t>跨地域网络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故障</a:t>
            </a:r>
            <a:endParaRPr lang="en-US" altLang="en-US" sz="24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n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全链路压测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zh-CN" sz="2000" dirty="0" smtClean="0">
                <a:latin typeface="微软雅黑"/>
                <a:ea typeface="微软雅黑"/>
                <a:cs typeface="微软雅黑"/>
              </a:rPr>
              <a:t>8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次模拟双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11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峰值模型的压力测试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n"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n"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2306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/>
          <p:nvPr/>
        </p:nvSpPr>
        <p:spPr>
          <a:xfrm>
            <a:off x="179512" y="260649"/>
            <a:ext cx="2640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双</a:t>
            </a:r>
            <a:r>
              <a:rPr kumimoji="1" lang="en-US" altLang="zh-CN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11-</a:t>
            </a:r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淘宝下一代架构的成人礼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836712"/>
            <a:ext cx="6696744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3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3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87" y="5017724"/>
            <a:ext cx="3117266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148" y="1268760"/>
            <a:ext cx="3607339" cy="37489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5004048" cy="6858000"/>
          </a:xfrm>
          <a:prstGeom prst="rect">
            <a:avLst/>
          </a:prstGeom>
          <a:solidFill>
            <a:srgbClr val="5CC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/>
              <a:t>Thank You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86364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/>
          <p:nvPr/>
        </p:nvSpPr>
        <p:spPr>
          <a:xfrm>
            <a:off x="179512" y="260649"/>
            <a:ext cx="2640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双</a:t>
            </a:r>
            <a:r>
              <a:rPr kumimoji="1" lang="en-US" altLang="zh-CN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11-</a:t>
            </a:r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淘宝下一代架构</a:t>
            </a:r>
            <a:r>
              <a:rPr kumimoji="1" lang="zh-CN" altLang="en-US" sz="1400" dirty="0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的成人礼</a:t>
            </a:r>
            <a:endParaRPr kumimoji="1" lang="zh-CN" altLang="en-US" sz="1400" dirty="0">
              <a:solidFill>
                <a:srgbClr val="0092CA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双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11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的印象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n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澎湃，震撼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en-US" altLang="en-US" sz="2000" dirty="0">
                <a:latin typeface="微软雅黑"/>
                <a:ea typeface="微软雅黑"/>
                <a:cs typeface="微软雅黑"/>
              </a:rPr>
              <a:t>交易创建80000笔/s</a:t>
            </a:r>
          </a:p>
          <a:p>
            <a:pPr lvl="1">
              <a:buFont typeface="Wingdings" charset="2"/>
              <a:buChar char="n"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支付</a:t>
            </a: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38000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笔</a:t>
            </a: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/s</a:t>
            </a:r>
          </a:p>
          <a:p>
            <a:pPr lvl="1">
              <a:buFont typeface="Wingdings" charset="2"/>
              <a:buChar char="n"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双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11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当天交易额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571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亿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n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峰值的力量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推动技术架构演变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069480984"/>
              </p:ext>
            </p:extLst>
          </p:nvPr>
        </p:nvGraphicFramePr>
        <p:xfrm>
          <a:off x="323528" y="2348880"/>
          <a:ext cx="8733835" cy="4340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椭圆 4"/>
          <p:cNvSpPr/>
          <p:nvPr/>
        </p:nvSpPr>
        <p:spPr>
          <a:xfrm>
            <a:off x="4211960" y="3933056"/>
            <a:ext cx="360000" cy="360000"/>
          </a:xfrm>
          <a:prstGeom prst="ellipse">
            <a:avLst/>
          </a:prstGeom>
          <a:blipFill rotWithShape="0">
            <a:blip r:embed="rId7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矩形 2"/>
          <p:cNvSpPr/>
          <p:nvPr/>
        </p:nvSpPr>
        <p:spPr>
          <a:xfrm>
            <a:off x="6588224" y="4077072"/>
            <a:ext cx="10669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014</a:t>
            </a:r>
          </a:p>
          <a:p>
            <a:r>
              <a:rPr lang="zh-CN" altLang="zh-CN" dirty="0" smtClean="0">
                <a:latin typeface="微软雅黑"/>
                <a:ea typeface="微软雅黑"/>
                <a:cs typeface="微软雅黑"/>
              </a:rPr>
              <a:t>8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0000/s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/>
          <p:nvPr/>
        </p:nvSpPr>
        <p:spPr>
          <a:xfrm>
            <a:off x="179512" y="260649"/>
            <a:ext cx="2640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双</a:t>
            </a:r>
            <a:r>
              <a:rPr kumimoji="1" lang="en-US" altLang="zh-CN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11-</a:t>
            </a:r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淘宝下一代架构的成人礼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架构工程师的烦恼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556792"/>
            <a:ext cx="6048672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/>
          <p:nvPr/>
        </p:nvSpPr>
        <p:spPr>
          <a:xfrm>
            <a:off x="179512" y="260649"/>
            <a:ext cx="2640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双</a:t>
            </a:r>
            <a:r>
              <a:rPr kumimoji="1" lang="en-US" altLang="zh-CN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11-</a:t>
            </a:r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淘宝下一代架构的成人礼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异地双活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 descr="百分之50副本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7525905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3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过去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的演变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n"/>
            </a:pP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2.0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时代(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2007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)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单应用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业务排期长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开发效率低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不能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加机器，业务再增长就</a:t>
            </a:r>
            <a:r>
              <a:rPr lang="en-US" altLang="en-US" sz="2000" dirty="0">
                <a:latin typeface="微软雅黑"/>
                <a:ea typeface="微软雅黑"/>
                <a:cs typeface="微软雅黑"/>
              </a:rPr>
              <a:t>悲剧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了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6"/>
          <p:cNvSpPr txBox="1"/>
          <p:nvPr/>
        </p:nvSpPr>
        <p:spPr>
          <a:xfrm>
            <a:off x="179512" y="260649"/>
            <a:ext cx="2640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双</a:t>
            </a:r>
            <a:r>
              <a:rPr kumimoji="1" lang="en-US" altLang="zh-CN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11-</a:t>
            </a:r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淘宝下一代架构的成人礼</a:t>
            </a:r>
          </a:p>
        </p:txBody>
      </p:sp>
    </p:spTree>
    <p:extLst>
      <p:ext uri="{BB962C8B-B14F-4D97-AF65-F5344CB8AC3E}">
        <p14:creationId xmlns:p14="http://schemas.microsoft.com/office/powerpoint/2010/main" val="274486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过去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的演变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n"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2.0-&gt;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3.x(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2007-2009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)</a:t>
            </a: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单个应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用</a:t>
            </a: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-&gt;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大型分布式</a:t>
            </a: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java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应用服务化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分库分表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分布式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cache</a:t>
            </a: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分布式文件系统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>
              <a:buFont typeface="Wingdings" charset="2"/>
              <a:buChar char="n"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稳定性的关注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6"/>
          <p:cNvSpPr txBox="1"/>
          <p:nvPr/>
        </p:nvSpPr>
        <p:spPr>
          <a:xfrm>
            <a:off x="179512" y="260649"/>
            <a:ext cx="2640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双</a:t>
            </a:r>
            <a:r>
              <a:rPr kumimoji="1" lang="en-US" altLang="zh-CN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11-</a:t>
            </a:r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淘宝下一代架构的成人礼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660915"/>
            <a:ext cx="3963200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0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6"/>
          <p:cNvSpPr txBox="1"/>
          <p:nvPr/>
        </p:nvSpPr>
        <p:spPr>
          <a:xfrm>
            <a:off x="179512" y="260649"/>
            <a:ext cx="2640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双</a:t>
            </a:r>
            <a:r>
              <a:rPr kumimoji="1" lang="en-US" altLang="zh-CN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11-</a:t>
            </a:r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淘宝下一代架构的成人礼</a:t>
            </a:r>
          </a:p>
        </p:txBody>
      </p:sp>
      <p:sp>
        <p:nvSpPr>
          <p:cNvPr id="8" name="矩形 7"/>
          <p:cNvSpPr/>
          <p:nvPr/>
        </p:nvSpPr>
        <p:spPr>
          <a:xfrm>
            <a:off x="1691680" y="932723"/>
            <a:ext cx="4824536" cy="4762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91680" y="1599478"/>
            <a:ext cx="4786346" cy="10477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4556" y="2075731"/>
            <a:ext cx="666742" cy="44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3250" y="2075731"/>
            <a:ext cx="666742" cy="44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1944" y="2075731"/>
            <a:ext cx="666742" cy="44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0638" y="2075731"/>
            <a:ext cx="666742" cy="44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9"/>
          <p:cNvSpPr txBox="1"/>
          <p:nvPr/>
        </p:nvSpPr>
        <p:spPr>
          <a:xfrm>
            <a:off x="1043608" y="1604798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Web</a:t>
            </a: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集群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0770" y="2075731"/>
            <a:ext cx="666742" cy="44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1"/>
          <p:cNvSpPr txBox="1"/>
          <p:nvPr/>
        </p:nvSpPr>
        <p:spPr>
          <a:xfrm>
            <a:off x="1834557" y="15994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交易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2"/>
          <p:cNvSpPr txBox="1"/>
          <p:nvPr/>
        </p:nvSpPr>
        <p:spPr>
          <a:xfrm>
            <a:off x="2759862" y="15832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评价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3688556" y="15994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用户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4617250" y="15994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商品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5"/>
          <p:cNvSpPr txBox="1"/>
          <p:nvPr/>
        </p:nvSpPr>
        <p:spPr>
          <a:xfrm>
            <a:off x="5617381" y="1599477"/>
            <a:ext cx="35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...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91680" y="2837736"/>
            <a:ext cx="2357454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页面片段缓存集群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691680" y="3599742"/>
            <a:ext cx="4786346" cy="10477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4556" y="4075995"/>
            <a:ext cx="666742" cy="44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3250" y="4075995"/>
            <a:ext cx="666742" cy="44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1944" y="4075995"/>
            <a:ext cx="666742" cy="44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0638" y="4075995"/>
            <a:ext cx="666742" cy="44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2"/>
          <p:cNvSpPr txBox="1"/>
          <p:nvPr/>
        </p:nvSpPr>
        <p:spPr>
          <a:xfrm>
            <a:off x="971600" y="3621022"/>
            <a:ext cx="7920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业务逻辑集群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0770" y="4075995"/>
            <a:ext cx="666742" cy="44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4"/>
          <p:cNvSpPr txBox="1"/>
          <p:nvPr/>
        </p:nvSpPr>
        <p:spPr>
          <a:xfrm>
            <a:off x="1834557" y="35997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交易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5"/>
          <p:cNvSpPr txBox="1"/>
          <p:nvPr/>
        </p:nvSpPr>
        <p:spPr>
          <a:xfrm>
            <a:off x="2759862" y="35835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评价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TextBox 26"/>
          <p:cNvSpPr txBox="1"/>
          <p:nvPr/>
        </p:nvSpPr>
        <p:spPr>
          <a:xfrm>
            <a:off x="3688556" y="35997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用户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TextBox 27"/>
          <p:cNvSpPr txBox="1"/>
          <p:nvPr/>
        </p:nvSpPr>
        <p:spPr>
          <a:xfrm>
            <a:off x="4617250" y="35997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商品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TextBox 28"/>
          <p:cNvSpPr txBox="1"/>
          <p:nvPr/>
        </p:nvSpPr>
        <p:spPr>
          <a:xfrm>
            <a:off x="5617381" y="3599741"/>
            <a:ext cx="35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...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91680" y="5504755"/>
            <a:ext cx="3758666" cy="10477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7938" y="5981009"/>
            <a:ext cx="666742" cy="44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1407" y="5981009"/>
            <a:ext cx="666742" cy="44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1487" y="5981009"/>
            <a:ext cx="666742" cy="44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1567" y="5981009"/>
            <a:ext cx="666742" cy="44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8258" y="5981009"/>
            <a:ext cx="666742" cy="44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5"/>
          <p:cNvSpPr txBox="1"/>
          <p:nvPr/>
        </p:nvSpPr>
        <p:spPr>
          <a:xfrm>
            <a:off x="1777939" y="55047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交易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TextBox 36"/>
          <p:cNvSpPr txBox="1"/>
          <p:nvPr/>
        </p:nvSpPr>
        <p:spPr>
          <a:xfrm>
            <a:off x="2498019" y="54885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评价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TextBox 37"/>
          <p:cNvSpPr txBox="1"/>
          <p:nvPr/>
        </p:nvSpPr>
        <p:spPr>
          <a:xfrm>
            <a:off x="3218099" y="55047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用户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TextBox 38"/>
          <p:cNvSpPr txBox="1"/>
          <p:nvPr/>
        </p:nvSpPr>
        <p:spPr>
          <a:xfrm>
            <a:off x="3938179" y="55047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商品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TextBox 39"/>
          <p:cNvSpPr txBox="1"/>
          <p:nvPr/>
        </p:nvSpPr>
        <p:spPr>
          <a:xfrm>
            <a:off x="4658258" y="5504755"/>
            <a:ext cx="35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...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691680" y="4802488"/>
            <a:ext cx="2000264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数据缓存集群</a:t>
            </a:r>
            <a:endParaRPr lang="zh-CN" altLang="en-US" dirty="0"/>
          </a:p>
        </p:txBody>
      </p:sp>
      <p:sp>
        <p:nvSpPr>
          <p:cNvPr id="46" name="下箭头 45"/>
          <p:cNvSpPr/>
          <p:nvPr/>
        </p:nvSpPr>
        <p:spPr>
          <a:xfrm>
            <a:off x="4226210" y="2756925"/>
            <a:ext cx="612544" cy="68651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2"/>
          <p:cNvSpPr txBox="1"/>
          <p:nvPr/>
        </p:nvSpPr>
        <p:spPr>
          <a:xfrm>
            <a:off x="4788025" y="266091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消息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下箭头 47"/>
          <p:cNvSpPr/>
          <p:nvPr/>
        </p:nvSpPr>
        <p:spPr>
          <a:xfrm>
            <a:off x="3939318" y="4808109"/>
            <a:ext cx="502916" cy="5411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4"/>
          <p:cNvSpPr txBox="1"/>
          <p:nvPr/>
        </p:nvSpPr>
        <p:spPr>
          <a:xfrm>
            <a:off x="4429168" y="48218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184808" y="932723"/>
            <a:ext cx="785818" cy="56197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运行状况监测和报警系统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4362" y="6021289"/>
            <a:ext cx="666742" cy="44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Box 47"/>
          <p:cNvSpPr txBox="1"/>
          <p:nvPr/>
        </p:nvSpPr>
        <p:spPr>
          <a:xfrm>
            <a:off x="5614774" y="55288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搜索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7780" y="6033678"/>
            <a:ext cx="666742" cy="44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TextBox 49"/>
          <p:cNvSpPr txBox="1"/>
          <p:nvPr/>
        </p:nvSpPr>
        <p:spPr>
          <a:xfrm>
            <a:off x="6388191" y="5541235"/>
            <a:ext cx="56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TFS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下箭头 54"/>
          <p:cNvSpPr/>
          <p:nvPr/>
        </p:nvSpPr>
        <p:spPr>
          <a:xfrm>
            <a:off x="5954402" y="4773149"/>
            <a:ext cx="504056" cy="67207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内容占位符 2"/>
          <p:cNvSpPr txBox="1">
            <a:spLocks/>
          </p:cNvSpPr>
          <p:nvPr/>
        </p:nvSpPr>
        <p:spPr>
          <a:xfrm>
            <a:off x="539552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3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.x</a:t>
            </a:r>
          </a:p>
        </p:txBody>
      </p:sp>
    </p:spTree>
    <p:extLst>
      <p:ext uri="{BB962C8B-B14F-4D97-AF65-F5344CB8AC3E}">
        <p14:creationId xmlns:p14="http://schemas.microsoft.com/office/powerpoint/2010/main" val="33447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395536" y="836712"/>
            <a:ext cx="8424936" cy="56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3.x时代容灾方面的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一些改进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n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同城多机房的容灾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n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异地备份机房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6"/>
          <p:cNvSpPr txBox="1"/>
          <p:nvPr/>
        </p:nvSpPr>
        <p:spPr>
          <a:xfrm>
            <a:off x="179512" y="260649"/>
            <a:ext cx="2640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双</a:t>
            </a:r>
            <a:r>
              <a:rPr kumimoji="1" lang="en-US" altLang="zh-CN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11-</a:t>
            </a:r>
            <a:r>
              <a:rPr kumimoji="1" lang="zh-CN" altLang="en-US" sz="1400" dirty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淘宝下一代架构的成人礼</a:t>
            </a:r>
          </a:p>
        </p:txBody>
      </p:sp>
      <p:sp>
        <p:nvSpPr>
          <p:cNvPr id="4" name="矩形 3"/>
          <p:cNvSpPr/>
          <p:nvPr/>
        </p:nvSpPr>
        <p:spPr>
          <a:xfrm>
            <a:off x="4211960" y="2780928"/>
            <a:ext cx="1584176" cy="21602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5076056" y="2780928"/>
            <a:ext cx="7200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机房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/>
          </a:p>
        </p:txBody>
      </p:sp>
      <p:sp>
        <p:nvSpPr>
          <p:cNvPr id="8" name="圆角矩形 7"/>
          <p:cNvSpPr/>
          <p:nvPr/>
        </p:nvSpPr>
        <p:spPr>
          <a:xfrm>
            <a:off x="4427984" y="3212976"/>
            <a:ext cx="1224136" cy="519824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柱形 53"/>
          <p:cNvSpPr/>
          <p:nvPr/>
        </p:nvSpPr>
        <p:spPr>
          <a:xfrm>
            <a:off x="4427984" y="4077072"/>
            <a:ext cx="1224136" cy="612915"/>
          </a:xfrm>
          <a:prstGeom prst="can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主库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6300192" y="2780928"/>
            <a:ext cx="1584176" cy="21602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矩形 10"/>
          <p:cNvSpPr/>
          <p:nvPr/>
        </p:nvSpPr>
        <p:spPr>
          <a:xfrm>
            <a:off x="7164288" y="2780928"/>
            <a:ext cx="7200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机房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/>
          </a:p>
        </p:txBody>
      </p:sp>
      <p:sp>
        <p:nvSpPr>
          <p:cNvPr id="12" name="圆角矩形 11"/>
          <p:cNvSpPr/>
          <p:nvPr/>
        </p:nvSpPr>
        <p:spPr>
          <a:xfrm>
            <a:off x="6516216" y="3212976"/>
            <a:ext cx="1224136" cy="519824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柱形 53"/>
          <p:cNvSpPr/>
          <p:nvPr/>
        </p:nvSpPr>
        <p:spPr>
          <a:xfrm>
            <a:off x="6516216" y="4077072"/>
            <a:ext cx="1224136" cy="612915"/>
          </a:xfrm>
          <a:prstGeom prst="can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备库</a:t>
            </a:r>
            <a:endParaRPr lang="zh-CN" altLang="en-US" sz="1600" dirty="0"/>
          </a:p>
        </p:txBody>
      </p:sp>
      <p:cxnSp>
        <p:nvCxnSpPr>
          <p:cNvPr id="14" name="直接箭头连接符 79"/>
          <p:cNvCxnSpPr>
            <a:stCxn id="9" idx="4"/>
            <a:endCxn id="13" idx="2"/>
          </p:cNvCxnSpPr>
          <p:nvPr/>
        </p:nvCxnSpPr>
        <p:spPr>
          <a:xfrm>
            <a:off x="5652120" y="4383530"/>
            <a:ext cx="864096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右箭头 14"/>
          <p:cNvSpPr/>
          <p:nvPr/>
        </p:nvSpPr>
        <p:spPr>
          <a:xfrm rot="5400000">
            <a:off x="4764022" y="2372882"/>
            <a:ext cx="528057" cy="48005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6" name="右箭头 15"/>
          <p:cNvSpPr/>
          <p:nvPr/>
        </p:nvSpPr>
        <p:spPr>
          <a:xfrm rot="5400000">
            <a:off x="6780246" y="2372882"/>
            <a:ext cx="528057" cy="48005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788024" y="1916832"/>
            <a:ext cx="62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50%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6804248" y="1916832"/>
            <a:ext cx="62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50%</a:t>
            </a:r>
            <a:endParaRPr lang="zh-CN" altLang="en-US" sz="2000" dirty="0"/>
          </a:p>
        </p:txBody>
      </p:sp>
      <p:cxnSp>
        <p:nvCxnSpPr>
          <p:cNvPr id="19" name="直接箭头连接符 79"/>
          <p:cNvCxnSpPr>
            <a:stCxn id="8" idx="2"/>
            <a:endCxn id="9" idx="1"/>
          </p:cNvCxnSpPr>
          <p:nvPr/>
        </p:nvCxnSpPr>
        <p:spPr>
          <a:xfrm>
            <a:off x="5040052" y="3732800"/>
            <a:ext cx="0" cy="34427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79"/>
          <p:cNvCxnSpPr>
            <a:endCxn id="9" idx="1"/>
          </p:cNvCxnSpPr>
          <p:nvPr/>
        </p:nvCxnSpPr>
        <p:spPr>
          <a:xfrm flipH="1">
            <a:off x="5040052" y="3717032"/>
            <a:ext cx="2124236" cy="36004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58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5" grpId="0" animBg="1"/>
      <p:bldP spid="16" grpId="0" animBg="1"/>
      <p:bldP spid="17" grpId="0"/>
      <p:bldP spid="18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2077</TotalTime>
  <Words>714</Words>
  <Application>Microsoft Macintosh PowerPoint</Application>
  <PresentationFormat>全屏显示(4:3)</PresentationFormat>
  <Paragraphs>287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1_自定义设计方案</vt:lpstr>
      <vt:lpstr>自定义设计方案</vt:lpstr>
      <vt:lpstr>2_自定义设计方案</vt:lpstr>
      <vt:lpstr>3_自定义设计方案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锦木</dc:creator>
  <cp:lastModifiedBy>yaobin liang</cp:lastModifiedBy>
  <cp:revision>398</cp:revision>
  <cp:lastPrinted>2014-12-08T01:53:09Z</cp:lastPrinted>
  <dcterms:created xsi:type="dcterms:W3CDTF">2014-07-02T09:09:29Z</dcterms:created>
  <dcterms:modified xsi:type="dcterms:W3CDTF">2014-12-17T15:26:01Z</dcterms:modified>
</cp:coreProperties>
</file>