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48" r:id="rId2"/>
  </p:sldMasterIdLst>
  <p:notesMasterIdLst>
    <p:notesMasterId r:id="rId51"/>
  </p:notesMasterIdLst>
  <p:sldIdLst>
    <p:sldId id="301" r:id="rId3"/>
    <p:sldId id="337" r:id="rId4"/>
    <p:sldId id="338" r:id="rId5"/>
    <p:sldId id="339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42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co Jaenicke" initials="CJ" lastIdx="20" clrIdx="0"/>
  <p:cmAuthor id="1" name="zardosht" initials="z" lastIdx="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DA5"/>
    <a:srgbClr val="FF7900"/>
    <a:srgbClr val="4E89C3"/>
    <a:srgbClr val="AEE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6" autoAdjust="0"/>
    <p:restoredTop sz="94689" autoAdjust="0"/>
  </p:normalViewPr>
  <p:slideViewPr>
    <p:cSldViewPr>
      <p:cViewPr varScale="1">
        <p:scale>
          <a:sx n="119" d="100"/>
          <a:sy n="119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0A6B3B6-C647-4D77-9CBC-19F31E5E83F6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9BE7674-71E1-4386-AD45-0F44241A4E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069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advClick="0" advTm="5803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800" kern="120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Verdana"/>
                <a:ea typeface="+mn-ea"/>
                <a:cs typeface="Verdana"/>
                <a:sym typeface="Verdana Bold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858000" y="6569075"/>
            <a:ext cx="2133600" cy="365125"/>
          </a:xfrm>
        </p:spPr>
        <p:txBody>
          <a:bodyPr/>
          <a:lstStyle/>
          <a:p>
            <a:fld id="{85CFF717-16C9-4FBD-A291-D3B6E88B2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803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matchedspeed_webBanner.jpg"/>
          <p:cNvPicPr>
            <a:picLocks noChangeAspect="1"/>
          </p:cNvPicPr>
          <p:nvPr userDrawn="1"/>
        </p:nvPicPr>
        <p:blipFill>
          <a:blip r:embed="rId3" cstate="print"/>
          <a:srcRect l="45000" b="32258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47800"/>
            <a:ext cx="9144000" cy="5638800"/>
          </a:xfrm>
          <a:prstGeom prst="rect">
            <a:avLst/>
          </a:prstGeom>
          <a:solidFill>
            <a:srgbClr val="4E8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2733675" cy="64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advClick="0" advTm="5803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orange_banner.png"/>
          <p:cNvPicPr>
            <a:picLocks noChangeAspect="1"/>
          </p:cNvPicPr>
          <p:nvPr/>
        </p:nvPicPr>
        <p:blipFill>
          <a:blip r:embed="rId3" cstate="print"/>
          <a:srcRect r="1639" b="9091"/>
          <a:stretch>
            <a:fillRect/>
          </a:stretch>
        </p:blipFill>
        <p:spPr>
          <a:xfrm>
            <a:off x="0" y="6324600"/>
            <a:ext cx="9144000" cy="685800"/>
          </a:xfrm>
          <a:prstGeom prst="rect">
            <a:avLst/>
          </a:prstGeom>
        </p:spPr>
      </p:pic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0" y="0"/>
            <a:ext cx="9144000" cy="1524000"/>
            <a:chOff x="0" y="0"/>
            <a:chExt cx="6408" cy="872"/>
          </a:xfrm>
        </p:grpSpPr>
        <p:sp>
          <p:nvSpPr>
            <p:cNvPr id="17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314" name="AutoShape 2" descr="Open Sou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Open Sou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New for MongoDB! TokuM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AutoShape 8" descr="New for MongoDB! TokuM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2" name="AutoShape 10" descr="New for MongoDB! TokuM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6489700"/>
            <a:ext cx="156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5CFF717-16C9-4FBD-A291-D3B6E88B2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advClick="0" advTm="5803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800" kern="1200" dirty="0" smtClean="0">
          <a:solidFill>
            <a:schemeClr val="tx2">
              <a:lumMod val="7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chemeClr val="tx2">
              <a:lumMod val="75000"/>
            </a:schemeClr>
          </a:solidFill>
          <a:latin typeface="Verdana"/>
          <a:ea typeface="+mn-ea"/>
          <a:cs typeface="Verdana"/>
          <a:sym typeface="Verdana Bold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7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kutek.com/resources/product-doc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faq/diagnostic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rkEoyk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~pavlo/torren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@tokutek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tutorial/perform-two-phase-commit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kutek.com/2013/04/mongodb-transactions-ye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okutek.com/2013/04/mongodb-multi-statement-transactions-yes-we-ca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Tokutek" TargetMode="External"/><Relationship Id="rId3" Type="http://schemas.openxmlformats.org/officeDocument/2006/relationships/hyperlink" Target="mailto:contact@tokutek.com" TargetMode="External"/><Relationship Id="rId7" Type="http://schemas.openxmlformats.org/officeDocument/2006/relationships/hyperlink" Target="http://www.linkedin.com/company/tokutek" TargetMode="External"/><Relationship Id="rId12" Type="http://schemas.openxmlformats.org/officeDocument/2006/relationships/hyperlink" Target="https://plus.google.com/101999678816894494109/videos" TargetMode="External"/><Relationship Id="rId2" Type="http://schemas.openxmlformats.org/officeDocument/2006/relationships/hyperlink" Target="http://www.tokutek.com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okutek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hyperlink" Target="http://www.youtube.com/user/Tokutek" TargetMode="External"/><Relationship Id="rId4" Type="http://schemas.openxmlformats.org/officeDocument/2006/relationships/hyperlink" Target="http://www.tokutek.com/category/tokuview/feed/" TargetMode="External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okutek/mongo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me.gci.net/~rob/flexagon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027003"/>
            <a:ext cx="3045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Verdana"/>
                <a:cs typeface="Verdana"/>
              </a:rPr>
              <a:t>Tokutek, Inc.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Verdana"/>
                <a:cs typeface="Verdana"/>
              </a:rPr>
              <a:t>57 Bedford Road, Suite 101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Verdana"/>
                <a:cs typeface="Verdana"/>
              </a:rPr>
              <a:t>Lexington, MA 02420</a:t>
            </a:r>
            <a:endParaRPr lang="en-US" sz="1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581" y="5486400"/>
            <a:ext cx="865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Performance Database Company</a:t>
            </a:r>
            <a:endParaRPr lang="en-US" sz="1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621" y="6019800"/>
            <a:ext cx="2046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Verdana"/>
                <a:cs typeface="Verdana"/>
              </a:rPr>
              <a:t>www.tokutek.com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3836" t="48954" r="25077" b="46154"/>
          <a:stretch>
            <a:fillRect/>
          </a:stretch>
        </p:blipFill>
        <p:spPr bwMode="auto">
          <a:xfrm>
            <a:off x="7315200" y="6324600"/>
            <a:ext cx="1442581" cy="33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49018" y="1906250"/>
            <a:ext cx="76241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Get More Out of </a:t>
            </a:r>
            <a:r>
              <a:rPr lang="en-US" sz="4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MongoDB</a:t>
            </a:r>
            <a:r>
              <a:rPr lang="en-US" sz="4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with </a:t>
            </a:r>
            <a:r>
              <a:rPr lang="en-US" sz="44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TokuMX</a:t>
            </a:r>
            <a:endParaRPr lang="en-US" sz="4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3352800"/>
            <a:ext cx="6248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Presented by Tim Callaghan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VP/Engineering, </a:t>
            </a:r>
            <a:r>
              <a:rPr lang="en-US" sz="2400" dirty="0" err="1" smtClean="0">
                <a:solidFill>
                  <a:srgbClr val="FFFFFF"/>
                </a:solidFill>
              </a:rPr>
              <a:t>Tokutek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tim@tokutek.com; @</a:t>
            </a:r>
            <a:r>
              <a:rPr lang="en-US" sz="2400" dirty="0" err="1" smtClean="0">
                <a:solidFill>
                  <a:srgbClr val="FFFFFF"/>
                </a:solidFill>
              </a:rPr>
              <a:t>tmcallaghan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advClick="0" advTm="580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19462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63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data conversion</a:t>
            </a:r>
          </a:p>
        </p:txBody>
      </p:sp>
      <p:sp>
        <p:nvSpPr>
          <p:cNvPr id="19461" name="Rectangle 6"/>
          <p:cNvSpPr txBox="1">
            <a:spLocks noChangeArrowheads="1"/>
          </p:cNvSpPr>
          <p:nvPr/>
        </p:nvSpPr>
        <p:spPr bwMode="auto">
          <a:xfrm>
            <a:off x="525780" y="1516380"/>
            <a:ext cx="8286750" cy="473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tIns="45720" rIns="45720" bIns="45720"/>
          <a:lstStyle>
            <a:lvl1pPr>
              <a:defRPr sz="2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457200">
              <a:defRPr sz="2400">
                <a:solidFill>
                  <a:srgbClr val="1A559B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143000" indent="-228600">
              <a:defRPr sz="20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600200" indent="-22860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2057400" indent="-22860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5146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9718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4290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8862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pPr algn="l"/>
            <a:r>
              <a:rPr lang="en-US" sz="2200" b="1" dirty="0">
                <a:latin typeface="Verdana" charset="0"/>
                <a:ea typeface="ヒラギノ角ゴ ProN W3" charset="0"/>
                <a:cs typeface="ヒラギノ角ゴ ProN W3" charset="0"/>
                <a:sym typeface="Verdana" charset="0"/>
              </a:rPr>
              <a:t>Everything</a:t>
            </a:r>
          </a:p>
          <a:p>
            <a:pPr marL="233363" indent="-233363">
              <a:spcBef>
                <a:spcPts val="608"/>
              </a:spcBef>
              <a:buFontTx/>
              <a:buChar char="•"/>
            </a:pPr>
            <a:r>
              <a:rPr lang="en-US" sz="2200" dirty="0" err="1">
                <a:latin typeface="Verdana" charset="0"/>
                <a:sym typeface="Verdana" charset="0"/>
              </a:rPr>
              <a:t>MongoDB</a:t>
            </a:r>
            <a:endParaRPr 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lvl="1">
              <a:spcBef>
                <a:spcPts val="518"/>
              </a:spcBef>
            </a:pPr>
            <a:r>
              <a:rPr lang="en-US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mongodump</a:t>
            </a:r>
            <a:endParaRPr lang="en-US" dirty="0">
              <a:solidFill>
                <a:schemeClr val="tx1"/>
              </a:solidFill>
              <a:latin typeface="Verdana" charset="0"/>
              <a:ea typeface="MS PGothic" charset="0"/>
              <a:cs typeface="MS PGothic" charset="0"/>
              <a:sym typeface="Verdana" charset="0"/>
            </a:endParaRPr>
          </a:p>
          <a:p>
            <a:pPr marL="288925" indent="-288925">
              <a:spcBef>
                <a:spcPts val="608"/>
              </a:spcBef>
              <a:buFontTx/>
              <a:buChar char="•"/>
            </a:pPr>
            <a:r>
              <a:rPr lang="en-US" sz="2200" dirty="0" err="1">
                <a:latin typeface="Verdana" charset="0"/>
                <a:sym typeface="Verdana" charset="0"/>
              </a:rPr>
              <a:t>TokuMX</a:t>
            </a:r>
            <a:endParaRPr 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lvl="1">
              <a:spcBef>
                <a:spcPts val="518"/>
              </a:spcBef>
            </a:pPr>
            <a:r>
              <a:rPr lang="en-US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mongorestore</a:t>
            </a:r>
            <a:endParaRPr lang="en-US" dirty="0">
              <a:solidFill>
                <a:schemeClr val="tx1"/>
              </a:solidFill>
              <a:latin typeface="Verdana" charset="0"/>
              <a:ea typeface="MS PGothic" charset="0"/>
              <a:cs typeface="MS PGothic" charset="0"/>
              <a:sym typeface="Verdana" charset="0"/>
            </a:endParaRPr>
          </a:p>
          <a:p>
            <a:pPr lvl="1">
              <a:spcBef>
                <a:spcPts val="518"/>
              </a:spcBef>
            </a:pPr>
            <a:endParaRPr lang="en-US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>
              <a:spcBef>
                <a:spcPts val="608"/>
              </a:spcBef>
            </a:pPr>
            <a:r>
              <a:rPr lang="en-US" sz="2200" b="1" dirty="0">
                <a:latin typeface="Verdana" charset="0"/>
                <a:ea typeface="ヒラギノ角ゴ ProN W3" charset="0"/>
                <a:cs typeface="ヒラギノ角ゴ ProN W3" charset="0"/>
                <a:sym typeface="Verdana" charset="0"/>
              </a:rPr>
              <a:t>Specific collections (for each one)</a:t>
            </a:r>
          </a:p>
          <a:p>
            <a:pPr marL="233363" indent="-233363">
              <a:spcBef>
                <a:spcPts val="608"/>
              </a:spcBef>
              <a:buFontTx/>
              <a:buChar char="•"/>
            </a:pPr>
            <a:r>
              <a:rPr lang="en-US" sz="2200" dirty="0" err="1">
                <a:latin typeface="Verdana" charset="0"/>
                <a:sym typeface="Verdana" charset="0"/>
              </a:rPr>
              <a:t>MongoDB</a:t>
            </a:r>
            <a:endParaRPr 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lvl="1">
              <a:spcBef>
                <a:spcPts val="518"/>
              </a:spcBef>
            </a:pPr>
            <a:r>
              <a:rPr lang="en-US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mongoexport</a:t>
            </a:r>
            <a:endParaRPr lang="en-US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233363" indent="-233363">
              <a:spcBef>
                <a:spcPts val="608"/>
              </a:spcBef>
              <a:buFontTx/>
              <a:buChar char="•"/>
            </a:pPr>
            <a:r>
              <a:rPr lang="en-US" sz="2200" dirty="0" err="1">
                <a:latin typeface="Verdana" charset="0"/>
                <a:sym typeface="Verdana" charset="0"/>
              </a:rPr>
              <a:t>TokuMX</a:t>
            </a:r>
            <a:endParaRPr 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lvl="1">
              <a:spcBef>
                <a:spcPts val="518"/>
              </a:spcBef>
            </a:pPr>
            <a:r>
              <a:rPr lang="en-US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mongoimport</a:t>
            </a:r>
            <a:endParaRPr lang="en-US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4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0488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489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mongo2toku?</a:t>
            </a:r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57700" y="1478280"/>
            <a:ext cx="4949190" cy="5074920"/>
          </a:xfrm>
        </p:spPr>
        <p:txBody>
          <a:bodyPr/>
          <a:lstStyle/>
          <a:p>
            <a:pPr marL="0" indent="0">
              <a:defRPr/>
            </a:pP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>
                <a:latin typeface="Verdana Bold" charset="0"/>
                <a:cs typeface="Verdana Bold" charset="0"/>
                <a:sym typeface="Verdana Bold" charset="0"/>
              </a:rPr>
              <a:t>TokuMX</a:t>
            </a:r>
            <a:endParaRPr lang="en-US" sz="1400" dirty="0">
              <a:latin typeface="Verdana Bold" charset="0"/>
              <a:sym typeface="Verdana Bold" charset="0"/>
            </a:endParaRPr>
          </a:p>
          <a:p>
            <a:pPr marL="0" indent="0">
              <a:buNone/>
              <a:defRPr/>
            </a:pP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>
                <a:latin typeface="Verdana" charset="0"/>
                <a:cs typeface="Verdana" charset="0"/>
                <a:sym typeface="Verdana" charset="0"/>
              </a:rPr>
              <a:t>$ tar </a:t>
            </a:r>
            <a:r>
              <a:rPr lang="en-US" sz="1400" dirty="0" err="1">
                <a:latin typeface="Verdana" charset="0"/>
                <a:cs typeface="Verdana" charset="0"/>
                <a:sym typeface="Verdana" charset="0"/>
              </a:rPr>
              <a:t>xzvf</a:t>
            </a:r>
            <a:r>
              <a:rPr lang="en-US" sz="1400" dirty="0">
                <a:latin typeface="Verdana" charset="0"/>
                <a:cs typeface="Verdana" charset="0"/>
                <a:sym typeface="Verdana" charset="0"/>
              </a:rPr>
              <a:t> tokumx-1.3.3-linux-x86_64.tgz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>
                <a:latin typeface="Verdana" charset="0"/>
                <a:cs typeface="Verdana" charset="0"/>
                <a:sym typeface="Verdana" charset="0"/>
              </a:rPr>
              <a:t>$ </a:t>
            </a:r>
            <a:r>
              <a:rPr lang="en-US" sz="1400" dirty="0" err="1">
                <a:latin typeface="Verdana" charset="0"/>
                <a:cs typeface="Verdana" charset="0"/>
                <a:sym typeface="Verdana" charset="0"/>
              </a:rPr>
              <a:t>ls</a:t>
            </a:r>
            <a:r>
              <a:rPr lang="en-US" sz="1400" dirty="0">
                <a:latin typeface="Verdana" charset="0"/>
                <a:cs typeface="Verdana" charset="0"/>
                <a:sym typeface="Verdana" charset="0"/>
              </a:rPr>
              <a:t> */bin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>
                <a:latin typeface="Verdana Italic" charset="0"/>
                <a:cs typeface="Verdana Italic" charset="0"/>
                <a:sym typeface="Verdana Italic" charset="0"/>
              </a:rPr>
              <a:t>[abbreviated]</a:t>
            </a:r>
            <a:endParaRPr lang="en-US" sz="1400" dirty="0">
              <a:latin typeface="Verdana Italic" charset="0"/>
              <a:ea typeface="ヒラギノ角ゴ ProN W3" charset="0"/>
              <a:cs typeface="ヒラギノ角ゴ ProN W3" charset="0"/>
              <a:sym typeface="Verdana Italic" charset="0"/>
            </a:endParaRPr>
          </a:p>
          <a:p>
            <a:pPr marL="0" indent="0">
              <a:buNone/>
              <a:defRPr/>
            </a:pPr>
            <a:r>
              <a:rPr lang="en-US" sz="1400" dirty="0">
                <a:latin typeface="Verdana" charset="0"/>
                <a:cs typeface="Verdana" charset="0"/>
                <a:sym typeface="Verdana" charset="0"/>
              </a:rPr>
              <a:t>mongo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Verdana" charset="0"/>
                <a:cs typeface="Verdana" charset="0"/>
                <a:sym typeface="Verdana" charset="0"/>
              </a:rPr>
              <a:t>mongo2toku</a:t>
            </a:r>
            <a:endParaRPr lang="en-US" sz="1400" b="1" dirty="0">
              <a:solidFill>
                <a:srgbClr val="FF0000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 err="1">
                <a:latin typeface="Verdana" charset="0"/>
                <a:cs typeface="Verdana" charset="0"/>
                <a:sym typeface="Verdana" charset="0"/>
              </a:rPr>
              <a:t>mongod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 err="1">
                <a:latin typeface="Verdana" charset="0"/>
                <a:cs typeface="Verdana" charset="0"/>
                <a:sym typeface="Verdana" charset="0"/>
              </a:rPr>
              <a:t>mongodump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 err="1">
                <a:latin typeface="Verdana" charset="0"/>
                <a:cs typeface="Verdana" charset="0"/>
                <a:sym typeface="Verdana" charset="0"/>
              </a:rPr>
              <a:t>mongoexport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 err="1">
                <a:latin typeface="Verdana" charset="0"/>
                <a:cs typeface="Verdana" charset="0"/>
                <a:sym typeface="Verdana" charset="0"/>
              </a:rPr>
              <a:t>mongoimport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 err="1">
                <a:latin typeface="Verdana" charset="0"/>
                <a:cs typeface="Verdana" charset="0"/>
                <a:sym typeface="Verdana" charset="0"/>
              </a:rPr>
              <a:t>mongorestore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>
                <a:latin typeface="Verdana" charset="0"/>
                <a:cs typeface="Verdana" charset="0"/>
                <a:sym typeface="Verdana" charset="0"/>
              </a:rPr>
              <a:t>mongos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None/>
              <a:defRPr/>
            </a:pPr>
            <a:r>
              <a:rPr lang="en-US" sz="1400" dirty="0" err="1">
                <a:latin typeface="Verdana" charset="0"/>
                <a:cs typeface="Verdana" charset="0"/>
                <a:sym typeface="Verdana" charset="0"/>
              </a:rPr>
              <a:t>mongostat</a:t>
            </a: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defRPr/>
            </a:pP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defRPr/>
            </a:pPr>
            <a:endParaRPr lang="en-US" sz="14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 flipV="1">
            <a:off x="3610452" y="2514600"/>
            <a:ext cx="824388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7" name="Rectangle 8"/>
          <p:cNvSpPr>
            <a:spLocks/>
          </p:cNvSpPr>
          <p:nvPr/>
        </p:nvSpPr>
        <p:spPr bwMode="auto">
          <a:xfrm>
            <a:off x="444342" y="1680210"/>
            <a:ext cx="3166110" cy="32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08610" indent="-308610">
              <a:buClr>
                <a:srgbClr val="000000"/>
              </a:buClr>
              <a:buSzPct val="125000"/>
              <a:buFont typeface="Gill Sans" charset="0"/>
              <a:buChar char="•"/>
            </a:pPr>
            <a:r>
              <a:rPr lang="en-US" sz="2000"/>
              <a:t>mongo2toku is a utility that enables a TokuMX server to process replication traffic from a MongoDB master.</a:t>
            </a:r>
          </a:p>
          <a:p>
            <a:pPr marL="308610" indent="-308610"/>
            <a:endParaRPr lang="en-US" sz="2000"/>
          </a:p>
          <a:p>
            <a:pPr marL="308610" indent="-308610">
              <a:buClr>
                <a:srgbClr val="000000"/>
              </a:buClr>
              <a:buSzPct val="125000"/>
              <a:buFont typeface="Gill Sans" charset="0"/>
              <a:buChar char="•"/>
            </a:pPr>
            <a:r>
              <a:rPr lang="en-US" sz="2000"/>
              <a:t>The oplog format of MongoDB is incompatible with TokuMX, so they cannot co-exist in a replica set.</a:t>
            </a:r>
          </a:p>
        </p:txBody>
      </p:sp>
    </p:spTree>
    <p:extLst>
      <p:ext uri="{BB962C8B-B14F-4D97-AF65-F5344CB8AC3E}">
        <p14:creationId xmlns:p14="http://schemas.microsoft.com/office/powerpoint/2010/main" val="214449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1510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1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advanced data conversion (production)</a:t>
            </a:r>
          </a:p>
        </p:txBody>
      </p:sp>
      <p:sp>
        <p:nvSpPr>
          <p:cNvPr id="21509" name="Rectangle 6"/>
          <p:cNvSpPr txBox="1">
            <a:spLocks noChangeArrowheads="1"/>
          </p:cNvSpPr>
          <p:nvPr/>
        </p:nvSpPr>
        <p:spPr bwMode="auto">
          <a:xfrm>
            <a:off x="525780" y="1516380"/>
            <a:ext cx="8286750" cy="473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tIns="45720" rIns="45720" bIns="45720"/>
          <a:lstStyle>
            <a:lvl1pPr>
              <a:defRPr sz="2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742950" indent="-285750">
              <a:defRPr sz="2400">
                <a:solidFill>
                  <a:srgbClr val="1A559B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143000" indent="-228600">
              <a:defRPr sz="20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600200" indent="-22860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2057400" indent="-22860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5146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9718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4290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8862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pPr>
              <a:spcBef>
                <a:spcPts val="630"/>
              </a:spcBef>
              <a:defRPr/>
            </a:pPr>
            <a:r>
              <a:rPr lang="en-US" sz="1600" b="1" dirty="0">
                <a:latin typeface="Verdana" charset="0"/>
                <a:cs typeface="Verdana" charset="0"/>
                <a:sym typeface="Verdana" charset="0"/>
              </a:rPr>
              <a:t>MongoDB secondary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Take one secondary offline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Note </a:t>
            </a:r>
            <a:r>
              <a:rPr lang="en-US" sz="1600" dirty="0" err="1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OpLog</a:t>
            </a: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 position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mongodump</a:t>
            </a:r>
            <a:endParaRPr lang="en-US" sz="1600" dirty="0">
              <a:solidFill>
                <a:schemeClr val="tx1"/>
              </a:solidFill>
              <a:latin typeface="Verdana" charset="0"/>
              <a:ea typeface="ＭＳ Ｐゴシック" charset="0"/>
              <a:cs typeface="Verdana" charset="0"/>
              <a:sym typeface="Verdana" charset="0"/>
            </a:endParaRP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endParaRPr lang="en-US" sz="1600" dirty="0">
              <a:solidFill>
                <a:schemeClr val="tx1"/>
              </a:solidFill>
              <a:latin typeface="Verdana" charset="0"/>
              <a:ea typeface="ＭＳ Ｐゴシック" charset="0"/>
              <a:cs typeface="Verdana" charset="0"/>
              <a:sym typeface="Verdana" charset="0"/>
            </a:endParaRPr>
          </a:p>
          <a:p>
            <a:pPr>
              <a:spcBef>
                <a:spcPts val="630"/>
              </a:spcBef>
              <a:defRPr/>
            </a:pPr>
            <a:r>
              <a:rPr lang="en-US" sz="1600" b="1" dirty="0">
                <a:latin typeface="Verdana" charset="0"/>
                <a:cs typeface="Verdana" charset="0"/>
                <a:sym typeface="Verdana" charset="0"/>
              </a:rPr>
              <a:t>New TokuMX primary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mongorestore</a:t>
            </a:r>
            <a:endParaRPr lang="en-US" sz="1600" dirty="0">
              <a:solidFill>
                <a:schemeClr val="tx1"/>
              </a:solidFill>
              <a:latin typeface="Verdana" charset="0"/>
              <a:ea typeface="ＭＳ Ｐゴシック" charset="0"/>
              <a:cs typeface="Verdana" charset="0"/>
              <a:sym typeface="Verdana" charset="0"/>
            </a:endParaRP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$ mongo2toku &lt;source-</a:t>
            </a:r>
            <a:r>
              <a:rPr lang="en-US" sz="1600" dirty="0" err="1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mongodb</a:t>
            </a: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&gt; &lt;</a:t>
            </a:r>
            <a:r>
              <a:rPr lang="en-US" sz="1600" dirty="0" err="1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dest-tokumx</a:t>
            </a: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&gt; &lt;</a:t>
            </a:r>
            <a:r>
              <a:rPr lang="en-US" sz="1600" dirty="0" err="1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oplog</a:t>
            </a: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-position&gt; </a:t>
            </a:r>
          </a:p>
          <a:p>
            <a:pPr>
              <a:spcBef>
                <a:spcPts val="630"/>
              </a:spcBef>
              <a:defRPr/>
            </a:pPr>
            <a:endParaRPr lang="en-US" sz="1600" b="1" dirty="0">
              <a:latin typeface="Verdana" charset="0"/>
              <a:cs typeface="Verdana" charset="0"/>
              <a:sym typeface="Verdana" charset="0"/>
            </a:endParaRPr>
          </a:p>
          <a:p>
            <a:pPr>
              <a:spcBef>
                <a:spcPts val="630"/>
              </a:spcBef>
              <a:defRPr/>
            </a:pPr>
            <a:r>
              <a:rPr lang="en-US" sz="1600" b="1" dirty="0">
                <a:latin typeface="Verdana" charset="0"/>
                <a:cs typeface="Verdana" charset="0"/>
                <a:sym typeface="Verdana" charset="0"/>
              </a:rPr>
              <a:t>Switchover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Disconnect all clients from MongoDB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Allow mongo2toku to drain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Stop mongo2toku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Connect clients to TokuMX</a:t>
            </a:r>
          </a:p>
        </p:txBody>
      </p:sp>
    </p:spTree>
    <p:extLst>
      <p:ext uri="{BB962C8B-B14F-4D97-AF65-F5344CB8AC3E}">
        <p14:creationId xmlns:p14="http://schemas.microsoft.com/office/powerpoint/2010/main" val="262186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2534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35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mongo2toku and evaluations</a:t>
            </a:r>
          </a:p>
        </p:txBody>
      </p:sp>
      <p:sp>
        <p:nvSpPr>
          <p:cNvPr id="22533" name="Rectangle 6"/>
          <p:cNvSpPr txBox="1">
            <a:spLocks noChangeArrowheads="1"/>
          </p:cNvSpPr>
          <p:nvPr/>
        </p:nvSpPr>
        <p:spPr bwMode="auto">
          <a:xfrm>
            <a:off x="525780" y="1592580"/>
            <a:ext cx="8286750" cy="473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tIns="45720" rIns="45720" bIns="45720"/>
          <a:lstStyle>
            <a:lvl1pPr marL="285750" indent="-285750">
              <a:defRPr sz="2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742950" indent="-285750">
              <a:defRPr sz="2400">
                <a:solidFill>
                  <a:srgbClr val="1A559B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143000" indent="-228600">
              <a:defRPr sz="20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600200" indent="-22860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2057400" indent="-22860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5146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9718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4290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886200" indent="-228600" eaLnBrk="0" hangingPunct="0">
              <a:defRPr sz="16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pPr>
              <a:spcBef>
                <a:spcPts val="630"/>
              </a:spcBef>
              <a:buFontTx/>
              <a:buChar char="•"/>
              <a:defRPr/>
            </a:pPr>
            <a:r>
              <a:rPr lang="en-US" sz="2200" dirty="0">
                <a:latin typeface="Verdana" charset="0"/>
                <a:cs typeface="Verdana" charset="0"/>
                <a:sym typeface="Verdana" charset="0"/>
              </a:rPr>
              <a:t>mongo2toku is an excellent way to try out TokuMX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How much does your data compress?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r>
              <a:rPr lang="en-US" dirty="0" smtClean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What is the query performance?</a:t>
            </a:r>
          </a:p>
          <a:p>
            <a:pPr lvl="1">
              <a:spcBef>
                <a:spcPts val="540"/>
              </a:spcBef>
              <a:buFontTx/>
              <a:buChar char="–"/>
              <a:defRPr/>
            </a:pPr>
            <a:endParaRPr lang="en-US" dirty="0" smtClean="0">
              <a:solidFill>
                <a:schemeClr val="tx1"/>
              </a:solidFill>
              <a:latin typeface="Verdana" charset="0"/>
              <a:ea typeface="ＭＳ Ｐゴシック" charset="0"/>
              <a:cs typeface="Verdana" charset="0"/>
              <a:sym typeface="Verdana" charset="0"/>
            </a:endParaRPr>
          </a:p>
          <a:p>
            <a:pPr>
              <a:spcBef>
                <a:spcPts val="630"/>
              </a:spcBef>
              <a:buFontTx/>
              <a:buChar char="•"/>
              <a:defRPr/>
            </a:pPr>
            <a:r>
              <a:rPr lang="en-US" sz="2200" dirty="0">
                <a:latin typeface="Verdana" charset="0"/>
                <a:cs typeface="Verdana" charset="0"/>
                <a:sym typeface="Verdana" charset="0"/>
              </a:rPr>
              <a:t>More details in our users guide available at </a:t>
            </a:r>
            <a:r>
              <a:rPr lang="en-US" sz="2200" dirty="0">
                <a:solidFill>
                  <a:schemeClr val="tx1"/>
                </a:solidFill>
                <a:latin typeface="Verdana" charset="0"/>
                <a:cs typeface="Verdana" charset="0"/>
                <a:sym typeface="Verdana" charset="0"/>
                <a:hlinkClick r:id="rId3"/>
              </a:rPr>
              <a:t>http://www.tokutek.com/resources/product-docs</a:t>
            </a:r>
            <a:endParaRPr lang="en-US" sz="2200" dirty="0">
              <a:solidFill>
                <a:schemeClr val="tx1"/>
              </a:solidFill>
              <a:latin typeface="Verdana" charset="0"/>
              <a:cs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1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3558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59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memory usage</a:t>
            </a:r>
          </a:p>
        </p:txBody>
      </p:sp>
      <p:sp>
        <p:nvSpPr>
          <p:cNvPr id="2355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234440"/>
            <a:ext cx="8286750" cy="473202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endParaRPr 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  <a:defRPr/>
            </a:pPr>
            <a:r>
              <a:rPr lang="en-US" sz="2200" dirty="0">
                <a:latin typeface="Verdana" charset="0"/>
                <a:cs typeface="Verdana" charset="0"/>
                <a:sym typeface="Verdana" charset="0"/>
              </a:rPr>
              <a:t>MongoDB uses memory-mapped files</a:t>
            </a:r>
            <a:endParaRPr 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  <a:defRPr/>
            </a:pPr>
            <a:r>
              <a:rPr lang="en-US" dirty="0" err="1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mongod</a:t>
            </a:r>
            <a:r>
              <a:rPr lang="en-US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 will attempt to use all available RAM</a:t>
            </a:r>
            <a:endParaRPr lang="en-US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Operating system determines what stays cached</a:t>
            </a:r>
            <a:endParaRPr lang="en-US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Server performance suffers if running other memory hungry applications running on the server</a:t>
            </a:r>
            <a:endParaRPr lang="en-US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  <a:defRPr/>
            </a:pPr>
            <a:endParaRPr 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  <a:defRPr/>
            </a:pPr>
            <a:r>
              <a:rPr lang="en-US" sz="2200" dirty="0">
                <a:latin typeface="Verdana" charset="0"/>
                <a:cs typeface="Verdana" charset="0"/>
                <a:sym typeface="Verdana" charset="0"/>
              </a:rPr>
              <a:t>TokuMX manages a fixed-size cache</a:t>
            </a:r>
            <a:endParaRPr 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  <a:defRPr/>
            </a:pPr>
            <a:r>
              <a:rPr lang="en-US" dirty="0" err="1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mongod</a:t>
            </a:r>
            <a:r>
              <a:rPr lang="en-US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 constrained to this value</a:t>
            </a:r>
            <a:endParaRPr lang="en-US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We determine what stays cached</a:t>
            </a:r>
            <a:endParaRPr lang="en-US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  <a:defRPr/>
            </a:pPr>
            <a:r>
              <a:rPr lang="en-US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Easily run several TokuMX instances on a single server without memory contention</a:t>
            </a:r>
            <a:endParaRPr lang="en-US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06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4582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3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TokuMX and IO</a:t>
            </a:r>
          </a:p>
        </p:txBody>
      </p:sp>
      <p:sp>
        <p:nvSpPr>
          <p:cNvPr id="2458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234440"/>
            <a:ext cx="8286750" cy="473202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endParaRPr lang="en-US" sz="22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</a:pPr>
            <a:r>
              <a:rPr lang="en-US" sz="220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TokuMX supports two types of IO</a:t>
            </a:r>
            <a:endParaRPr lang="en-US" sz="22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Direct IO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buFont typeface="Arial" charset="0"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Writes go straight to disk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buFont typeface="Arial" charset="0"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Declare larger cache size, better cache hit ratios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buFont typeface="Arial" charset="0"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75% of free RAM is a good starting point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Buffered IO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buFont typeface="Arial" charset="0"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Writes are “buffered” by operating system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buFont typeface="Arial" charset="0"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Declare smaller cache size, some cache hits will come from OS buffers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buFont typeface="Arial" charset="0"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OS buffers contain compressed data, more data can fit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</a:pPr>
            <a:endParaRPr lang="en-US" sz="22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</a:pPr>
            <a:r>
              <a:rPr lang="en-US" sz="220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I recommend Direct IO</a:t>
            </a:r>
            <a:endParaRPr lang="en-US" sz="22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5606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07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starting the server</a:t>
            </a:r>
          </a:p>
        </p:txBody>
      </p:sp>
      <p:sp>
        <p:nvSpPr>
          <p:cNvPr id="2560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234440"/>
            <a:ext cx="8286750" cy="507492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endParaRPr lang="en-US" sz="22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</a:pPr>
            <a:r>
              <a:rPr lang="en-US" sz="220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MongoDB</a:t>
            </a:r>
            <a:endParaRPr lang="en-US" sz="22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bin/mongod --dbpath $MONGO_DATA_DIR --journal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</a:pPr>
            <a:endParaRPr lang="en-US" sz="22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</a:pPr>
            <a:r>
              <a:rPr lang="en-US" sz="2200">
                <a:latin typeface="Verdana" charset="0"/>
                <a:ea typeface="ヒラギノ角ゴ ProN W3" charset="0"/>
                <a:cs typeface="ヒラギノ角ゴ ProN W3" charset="0"/>
                <a:sym typeface="Verdana" charset="0"/>
              </a:rPr>
              <a:t>TokuMX</a:t>
            </a: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bin/mongod --dbpath $MONGO_DATA_DIR --directio --cacheSize 12G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directio = use Direct IO, default Buffered IO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cacheSize = size of cache, default is 50% RAM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Note that “--journal” isn’t provided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buFont typeface="Arial" charset="0"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We are based on transactional, and crash-safe, Fractal Tree indexes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8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6630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1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maximizing performance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58" y="1303020"/>
            <a:ext cx="6617970" cy="496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620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7654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655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storage and IO - basics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234440"/>
            <a:ext cx="8286750" cy="507492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endParaRPr lang="en-US" sz="20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</a:pPr>
            <a:r>
              <a:rPr lang="en-US" sz="200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MongoDB</a:t>
            </a:r>
            <a:endParaRPr lang="en-US" sz="20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Documents are stored in a heap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Primary key and secondary indexes are stored separately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buFont typeface="Arial" charset="0"/>
              <a:buChar char="–"/>
            </a:pPr>
            <a:r>
              <a:rPr lang="en-US" sz="20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Both contain pointers to the document (heap)</a:t>
            </a:r>
          </a:p>
          <a:p>
            <a:pPr marL="1080135" lvl="2" indent="-257175">
              <a:buFont typeface="Arial" charset="0"/>
              <a:buChar char="–"/>
            </a:pPr>
            <a:r>
              <a:rPr lang="en-US" sz="20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Document “moves” require index updates</a:t>
            </a:r>
          </a:p>
          <a:p>
            <a:pPr marL="1491615" lvl="3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Very expensive for indexed array fields</a:t>
            </a: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PowerOf2Sizing and padding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</a:pPr>
            <a:endParaRPr lang="en-US" sz="20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Tx/>
              <a:buChar char="•"/>
            </a:pPr>
            <a:r>
              <a:rPr lang="en-US" sz="200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TokuMX</a:t>
            </a:r>
            <a:endParaRPr lang="en-US" sz="200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Documents are stored “clustered” in the primary key index (generally _id)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Secondary indexes contain primary key</a:t>
            </a:r>
            <a:endParaRPr lang="en-US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44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8678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79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storage and IO - consequences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234440"/>
            <a:ext cx="8286750" cy="5074920"/>
          </a:xfrm>
        </p:spPr>
        <p:txBody>
          <a:bodyPr/>
          <a:lstStyle/>
          <a:p>
            <a:pPr marL="0" indent="0">
              <a:defRPr/>
            </a:pPr>
            <a:endParaRPr lang="en-US" alt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233363" indent="-233363">
              <a:defRPr/>
            </a:pPr>
            <a:r>
              <a:rPr lang="en-US" altLang="en-US" sz="22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Non-cached primary key lookups (general case)</a:t>
            </a:r>
            <a:endParaRPr lang="en-US" alt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buFont typeface="Arial" charset="0"/>
              <a:buChar char="•"/>
              <a:defRPr/>
            </a:pPr>
            <a:endParaRPr lang="en-US" alt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MongoDB</a:t>
            </a:r>
            <a:endParaRPr lang="en-US" alt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 typeface="Arial" charset="0"/>
              <a:buChar char="–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1 IO in primary key index to retrieve heap pointer</a:t>
            </a:r>
            <a:endParaRPr lang="en-US" altLang="en-US" dirty="0" smtClean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 typeface="Arial" charset="0"/>
              <a:buChar char="–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1 IO in heap to retrieve document</a:t>
            </a:r>
            <a:endParaRPr lang="en-US" altLang="en-US" dirty="0" smtClean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 typeface="Arial" charset="0"/>
              <a:buChar char="–"/>
              <a:defRPr/>
            </a:pPr>
            <a:endParaRPr lang="en-US" altLang="en-US" dirty="0" smtClean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TokuMX</a:t>
            </a:r>
            <a:endParaRPr lang="en-US" alt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 typeface="Arial" charset="0"/>
              <a:buChar char="–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1 IO in primary key index to retrieve document</a:t>
            </a:r>
            <a:endParaRPr lang="en-US" altLang="en-US" dirty="0" smtClean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9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Tokutek: Performance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92100" indent="-292100"/>
            <a:r>
              <a:rPr lang="en-US" sz="3200" dirty="0">
                <a:solidFill>
                  <a:schemeClr val="tx1"/>
                </a:solidFill>
                <a:latin typeface="+mj-lt"/>
                <a:sym typeface="Verdana Bold" pitchFamily="-84" charset="0"/>
              </a:rPr>
              <a:t>What is Tokutek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sym typeface="Verdana Bold" pitchFamily="-84" charset="0"/>
              </a:rPr>
              <a:t>?</a:t>
            </a:r>
          </a:p>
          <a:p>
            <a:pPr marL="692150" lvl="1" indent="-292100"/>
            <a:r>
              <a:rPr lang="en-US" sz="2600" dirty="0">
                <a:solidFill>
                  <a:schemeClr val="tx1"/>
                </a:solidFill>
                <a:latin typeface="+mj-lt"/>
                <a:sym typeface="Verdana Bold" pitchFamily="-84" charset="0"/>
              </a:rPr>
              <a:t>TokuMX: high-performance distribution of MongoDB</a:t>
            </a:r>
          </a:p>
          <a:p>
            <a:pPr marL="692150" lvl="1" indent="-292100"/>
            <a:r>
              <a:rPr lang="en-US" sz="2600" dirty="0" err="1">
                <a:solidFill>
                  <a:schemeClr val="tx1"/>
                </a:solidFill>
                <a:latin typeface="+mj-lt"/>
                <a:sym typeface="Verdana Bold" pitchFamily="-84" charset="0"/>
              </a:rPr>
              <a:t>TokuDB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Verdana Bold" pitchFamily="-84" charset="0"/>
              </a:rPr>
              <a:t>: high-performance storage engine for </a:t>
            </a:r>
            <a:r>
              <a:rPr lang="en-US" sz="2600" dirty="0" err="1">
                <a:solidFill>
                  <a:schemeClr val="tx1"/>
                </a:solidFill>
                <a:latin typeface="+mj-lt"/>
                <a:sym typeface="Verdana Bold" pitchFamily="-84" charset="0"/>
              </a:rPr>
              <a:t>MySQL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Verdana Bold" pitchFamily="-84" charset="0"/>
              </a:rPr>
              <a:t> and </a:t>
            </a:r>
            <a:r>
              <a:rPr lang="en-US" sz="2600" dirty="0" err="1">
                <a:solidFill>
                  <a:schemeClr val="tx1"/>
                </a:solidFill>
                <a:latin typeface="+mj-lt"/>
                <a:sym typeface="Verdana Bold" pitchFamily="-84" charset="0"/>
              </a:rPr>
              <a:t>MariaDB</a:t>
            </a:r>
            <a:endParaRPr lang="en-US" sz="2600" dirty="0">
              <a:solidFill>
                <a:schemeClr val="tx1"/>
              </a:solidFill>
              <a:latin typeface="+mj-lt"/>
              <a:sym typeface="Verdana Bold" pitchFamily="-84" charset="0"/>
            </a:endParaRPr>
          </a:p>
          <a:p>
            <a:pPr marL="692150" lvl="1" indent="-292100"/>
            <a:r>
              <a:rPr lang="en-US" sz="2600" dirty="0">
                <a:solidFill>
                  <a:schemeClr val="tx1"/>
                </a:solidFill>
                <a:latin typeface="+mj-lt"/>
                <a:sym typeface="Verdana Bold" pitchFamily="-84" charset="0"/>
              </a:rPr>
              <a:t>Open source</a:t>
            </a:r>
          </a:p>
          <a:p>
            <a:pPr marL="292100" indent="-292100"/>
            <a:endParaRPr lang="en-US" sz="3200" dirty="0">
              <a:solidFill>
                <a:schemeClr val="tx1"/>
              </a:solidFill>
              <a:latin typeface="+mj-lt"/>
              <a:sym typeface="Verdana Bold" pitchFamily="-84" charset="0"/>
            </a:endParaRPr>
          </a:p>
          <a:p>
            <a:pPr marL="292100" indent="-292100"/>
            <a:r>
              <a:rPr lang="en-US" sz="3200" dirty="0">
                <a:solidFill>
                  <a:schemeClr val="tx1"/>
                </a:solidFill>
                <a:latin typeface="+mj-lt"/>
                <a:sym typeface="Verdana Bold" pitchFamily="-84" charset="0"/>
              </a:rPr>
              <a:t>Tokutek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sym typeface="Verdana Bold" pitchFamily="-84" charset="0"/>
              </a:rPr>
              <a:t>Removes </a:t>
            </a:r>
            <a:r>
              <a:rPr lang="en-US" sz="3200" dirty="0">
                <a:solidFill>
                  <a:schemeClr val="tx1"/>
                </a:solidFill>
                <a:latin typeface="+mj-lt"/>
                <a:sym typeface="Verdana Bold" pitchFamily="-84" charset="0"/>
              </a:rPr>
              <a:t>Limitations</a:t>
            </a:r>
          </a:p>
          <a:p>
            <a:pPr marL="692150" lvl="1" indent="-292100"/>
            <a:r>
              <a:rPr lang="en-US" sz="2600" dirty="0">
                <a:solidFill>
                  <a:schemeClr val="tx1"/>
                </a:solidFill>
                <a:latin typeface="+mj-lt"/>
                <a:sym typeface="Verdana" pitchFamily="34" charset="0"/>
              </a:rPr>
              <a:t>Improve insertion performance by 20X</a:t>
            </a:r>
          </a:p>
          <a:p>
            <a:pPr marL="692150" lvl="1" indent="-292100"/>
            <a:r>
              <a:rPr lang="en-US" sz="2600" dirty="0">
                <a:solidFill>
                  <a:schemeClr val="tx1"/>
                </a:solidFill>
                <a:latin typeface="+mj-lt"/>
                <a:sym typeface="Verdana" pitchFamily="34" charset="0"/>
              </a:rPr>
              <a:t>Reduce HDD and flash storage requirements up to 90%</a:t>
            </a:r>
          </a:p>
          <a:p>
            <a:pPr marL="692150" lvl="1" indent="-292100"/>
            <a:r>
              <a:rPr lang="en-US" sz="2600" dirty="0">
                <a:solidFill>
                  <a:schemeClr val="tx1"/>
                </a:solidFill>
                <a:latin typeface="+mj-lt"/>
                <a:sym typeface="Verdana" pitchFamily="34" charset="0"/>
              </a:rPr>
              <a:t>No need to rewrite code</a:t>
            </a:r>
          </a:p>
          <a:p>
            <a:pPr marL="292100" indent="-292100"/>
            <a:endParaRPr lang="en-US" sz="1050" dirty="0">
              <a:solidFill>
                <a:schemeClr val="tx1"/>
              </a:solidFill>
              <a:latin typeface="+mj-lt"/>
              <a:sym typeface="Verdana" pitchFamily="34" charset="0"/>
            </a:endParaRPr>
          </a:p>
          <a:p>
            <a:pPr marL="292100" indent="-292100"/>
            <a:endParaRPr lang="en-US" sz="1050" dirty="0">
              <a:solidFill>
                <a:schemeClr val="tx1"/>
              </a:solidFill>
              <a:latin typeface="+mj-lt"/>
              <a:sym typeface="Verdana" pitchFamily="34" charset="0"/>
            </a:endParaRPr>
          </a:p>
          <a:p>
            <a:pPr marL="292100" indent="-292100"/>
            <a:endParaRPr lang="en-US" sz="1050" dirty="0">
              <a:solidFill>
                <a:schemeClr val="tx1"/>
              </a:solidFill>
              <a:latin typeface="+mj-lt"/>
              <a:sym typeface="Verdana" pitchFamily="34" charset="0"/>
            </a:endParaRPr>
          </a:p>
          <a:p>
            <a:pPr marL="292100" indent="-292100"/>
            <a:endParaRPr lang="en-US" dirty="0">
              <a:solidFill>
                <a:schemeClr val="tx1"/>
              </a:solidFill>
              <a:latin typeface="+mj-lt"/>
              <a:sym typeface="Verdana" pitchFamily="34" charset="0"/>
            </a:endParaRPr>
          </a:p>
          <a:p>
            <a:pPr marL="292100" indent="-292100" algn="ctr">
              <a:buNone/>
            </a:pPr>
            <a:r>
              <a:rPr lang="en-US" sz="3800" b="1" dirty="0">
                <a:solidFill>
                  <a:schemeClr val="tx1"/>
                </a:solidFill>
                <a:latin typeface="+mj-lt"/>
                <a:sym typeface="Verdana Bold Italic" pitchFamily="-84" charset="0"/>
              </a:rPr>
              <a:t>Tokutek Mission: </a:t>
            </a:r>
          </a:p>
          <a:p>
            <a:pPr marL="292100" indent="-292100" algn="ctr">
              <a:buNone/>
            </a:pPr>
            <a:r>
              <a:rPr lang="en-US" sz="3800" dirty="0">
                <a:solidFill>
                  <a:schemeClr val="tx1"/>
                </a:solidFill>
                <a:latin typeface="+mj-lt"/>
                <a:sym typeface="Verdana Italic" pitchFamily="-84" charset="0"/>
              </a:rPr>
              <a:t>Empower your database to handle the Big Data requirements of today</a:t>
            </a:r>
            <a:r>
              <a:rPr lang="en-US" altLang="en-US" sz="3800" dirty="0">
                <a:solidFill>
                  <a:schemeClr val="tx1"/>
                </a:solidFill>
                <a:latin typeface="+mj-lt"/>
                <a:sym typeface="Verdana Italic" pitchFamily="-84" charset="0"/>
              </a:rPr>
              <a:t>’</a:t>
            </a:r>
            <a:r>
              <a:rPr lang="en-US" sz="3800" dirty="0">
                <a:solidFill>
                  <a:schemeClr val="tx1"/>
                </a:solidFill>
                <a:latin typeface="+mj-lt"/>
                <a:sym typeface="Verdana Italic" pitchFamily="-84" charset="0"/>
              </a:rPr>
              <a:t>s applications</a:t>
            </a:r>
          </a:p>
          <a:p>
            <a:pPr marL="292100" indent="-292100"/>
            <a:endParaRPr lang="en-US" sz="3200" dirty="0">
              <a:solidFill>
                <a:srgbClr val="FFFFFF"/>
              </a:solidFill>
              <a:latin typeface="+mj-lt"/>
              <a:sym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F717-16C9-4FBD-A291-D3B6E88B26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Click="0" advTm="580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9702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03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clustered secondary index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234440"/>
            <a:ext cx="8286750" cy="5074920"/>
          </a:xfrm>
        </p:spPr>
        <p:txBody>
          <a:bodyPr/>
          <a:lstStyle/>
          <a:p>
            <a:pPr marL="0" indent="0">
              <a:spcBef>
                <a:spcPct val="0"/>
              </a:spcBef>
              <a:defRPr/>
            </a:pPr>
            <a:endParaRPr lang="en-US" altLang="en-US" sz="17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>
              <a:spcBef>
                <a:spcPts val="597"/>
              </a:spcBef>
              <a:defRPr/>
            </a:pPr>
            <a:r>
              <a:rPr lang="en-US" altLang="en-US" sz="17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Feature is exclusive to TokuMX</a:t>
            </a:r>
            <a:endParaRPr lang="en-US" altLang="en-US" sz="17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spcBef>
                <a:spcPts val="518"/>
              </a:spcBef>
              <a:buFont typeface="Arial" charset="0"/>
              <a:buChar char="–"/>
              <a:defRPr/>
            </a:pPr>
            <a:r>
              <a:rPr lang="en-US" altLang="en-US" sz="17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An additional copy of the document is stored in the secondary index</a:t>
            </a:r>
            <a:endParaRPr lang="en-US" altLang="en-US" sz="17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spcBef>
                <a:spcPts val="428"/>
              </a:spcBef>
              <a:buFont typeface="Arial" charset="0"/>
              <a:buChar char="–"/>
              <a:defRPr/>
            </a:pPr>
            <a:r>
              <a:rPr lang="en-US" altLang="en-US" sz="17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Think covered index where you only need to define the true key</a:t>
            </a:r>
            <a:endParaRPr lang="en-US" altLang="en-US" sz="17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spcBef>
                <a:spcPts val="518"/>
              </a:spcBef>
              <a:buFont typeface="Arial" charset="0"/>
              <a:buChar char="–"/>
              <a:defRPr/>
            </a:pPr>
            <a:r>
              <a:rPr lang="en-US" altLang="en-US" sz="17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Saves on IO to lookup the document</a:t>
            </a:r>
            <a:endParaRPr lang="en-US" altLang="en-US" sz="17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spcBef>
                <a:spcPts val="518"/>
              </a:spcBef>
              <a:buFont typeface="Arial" charset="0"/>
              <a:buChar char="–"/>
              <a:defRPr/>
            </a:pPr>
            <a:r>
              <a:rPr lang="en-US" altLang="en-US" sz="17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Extremely useful when performing range scans on the secondary indexes</a:t>
            </a:r>
            <a:endParaRPr lang="en-US" altLang="en-US" sz="17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spcBef>
                <a:spcPts val="428"/>
              </a:spcBef>
              <a:buFont typeface="Arial" charset="0"/>
              <a:buChar char="–"/>
              <a:defRPr/>
            </a:pPr>
            <a:r>
              <a:rPr lang="en-US" altLang="en-US" sz="17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Substantial IO reduction</a:t>
            </a:r>
            <a:endParaRPr lang="en-US" altLang="en-US" sz="17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indent="0">
              <a:spcBef>
                <a:spcPts val="597"/>
              </a:spcBef>
              <a:buFont typeface="Arial" charset="0"/>
              <a:buChar char="•"/>
              <a:defRPr/>
            </a:pPr>
            <a:endParaRPr lang="en-US" altLang="en-US" sz="17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>
              <a:spcBef>
                <a:spcPts val="597"/>
              </a:spcBef>
              <a:defRPr/>
            </a:pPr>
            <a:r>
              <a:rPr lang="en-US" altLang="en-US" sz="17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Downsides?</a:t>
            </a:r>
            <a:endParaRPr lang="en-US" altLang="en-US" sz="17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spcBef>
                <a:spcPts val="518"/>
              </a:spcBef>
              <a:buFont typeface="Arial" charset="0"/>
              <a:buChar char="–"/>
              <a:defRPr/>
            </a:pPr>
            <a:r>
              <a:rPr lang="en-US" altLang="en-US" sz="17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More storage needed (two copies of the document)</a:t>
            </a:r>
            <a:endParaRPr lang="en-US" altLang="en-US" sz="17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spcBef>
                <a:spcPts val="428"/>
              </a:spcBef>
              <a:buFont typeface="Arial" charset="0"/>
              <a:buChar char="–"/>
              <a:defRPr/>
            </a:pPr>
            <a:r>
              <a:rPr lang="en-US" altLang="en-US" sz="17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TokuMX compression!</a:t>
            </a:r>
            <a:endParaRPr lang="en-US" altLang="en-US" sz="17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spcBef>
                <a:spcPts val="518"/>
              </a:spcBef>
              <a:buFont typeface="Arial" charset="0"/>
              <a:buChar char="–"/>
              <a:defRPr/>
            </a:pPr>
            <a:r>
              <a:rPr lang="en-US" altLang="en-US" sz="17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Updates to the document require index management</a:t>
            </a:r>
            <a:endParaRPr lang="en-US" altLang="en-US" sz="17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80135" lvl="2" indent="-257175">
              <a:spcBef>
                <a:spcPts val="428"/>
              </a:spcBef>
              <a:buFont typeface="Arial" charset="0"/>
              <a:buChar char="–"/>
              <a:defRPr/>
            </a:pPr>
            <a:r>
              <a:rPr lang="en-US" altLang="en-US" sz="17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TokuMX indexing performance!</a:t>
            </a:r>
            <a:endParaRPr lang="en-US" altLang="en-US" sz="17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89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0726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27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clustered secondary index - syntax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402080"/>
            <a:ext cx="8286750" cy="5074920"/>
          </a:xfrm>
        </p:spPr>
        <p:txBody>
          <a:bodyPr/>
          <a:lstStyle/>
          <a:p>
            <a:pPr marL="0" indent="0">
              <a:defRPr/>
            </a:pPr>
            <a:endParaRPr lang="en-US" altLang="en-US" sz="18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305753" indent="-305753">
              <a:buFont typeface="Arial" charset="0"/>
              <a:buChar char="•"/>
              <a:defRPr/>
            </a:pPr>
            <a:r>
              <a:rPr lang="en-US" altLang="en-US" sz="1800" b="1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tokumx</a:t>
            </a:r>
            <a:r>
              <a:rPr lang="en-US" altLang="en-US" sz="1800" b="1" dirty="0">
                <a:latin typeface="Courier" charset="0"/>
                <a:ea typeface="Courier" charset="0"/>
                <a:cs typeface="Courier" charset="0"/>
                <a:sym typeface="Courier" charset="0"/>
              </a:rPr>
              <a:t>&gt; </a:t>
            </a:r>
            <a:r>
              <a:rPr lang="en-US" altLang="en-US" sz="1800" b="1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db.foo.ensureIndex</a:t>
            </a:r>
            <a:r>
              <a:rPr lang="en-US" altLang="en-US" sz="1800" b="1" dirty="0">
                <a:latin typeface="Courier" charset="0"/>
                <a:ea typeface="Courier" charset="0"/>
                <a:cs typeface="Courier" charset="0"/>
                <a:sym typeface="Courier" charset="0"/>
              </a:rPr>
              <a:t>({bar:1}, {clustering: true})</a:t>
            </a:r>
            <a:endParaRPr lang="en-US" altLang="en-US" sz="1800" b="1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0" indent="0">
              <a:buFont typeface="Arial" charset="0"/>
              <a:buChar char="•"/>
              <a:defRPr/>
            </a:pPr>
            <a:endParaRPr lang="en-US" altLang="en-US" sz="18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Keep in mind</a:t>
            </a:r>
            <a:endParaRPr lang="en-US" altLang="en-US" sz="18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 typeface="Arial" charset="0"/>
              <a:buChar char="–"/>
              <a:defRPr/>
            </a:pPr>
            <a:r>
              <a:rPr lang="en-US" altLang="en-US" sz="18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Clustered secondary indexes are most helpful for range scans</a:t>
            </a:r>
            <a:endParaRPr lang="en-US" altLang="en-US" sz="18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 typeface="Arial" charset="0"/>
              <a:buChar char="–"/>
              <a:defRPr/>
            </a:pPr>
            <a:r>
              <a:rPr lang="en-US" altLang="en-US" sz="18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Insert only collections (or those with few updates) are great candidates for clustering, as long as you have the space</a:t>
            </a:r>
            <a:endParaRPr lang="en-US" altLang="en-US" sz="18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 typeface="Arial" charset="0"/>
              <a:buChar char="–"/>
              <a:defRPr/>
            </a:pPr>
            <a:r>
              <a:rPr lang="en-US" altLang="en-US" sz="18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 often see schemas where all indexes are clustered, or none of them.</a:t>
            </a:r>
          </a:p>
          <a:p>
            <a:pPr marL="1080135" lvl="2" indent="-257175">
              <a:buFont typeface="Arial" charset="0"/>
              <a:buChar char="–"/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The optimal schema is usually somewhere in the middle.</a:t>
            </a:r>
            <a:endParaRPr lang="en-US" altLang="en-US" dirty="0" smtClean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4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1750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51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concurrency - MongoDB</a:t>
            </a:r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651510" y="1227297"/>
            <a:ext cx="7829550" cy="459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algn="l"/>
            <a:endParaRPr lang="en-US" sz="22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 marL="233363" indent="-233363">
              <a:spcBef>
                <a:spcPts val="597"/>
              </a:spcBef>
              <a:buFontTx/>
              <a:buChar char="•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MongoDB originally implemented a global write lock</a:t>
            </a:r>
          </a:p>
          <a:p>
            <a:pPr marL="622935" lvl="1" indent="-257175">
              <a:spcBef>
                <a:spcPts val="518"/>
              </a:spcBef>
              <a:buFontTx/>
              <a:buChar char="–"/>
            </a:pPr>
            <a:r>
              <a:rPr lang="en-US" sz="2200" dirty="0">
                <a:latin typeface="Verdana" charset="0"/>
                <a:sym typeface="Verdana" charset="0"/>
              </a:rPr>
              <a:t>1 writer at a time</a:t>
            </a:r>
          </a:p>
          <a:p>
            <a:pPr marL="233363" indent="-233363">
              <a:spcBef>
                <a:spcPts val="597"/>
              </a:spcBef>
              <a:buFontTx/>
              <a:buChar char="•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MongoDB v2.2 moved this lock to the database level</a:t>
            </a:r>
          </a:p>
          <a:p>
            <a:pPr marL="622935" lvl="1" indent="-257175">
              <a:spcBef>
                <a:spcPts val="518"/>
              </a:spcBef>
              <a:buFontTx/>
              <a:buChar char="–"/>
            </a:pPr>
            <a:r>
              <a:rPr lang="en-US" sz="2200" dirty="0">
                <a:latin typeface="Verdana" charset="0"/>
                <a:sym typeface="Verdana" charset="0"/>
              </a:rPr>
              <a:t>1 writer at a time in each database</a:t>
            </a:r>
            <a:endParaRPr lang="en-US" sz="22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 marL="233363" indent="-233363">
              <a:spcBef>
                <a:spcPts val="518"/>
              </a:spcBef>
              <a:buClr>
                <a:srgbClr val="000000"/>
              </a:buClr>
              <a:buFontTx/>
              <a:buChar char="•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This severely limits the write performance of servers</a:t>
            </a:r>
          </a:p>
          <a:p>
            <a:pPr marL="233363" indent="-233363">
              <a:spcBef>
                <a:spcPts val="518"/>
              </a:spcBef>
              <a:buClr>
                <a:srgbClr val="000000"/>
              </a:buClr>
              <a:buFontTx/>
              <a:buChar char="•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As a work around users sometimes place several shards on a single physical server</a:t>
            </a:r>
          </a:p>
          <a:p>
            <a:pPr marL="622935" lvl="1" indent="-257175">
              <a:spcBef>
                <a:spcPts val="518"/>
              </a:spcBef>
              <a:buFontTx/>
              <a:buChar char="–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High operational complexity</a:t>
            </a:r>
          </a:p>
          <a:p>
            <a:pPr marL="622935" lvl="1" indent="-257175">
              <a:spcBef>
                <a:spcPts val="518"/>
              </a:spcBef>
              <a:buFontTx/>
              <a:buChar char="–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Google “</a:t>
            </a:r>
            <a:r>
              <a:rPr lang="en-US" sz="22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mongodb</a:t>
            </a: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 multiple shards same server”</a:t>
            </a:r>
            <a:endParaRPr lang="en-US" altLang="ja-JP" sz="2200" dirty="0">
              <a:latin typeface="Verdana" charset="0"/>
              <a:sym typeface="Verdana" charset="0"/>
            </a:endParaRPr>
          </a:p>
          <a:p>
            <a:pPr algn="l">
              <a:buFont typeface="Arial" charset="0"/>
              <a:buChar char="–"/>
            </a:pPr>
            <a:endParaRPr lang="en-US" sz="2200" dirty="0">
              <a:solidFill>
                <a:srgbClr val="FFFFFF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09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1776F2C9-68FA-0F44-B8DE-CF438ED42ECC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23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2795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96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5780" y="1588770"/>
            <a:ext cx="8286750" cy="115443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>
                <a:latin typeface="Verdana" charset="0"/>
                <a:cs typeface="Verdana" charset="0"/>
                <a:sym typeface="Verdana" charset="0"/>
              </a:rPr>
              <a:t>TokuMX performs locking at the document level</a:t>
            </a:r>
            <a:endParaRPr lang="en-US" sz="22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>
              <a:defRPr/>
            </a:pPr>
            <a:r>
              <a:rPr lang="en-US" dirty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Extreme concurrency!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concurrency - TokuMX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86740" y="2468880"/>
            <a:ext cx="573786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 dirty="0" smtClean="0">
                <a:ea typeface="ヒラギノ角ゴ ProN W6" charset="0"/>
                <a:cs typeface="ヒラギノ角ゴ ProN W6" charset="0"/>
              </a:rPr>
              <a:t>instance</a:t>
            </a:r>
            <a:endParaRPr lang="en-US" sz="2200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586740" y="3028950"/>
            <a:ext cx="276606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 dirty="0">
                <a:ea typeface="ヒラギノ角ゴ ProN W6" charset="0"/>
                <a:cs typeface="ヒラギノ角ゴ ProN W6" charset="0"/>
              </a:rPr>
              <a:t>database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3432810" y="3028950"/>
            <a:ext cx="289179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 dirty="0">
                <a:ea typeface="ヒラギノ角ゴ ProN W6" charset="0"/>
                <a:cs typeface="ヒラギノ角ゴ ProN W6" charset="0"/>
              </a:rPr>
              <a:t>database</a:t>
            </a:r>
          </a:p>
        </p:txBody>
      </p:sp>
      <p:sp>
        <p:nvSpPr>
          <p:cNvPr id="32778" name="Rectangle 10"/>
          <p:cNvSpPr>
            <a:spLocks/>
          </p:cNvSpPr>
          <p:nvPr/>
        </p:nvSpPr>
        <p:spPr bwMode="auto">
          <a:xfrm>
            <a:off x="586740" y="3589020"/>
            <a:ext cx="141732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collection</a:t>
            </a:r>
          </a:p>
        </p:txBody>
      </p:sp>
      <p:sp>
        <p:nvSpPr>
          <p:cNvPr id="32779" name="Rectangle 11"/>
          <p:cNvSpPr>
            <a:spLocks/>
          </p:cNvSpPr>
          <p:nvPr/>
        </p:nvSpPr>
        <p:spPr bwMode="auto">
          <a:xfrm>
            <a:off x="2095500" y="358902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collection</a:t>
            </a:r>
          </a:p>
        </p:txBody>
      </p:sp>
      <p:sp>
        <p:nvSpPr>
          <p:cNvPr id="32780" name="Rectangle 12"/>
          <p:cNvSpPr>
            <a:spLocks/>
          </p:cNvSpPr>
          <p:nvPr/>
        </p:nvSpPr>
        <p:spPr bwMode="auto">
          <a:xfrm>
            <a:off x="3444240" y="358902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collection</a:t>
            </a:r>
          </a:p>
        </p:txBody>
      </p:sp>
      <p:sp>
        <p:nvSpPr>
          <p:cNvPr id="32781" name="Rectangle 13"/>
          <p:cNvSpPr>
            <a:spLocks/>
          </p:cNvSpPr>
          <p:nvPr/>
        </p:nvSpPr>
        <p:spPr bwMode="auto">
          <a:xfrm>
            <a:off x="4800600" y="3589020"/>
            <a:ext cx="153162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collection</a:t>
            </a:r>
          </a:p>
        </p:txBody>
      </p:sp>
      <p:sp>
        <p:nvSpPr>
          <p:cNvPr id="32782" name="Rectangle 14"/>
          <p:cNvSpPr>
            <a:spLocks/>
          </p:cNvSpPr>
          <p:nvPr/>
        </p:nvSpPr>
        <p:spPr bwMode="auto">
          <a:xfrm>
            <a:off x="586740" y="470916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83" name="Rectangle 15"/>
          <p:cNvSpPr>
            <a:spLocks/>
          </p:cNvSpPr>
          <p:nvPr/>
        </p:nvSpPr>
        <p:spPr bwMode="auto">
          <a:xfrm>
            <a:off x="586740" y="414909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84" name="Rectangle 16"/>
          <p:cNvSpPr>
            <a:spLocks/>
          </p:cNvSpPr>
          <p:nvPr/>
        </p:nvSpPr>
        <p:spPr bwMode="auto">
          <a:xfrm>
            <a:off x="586740" y="526923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85" name="Rectangle 17"/>
          <p:cNvSpPr>
            <a:spLocks/>
          </p:cNvSpPr>
          <p:nvPr/>
        </p:nvSpPr>
        <p:spPr bwMode="auto">
          <a:xfrm>
            <a:off x="2095500" y="414909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86" name="Rectangle 18"/>
          <p:cNvSpPr>
            <a:spLocks/>
          </p:cNvSpPr>
          <p:nvPr/>
        </p:nvSpPr>
        <p:spPr bwMode="auto">
          <a:xfrm>
            <a:off x="2095500" y="470916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87" name="Rectangle 19"/>
          <p:cNvSpPr>
            <a:spLocks/>
          </p:cNvSpPr>
          <p:nvPr/>
        </p:nvSpPr>
        <p:spPr bwMode="auto">
          <a:xfrm>
            <a:off x="3444240" y="414909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88" name="Rectangle 20"/>
          <p:cNvSpPr>
            <a:spLocks/>
          </p:cNvSpPr>
          <p:nvPr/>
        </p:nvSpPr>
        <p:spPr bwMode="auto">
          <a:xfrm>
            <a:off x="4792980" y="414909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89" name="Rectangle 21"/>
          <p:cNvSpPr>
            <a:spLocks/>
          </p:cNvSpPr>
          <p:nvPr/>
        </p:nvSpPr>
        <p:spPr bwMode="auto">
          <a:xfrm>
            <a:off x="4792980" y="470916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90" name="Rectangle 22"/>
          <p:cNvSpPr>
            <a:spLocks/>
          </p:cNvSpPr>
          <p:nvPr/>
        </p:nvSpPr>
        <p:spPr bwMode="auto">
          <a:xfrm>
            <a:off x="4792980" y="526923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91" name="Rectangle 23"/>
          <p:cNvSpPr>
            <a:spLocks/>
          </p:cNvSpPr>
          <p:nvPr/>
        </p:nvSpPr>
        <p:spPr bwMode="auto">
          <a:xfrm>
            <a:off x="4792980" y="5829300"/>
            <a:ext cx="1245870" cy="411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sz="2200" dirty="0">
                <a:ea typeface="ヒラギノ角ゴ ProN W6" charset="0"/>
                <a:cs typeface="ヒラギノ角ゴ ProN W6" charset="0"/>
              </a:rPr>
              <a:t>document</a:t>
            </a:r>
          </a:p>
        </p:txBody>
      </p:sp>
      <p:sp>
        <p:nvSpPr>
          <p:cNvPr id="32792" name="Rectangle 24"/>
          <p:cNvSpPr>
            <a:spLocks/>
          </p:cNvSpPr>
          <p:nvPr/>
        </p:nvSpPr>
        <p:spPr bwMode="auto">
          <a:xfrm>
            <a:off x="6410802" y="3051810"/>
            <a:ext cx="16952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ea typeface="ヒラギノ角ゴ ProN W6" charset="0"/>
                <a:cs typeface="ヒラギノ角ゴ ProN W6" charset="0"/>
              </a:rPr>
              <a:t>MongoDB v2.2</a:t>
            </a:r>
          </a:p>
        </p:txBody>
      </p:sp>
      <p:sp>
        <p:nvSpPr>
          <p:cNvPr id="32793" name="Rectangle 25"/>
          <p:cNvSpPr>
            <a:spLocks/>
          </p:cNvSpPr>
          <p:nvPr/>
        </p:nvSpPr>
        <p:spPr bwMode="auto">
          <a:xfrm>
            <a:off x="6412230" y="2491740"/>
            <a:ext cx="16952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ea typeface="ヒラギノ角ゴ ProN W6" charset="0"/>
                <a:cs typeface="ヒラギノ角ゴ ProN W6" charset="0"/>
              </a:rPr>
              <a:t>MongoDB v2.0</a:t>
            </a:r>
          </a:p>
        </p:txBody>
      </p:sp>
      <p:sp>
        <p:nvSpPr>
          <p:cNvPr id="32794" name="Rectangle 26"/>
          <p:cNvSpPr>
            <a:spLocks/>
          </p:cNvSpPr>
          <p:nvPr/>
        </p:nvSpPr>
        <p:spPr bwMode="auto">
          <a:xfrm>
            <a:off x="6456522" y="4171950"/>
            <a:ext cx="9503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ea typeface="ヒラギノ角ゴ ProN W6" charset="0"/>
                <a:cs typeface="ヒラギノ角ゴ ProN W6" charset="0"/>
              </a:rPr>
              <a:t>TokuMX</a:t>
            </a:r>
          </a:p>
        </p:txBody>
      </p:sp>
    </p:spTree>
    <p:extLst>
      <p:ext uri="{BB962C8B-B14F-4D97-AF65-F5344CB8AC3E}">
        <p14:creationId xmlns:p14="http://schemas.microsoft.com/office/powerpoint/2010/main" val="177154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3799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800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performance : in-memory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143000"/>
            <a:ext cx="8286750" cy="1725930"/>
          </a:xfrm>
        </p:spPr>
        <p:txBody>
          <a:bodyPr/>
          <a:lstStyle/>
          <a:p>
            <a:pPr marL="0" indent="0"/>
            <a:endParaRPr lang="en-US" sz="15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233363" indent="-233363">
              <a:buFontTx/>
              <a:buChar char="•"/>
            </a:pPr>
            <a:r>
              <a:rPr lang="en-US" sz="1500" dirty="0" err="1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Sysbench</a:t>
            </a:r>
            <a:r>
              <a:rPr lang="en-US" sz="15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 = point queries, range queries, aggregations, insert, update, delete</a:t>
            </a:r>
          </a:p>
          <a:p>
            <a:pPr marL="233363" indent="-233363">
              <a:buFontTx/>
              <a:buChar char="•"/>
            </a:pPr>
            <a:r>
              <a:rPr lang="en-US" sz="15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From </a:t>
            </a:r>
            <a:r>
              <a:rPr lang="en-US" sz="15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  <a:hlinkClick r:id="rId3"/>
              </a:rPr>
              <a:t>http://docs.mongodb.org/manual/faq/diagnostics</a:t>
            </a:r>
            <a:endParaRPr lang="en-US" sz="15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buFontTx/>
              <a:buChar char="–"/>
            </a:pPr>
            <a:r>
              <a:rPr lang="en-US" sz="1500" dirty="0">
                <a:solidFill>
                  <a:schemeClr val="tx1"/>
                </a:solidFill>
                <a:latin typeface="Verdana Italic" charset="0"/>
                <a:ea typeface="MS PGothic" charset="0"/>
                <a:cs typeface="MS PGothic" charset="0"/>
                <a:sym typeface="Verdana Italic" charset="0"/>
              </a:rPr>
              <a:t>“Your working set should stay in memory to achieve good performance.”</a:t>
            </a:r>
            <a:endParaRPr lang="en-US" altLang="ja-JP" sz="1500" dirty="0">
              <a:solidFill>
                <a:schemeClr val="tx1"/>
              </a:solidFill>
              <a:latin typeface="Verdana Italic" charset="0"/>
              <a:ea typeface="ヒラギノ角ゴ ProN W3" charset="0"/>
              <a:cs typeface="ヒラギノ角ゴ ProN W3" charset="0"/>
              <a:sym typeface="Verdana Italic" charset="0"/>
            </a:endParaRPr>
          </a:p>
          <a:p>
            <a:pPr marL="233363" indent="-233363">
              <a:buFontTx/>
              <a:buChar char="•"/>
            </a:pPr>
            <a:r>
              <a:rPr lang="en-US" sz="15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TokuMX proves that concurrency </a:t>
            </a:r>
            <a:r>
              <a:rPr lang="en-US" sz="1500" dirty="0" smtClean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matters, in-memory is not enough!</a:t>
            </a:r>
            <a:endParaRPr lang="en-US" sz="15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" y="2585478"/>
            <a:ext cx="6570345" cy="36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003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636F32EF-415E-0241-9838-4A7865617C97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25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4823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4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performance : larger-than-memory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447800"/>
            <a:ext cx="7178040" cy="478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704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903B54E3-5B77-0F47-B7ED-D815337BBE52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26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5848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9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5780" y="1466850"/>
            <a:ext cx="8286750" cy="51435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Verdana" charset="0"/>
                <a:cs typeface="Verdana" charset="0"/>
                <a:sym typeface="Verdana" charset="0"/>
              </a:rPr>
              <a:t>100mm inserts into a collection with 3 secondary indexes</a:t>
            </a:r>
            <a:endParaRPr lang="en-US" sz="20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" y="1794510"/>
            <a:ext cx="7212330" cy="45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7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performance : indexed insertion</a:t>
            </a:r>
          </a:p>
        </p:txBody>
      </p:sp>
    </p:spTree>
    <p:extLst>
      <p:ext uri="{BB962C8B-B14F-4D97-AF65-F5344CB8AC3E}">
        <p14:creationId xmlns:p14="http://schemas.microsoft.com/office/powerpoint/2010/main" val="281194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274CFC46-2383-9342-A281-3EB83957775F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27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6871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2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performance : your application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1426532" y="3177540"/>
            <a:ext cx="63023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600" dirty="0">
                <a:ea typeface="ヒラギノ角ゴ ProN W6" charset="0"/>
                <a:cs typeface="ヒラギノ角ゴ ProN W6" charset="0"/>
              </a:rPr>
              <a:t>How fast will your application go?</a:t>
            </a:r>
          </a:p>
        </p:txBody>
      </p:sp>
    </p:spTree>
    <p:extLst>
      <p:ext uri="{BB962C8B-B14F-4D97-AF65-F5344CB8AC3E}">
        <p14:creationId xmlns:p14="http://schemas.microsoft.com/office/powerpoint/2010/main" val="205138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7894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5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replication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99110" y="1275873"/>
            <a:ext cx="8492490" cy="48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45720" tIns="45720" rIns="45720" bIns="45720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692150" indent="-285750"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endParaRPr lang="en-US" altLang="en-US" sz="1900" dirty="0">
              <a:solidFill>
                <a:srgbClr val="21130C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308610" indent="-308610">
              <a:spcBef>
                <a:spcPts val="597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9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MongoDB did a great job including support for replication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read scaling to secondary servers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high availability (failover)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add/remove servers without downtime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endParaRPr lang="en-US" altLang="en-US" sz="1900" dirty="0"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308610" indent="-308610">
              <a:spcBef>
                <a:spcPts val="597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9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However, the MongoDB secondary servers do just as much work as the primary with respect to writes (insert, update, delete)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Limits how much of secondary is available for read-scaling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endParaRPr lang="en-US" altLang="en-US" sz="1900" dirty="0">
              <a:solidFill>
                <a:srgbClr val="21130C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308610" indent="-30861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9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TokuMX replication is nearly effortless on secondaries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Leverages the message based architecture of Fractal Tree indexes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Nearly 100% of secondaries available for read-scaling</a:t>
            </a:r>
          </a:p>
        </p:txBody>
      </p:sp>
    </p:spTree>
    <p:extLst>
      <p:ext uri="{BB962C8B-B14F-4D97-AF65-F5344CB8AC3E}">
        <p14:creationId xmlns:p14="http://schemas.microsoft.com/office/powerpoint/2010/main" val="321019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8918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19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replication – the benchmark</a:t>
            </a:r>
          </a:p>
        </p:txBody>
      </p:sp>
      <p:pic>
        <p:nvPicPr>
          <p:cNvPr id="38917" name="Picture 2" descr="D:\data\files-private\personal\tokutek\dox\blog\UPCOMING-mongodb-post-14-replication-io\replication-io-pres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" y="1733550"/>
            <a:ext cx="77152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77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Tokutek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F717-16C9-4FBD-A291-D3B6E88B266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050" y="2203450"/>
            <a:ext cx="15351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514600"/>
            <a:ext cx="1087438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18161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9500" y="3713163"/>
            <a:ext cx="1536700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3538" y="1654175"/>
            <a:ext cx="1535113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3581400"/>
            <a:ext cx="1535113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4724400"/>
            <a:ext cx="165735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21450" y="4622800"/>
            <a:ext cx="1471613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55738" y="4276725"/>
            <a:ext cx="1892300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14863" y="5684838"/>
            <a:ext cx="22479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1584325"/>
            <a:ext cx="1535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7400" y="2971800"/>
            <a:ext cx="2192338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00400" y="1447800"/>
            <a:ext cx="1535113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86200" y="2514600"/>
            <a:ext cx="2016716" cy="31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" name="Picture 19" descr="Sharkscope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00600" y="3962400"/>
            <a:ext cx="1980040" cy="348489"/>
          </a:xfrm>
          <a:prstGeom prst="rect">
            <a:avLst/>
          </a:prstGeom>
          <a:solidFill>
            <a:srgbClr val="3366FF"/>
          </a:solidFill>
        </p:spPr>
      </p:pic>
      <p:pic>
        <p:nvPicPr>
          <p:cNvPr id="22" name="Picture 16" descr="http://influence12.files.wordpress.com/2013/03/crowdtap_sponsor_page_logo.png?w=600&amp;h=20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86600" y="5257800"/>
            <a:ext cx="1828800" cy="6096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803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39942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3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sharding</a:t>
            </a:r>
          </a:p>
        </p:txBody>
      </p:sp>
      <p:sp>
        <p:nvSpPr>
          <p:cNvPr id="34822" name="Rectangle 6"/>
          <p:cNvSpPr>
            <a:spLocks/>
          </p:cNvSpPr>
          <p:nvPr/>
        </p:nvSpPr>
        <p:spPr bwMode="auto">
          <a:xfrm>
            <a:off x="651510" y="1227297"/>
            <a:ext cx="7829550" cy="552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45720" tIns="45720" rIns="45720" bIns="45720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692150" indent="-285750"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endParaRPr lang="en-US" altLang="en-US" sz="1900" dirty="0">
              <a:solidFill>
                <a:srgbClr val="21130C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308610" indent="-308610">
              <a:spcBef>
                <a:spcPts val="597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9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MongoDB also did a great job including support for horizontal scaling via sharding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many use-cases can go faster with multiple clusters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endParaRPr lang="en-US" altLang="en-US" sz="1900" dirty="0"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308610" indent="-308610">
              <a:spcBef>
                <a:spcPts val="597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9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However...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Shard migration can be painful and disruptive</a:t>
            </a:r>
          </a:p>
          <a:p>
            <a:pPr lvl="2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  Lots of querying, deleting, inserting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Each shard is only as performant as MongoDB allows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endParaRPr lang="en-US" altLang="en-US" sz="1900" dirty="0">
              <a:solidFill>
                <a:srgbClr val="21130C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308610" indent="-30861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9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TokuMX sharding improves this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Clustered index on shard key improves range scans and migration performance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19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Better per-server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955181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40967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8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sharding – the benchmark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651510" y="1386840"/>
            <a:ext cx="782955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Issued 6 manual </a:t>
            </a:r>
            <a:r>
              <a:rPr lang="en-US" sz="1900" dirty="0" err="1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moveChunk</a:t>
            </a: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() operations over 3 shards, starting at 600 seconds..</a:t>
            </a:r>
            <a:endParaRPr lang="en-US" sz="1900" dirty="0">
              <a:latin typeface="Verdana" charset="0"/>
              <a:cs typeface="Verdana" charset="0"/>
              <a:sym typeface="Verdana" charset="0"/>
            </a:endParaRPr>
          </a:p>
        </p:txBody>
      </p:sp>
      <p:pic>
        <p:nvPicPr>
          <p:cNvPr id="40966" name="Picture 2" descr="D:\data\files-private\personal\tokutek\dox\blog\mongodb-post-15-sharding-movechunk\graph\blog-15-chunkmo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2085340"/>
            <a:ext cx="741807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862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41990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“partitioned” collections?</a:t>
            </a:r>
          </a:p>
        </p:txBody>
      </p:sp>
      <p:sp>
        <p:nvSpPr>
          <p:cNvPr id="41989" name="Rectangle 6"/>
          <p:cNvSpPr>
            <a:spLocks/>
          </p:cNvSpPr>
          <p:nvPr/>
        </p:nvSpPr>
        <p:spPr bwMode="auto">
          <a:xfrm>
            <a:off x="651510" y="1600200"/>
            <a:ext cx="78295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New in </a:t>
            </a:r>
            <a:r>
              <a:rPr lang="en-US" sz="1900" dirty="0" err="1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TokuMX</a:t>
            </a: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 v1.5.0!</a:t>
            </a:r>
          </a:p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Similar to partitioned tables in MySQL</a:t>
            </a:r>
          </a:p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Allows for a collection to be broken up into smaller collections</a:t>
            </a:r>
          </a:p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Appears to the user as a single collection</a:t>
            </a:r>
          </a:p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Partition is defined on PK</a:t>
            </a:r>
          </a:p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 err="1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Unsharded</a:t>
            </a: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 environments only (for now)</a:t>
            </a:r>
          </a:p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Queries and insert/update/delete just work</a:t>
            </a:r>
          </a:p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Why?</a:t>
            </a:r>
          </a:p>
          <a:p>
            <a:pPr marL="931545" lvl="1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 smtClean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Lightweight </a:t>
            </a: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removal of time-series or </a:t>
            </a:r>
            <a:r>
              <a:rPr lang="en-US" sz="1900" dirty="0" smtClean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temporal </a:t>
            </a: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data</a:t>
            </a:r>
          </a:p>
          <a:p>
            <a:pPr marL="931545" lvl="1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cs typeface="Verdana" charset="0"/>
                <a:sym typeface="Verdana" charset="0"/>
              </a:rPr>
              <a:t>Partition by week, month, other</a:t>
            </a:r>
          </a:p>
          <a:p>
            <a:pPr marL="308610" indent="-30861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 smtClean="0">
                <a:latin typeface="Verdana" charset="0"/>
                <a:cs typeface="Verdana" charset="0"/>
                <a:sym typeface="Verdana" charset="0"/>
              </a:rPr>
              <a:t>Great blog at </a:t>
            </a:r>
            <a:r>
              <a:rPr lang="en-US" sz="1900" dirty="0" smtClean="0">
                <a:latin typeface="Verdana" charset="0"/>
                <a:cs typeface="Verdana" charset="0"/>
                <a:sym typeface="Verdana" charset="0"/>
                <a:hlinkClick r:id="rId3"/>
              </a:rPr>
              <a:t>http://bit.ly/1rkEoyk</a:t>
            </a:r>
            <a:endParaRPr lang="en-US" sz="1900" dirty="0">
              <a:latin typeface="Verdana" charset="0"/>
              <a:cs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43014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15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compression</a:t>
            </a: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70" y="184023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07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44038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39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MongoDB disk space needs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651510" y="1596390"/>
            <a:ext cx="7829550" cy="510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45720" tIns="45720" rIns="45720" bIns="45720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9300" indent="-342900"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206500" indent="-342900"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308610" indent="-30861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MongoDB databases often grow quite large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it easily allows users to...</a:t>
            </a:r>
          </a:p>
          <a:p>
            <a:pPr lvl="2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store large documents</a:t>
            </a:r>
          </a:p>
          <a:p>
            <a:pPr lvl="2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keep them around for a long time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de-normalized data needs more space</a:t>
            </a:r>
          </a:p>
          <a:p>
            <a:pPr marL="308610" indent="-30861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Operational challenges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Big disks are cheap, but not fast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Cloud storage is even slower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Fast disks (flash) are </a:t>
            </a:r>
            <a:r>
              <a:rPr lang="en-US" altLang="en-US" sz="2200" u="sng" dirty="0">
                <a:solidFill>
                  <a:srgbClr val="21130C"/>
                </a:solidFill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VERY</a:t>
            </a: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 expensive</a:t>
            </a:r>
          </a:p>
          <a:p>
            <a:pPr lvl="1">
              <a:spcBef>
                <a:spcPts val="518"/>
              </a:spcBef>
              <a:buSzPct val="100000"/>
              <a:buFont typeface="Arial" charset="0"/>
              <a:buChar char="–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Backups are large as well</a:t>
            </a:r>
          </a:p>
          <a:p>
            <a:pPr marL="308610" indent="-30861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Unfortunately, MongoDB does not offer compression</a:t>
            </a:r>
            <a:endParaRPr lang="en-US" altLang="en-US" sz="2200" dirty="0"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>
              <a:buSzPct val="100000"/>
              <a:buFont typeface="Verdana" charset="0"/>
              <a:buChar char="•"/>
              <a:defRPr/>
            </a:pPr>
            <a:endParaRPr lang="en-US" altLang="en-US" sz="2200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17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45062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063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TokuMX needs less disk space</a:t>
            </a:r>
          </a:p>
        </p:txBody>
      </p:sp>
      <p:sp>
        <p:nvSpPr>
          <p:cNvPr id="45061" name="Rectangle 6"/>
          <p:cNvSpPr>
            <a:spLocks/>
          </p:cNvSpPr>
          <p:nvPr/>
        </p:nvSpPr>
        <p:spPr bwMode="auto">
          <a:xfrm>
            <a:off x="651510" y="1227297"/>
            <a:ext cx="7829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algn="l"/>
            <a:endParaRPr lang="en-US" sz="22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 marL="233363" indent="-233363">
              <a:spcBef>
                <a:spcPts val="518"/>
              </a:spcBef>
              <a:buClr>
                <a:srgbClr val="000000"/>
              </a:buClr>
              <a:buFontTx/>
              <a:buChar char="•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TokuMX offers built-in compression</a:t>
            </a:r>
          </a:p>
          <a:p>
            <a:pPr marL="674370" lvl="1" indent="-308610">
              <a:spcBef>
                <a:spcPts val="518"/>
              </a:spcBef>
              <a:buFontTx/>
              <a:buChar char="–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More efficient use of space, even without compression</a:t>
            </a:r>
          </a:p>
          <a:p>
            <a:pPr marL="674370" lvl="1" indent="-308610">
              <a:spcBef>
                <a:spcPts val="518"/>
              </a:spcBef>
              <a:buFontTx/>
              <a:buChar char="–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4 compression algorithms</a:t>
            </a:r>
          </a:p>
          <a:p>
            <a:pPr marL="1085850" lvl="2" indent="-308610">
              <a:spcBef>
                <a:spcPts val="518"/>
              </a:spcBef>
              <a:buFont typeface="Arial" charset="0"/>
              <a:buChar char="–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quicklz, zlib, lzma, (none)</a:t>
            </a:r>
          </a:p>
          <a:p>
            <a:pPr marL="674370" lvl="1" indent="-308610">
              <a:spcBef>
                <a:spcPts val="518"/>
              </a:spcBef>
              <a:buFontTx/>
              <a:buChar char="–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Everything is compressed</a:t>
            </a:r>
          </a:p>
          <a:p>
            <a:pPr marL="1085850" lvl="2" indent="-308610">
              <a:spcBef>
                <a:spcPts val="518"/>
              </a:spcBef>
              <a:buFont typeface="Arial" charset="0"/>
              <a:buChar char="–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Field names and values</a:t>
            </a:r>
          </a:p>
          <a:p>
            <a:pPr marL="1085850" lvl="2" indent="-308610">
              <a:spcBef>
                <a:spcPts val="518"/>
              </a:spcBef>
              <a:buFont typeface="Arial" charset="0"/>
              <a:buChar char="–"/>
            </a:pPr>
            <a:r>
              <a:rPr lang="en-US" sz="2200" dirty="0">
                <a:solidFill>
                  <a:srgbClr val="21130C"/>
                </a:solidFill>
                <a:latin typeface="Verdana" charset="0"/>
                <a:sym typeface="Verdana" charset="0"/>
              </a:rPr>
              <a:t>Secondary indexes too</a:t>
            </a:r>
          </a:p>
          <a:p>
            <a:pPr algn="l">
              <a:buFont typeface="Arial" charset="0"/>
              <a:buChar char="–"/>
            </a:pPr>
            <a:endParaRPr lang="en-US" sz="2200" dirty="0">
              <a:solidFill>
                <a:srgbClr val="FFFFFF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3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F1BBF165-0560-0041-B8AD-DD15D843C404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36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46087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088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5780" y="1569720"/>
            <a:ext cx="8046720" cy="475488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600" dirty="0" err="1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BitTorrent</a:t>
            </a:r>
            <a:r>
              <a:rPr lang="en-US" sz="16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 Peer Snapshot Data (~31 million documents)</a:t>
            </a:r>
            <a:endParaRPr lang="en-US" sz="16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lvl="1">
              <a:spcBef>
                <a:spcPts val="349"/>
              </a:spcBef>
            </a:pPr>
            <a:r>
              <a:rPr lang="en-US" sz="15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3 Indexes : </a:t>
            </a:r>
            <a:r>
              <a:rPr lang="en-US" sz="1500" dirty="0" err="1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peer_id</a:t>
            </a:r>
            <a:r>
              <a:rPr lang="en-US" sz="15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 + created, </a:t>
            </a:r>
            <a:r>
              <a:rPr lang="en-US" sz="1500" dirty="0" err="1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torrent_snapshot_id</a:t>
            </a:r>
            <a:r>
              <a:rPr lang="en-US" sz="15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 + created, created</a:t>
            </a:r>
            <a:endParaRPr lang="en-US" sz="15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>
              <a:spcBef>
                <a:spcPts val="349"/>
              </a:spcBef>
            </a:pP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{ id: 1,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peer_id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9222,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torrent_snapshot_id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4,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upload_speed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0.0000,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download_speed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0.0000,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payload_upload_speed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0.0000,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payload_download_speed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0.0000,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total_upload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0,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total_download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0,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fail_count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0,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</a:t>
            </a:r>
            <a:r>
              <a:rPr lang="en-US" sz="14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hashfail_count</a:t>
            </a: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: 0,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progress: 0.0000,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  <a:buNone/>
            </a:pPr>
            <a:r>
              <a:rPr lang="en-US" sz="14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  created: "2008-10-28 01:57:35" }</a:t>
            </a:r>
            <a:endParaRPr lang="en-US" sz="14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>
              <a:spcBef>
                <a:spcPts val="349"/>
              </a:spcBef>
            </a:pPr>
            <a:endParaRPr lang="en-US" sz="14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algn="ctr">
              <a:spcBef>
                <a:spcPts val="349"/>
              </a:spcBef>
              <a:buNone/>
            </a:pPr>
            <a:r>
              <a:rPr lang="en-US" sz="1400" u="sng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  <a:hlinkClick r:id="rId3"/>
              </a:rPr>
              <a:t>http://cs.brown.edu/~pavlo/torrent/</a:t>
            </a:r>
            <a:endParaRPr lang="en-US" sz="1400" u="sng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testing disk space used</a:t>
            </a:r>
          </a:p>
        </p:txBody>
      </p:sp>
    </p:spTree>
    <p:extLst>
      <p:ext uri="{BB962C8B-B14F-4D97-AF65-F5344CB8AC3E}">
        <p14:creationId xmlns:p14="http://schemas.microsoft.com/office/powerpoint/2010/main" val="262668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F74070B6-A77E-F840-BD1B-A2A2B64A33FB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37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47112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113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TokuMX compression test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51510" y="1227297"/>
            <a:ext cx="782955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18"/>
              </a:spcBef>
            </a:pPr>
            <a:r>
              <a:rPr lang="en-US" sz="160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size on disk, ~31 million inserts (lower is better)</a:t>
            </a:r>
          </a:p>
          <a:p>
            <a:pPr>
              <a:buSzPct val="100000"/>
              <a:buFont typeface="Verdana" charset="0"/>
              <a:buChar char="•"/>
            </a:pPr>
            <a:endParaRPr lang="en-US" sz="1600">
              <a:solidFill>
                <a:srgbClr val="FFFFFF"/>
              </a:solidFill>
              <a:latin typeface="Verdana" charset="0"/>
              <a:ea typeface="ヒラギノ角ゴ ProN W6" charset="0"/>
              <a:cs typeface="ヒラギノ角ゴ ProN W6" charset="0"/>
              <a:sym typeface="Verdana" charset="0"/>
            </a:endParaRP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3" y="1725930"/>
            <a:ext cx="7695248" cy="460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615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31A85BB2-450B-F145-B261-432DF601EFCF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38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48139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140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TokuMX compression test</a:t>
            </a:r>
          </a:p>
        </p:txBody>
      </p:sp>
      <p:sp>
        <p:nvSpPr>
          <p:cNvPr id="48134" name="Rectangle 6"/>
          <p:cNvSpPr>
            <a:spLocks/>
          </p:cNvSpPr>
          <p:nvPr/>
        </p:nvSpPr>
        <p:spPr bwMode="auto">
          <a:xfrm>
            <a:off x="651510" y="1227297"/>
            <a:ext cx="782955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18"/>
              </a:spcBef>
            </a:pPr>
            <a:r>
              <a:rPr lang="en-US" sz="160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size on disk, ~31 million inserts (lower is better)</a:t>
            </a:r>
          </a:p>
          <a:p>
            <a:pPr>
              <a:buSzPct val="100000"/>
              <a:buFont typeface="Verdana" charset="0"/>
              <a:buChar char="•"/>
            </a:pPr>
            <a:endParaRPr lang="en-US" sz="1600">
              <a:solidFill>
                <a:srgbClr val="FFFFFF"/>
              </a:solidFill>
              <a:latin typeface="Verdana" charset="0"/>
              <a:ea typeface="ヒラギノ角ゴ ProN W6" charset="0"/>
              <a:cs typeface="ヒラギノ角ゴ ProN W6" charset="0"/>
              <a:sym typeface="Verdana" charset="0"/>
            </a:endParaRPr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3" y="1725930"/>
            <a:ext cx="7695248" cy="460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Line 8"/>
          <p:cNvSpPr>
            <a:spLocks noChangeShapeType="1"/>
          </p:cNvSpPr>
          <p:nvPr/>
        </p:nvSpPr>
        <p:spPr bwMode="auto">
          <a:xfrm rot="10800000" flipH="1">
            <a:off x="2298859" y="2328863"/>
            <a:ext cx="1758791" cy="1085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rot="10800000">
            <a:off x="4049078" y="2346008"/>
            <a:ext cx="2118837" cy="300609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8" name="Rectangle 10"/>
          <p:cNvSpPr>
            <a:spLocks/>
          </p:cNvSpPr>
          <p:nvPr/>
        </p:nvSpPr>
        <p:spPr bwMode="auto">
          <a:xfrm>
            <a:off x="4533900" y="1783080"/>
            <a:ext cx="3771900" cy="86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700" dirty="0" err="1">
                <a:ea typeface="ヒラギノ角ゴ ProN W6" charset="0"/>
                <a:cs typeface="ヒラギノ角ゴ ProN W6" charset="0"/>
              </a:rPr>
              <a:t>TokuMX</a:t>
            </a:r>
            <a:r>
              <a:rPr lang="en-US" sz="2700" dirty="0">
                <a:ea typeface="ヒラギノ角ゴ ProN W6" charset="0"/>
                <a:cs typeface="ヒラギノ角ゴ ProN W6" charset="0"/>
              </a:rPr>
              <a:t> achieved</a:t>
            </a:r>
          </a:p>
          <a:p>
            <a:r>
              <a:rPr lang="en-US" sz="2700" dirty="0">
                <a:ea typeface="ヒラギノ角ゴ ProN W6" charset="0"/>
                <a:cs typeface="ヒラギノ角ゴ ProN W6" charset="0"/>
              </a:rPr>
              <a:t>11.6:1 compression</a:t>
            </a:r>
          </a:p>
        </p:txBody>
      </p:sp>
    </p:spTree>
    <p:extLst>
      <p:ext uri="{BB962C8B-B14F-4D97-AF65-F5344CB8AC3E}">
        <p14:creationId xmlns:p14="http://schemas.microsoft.com/office/powerpoint/2010/main" val="2026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8033AAE8-82EB-0847-9913-D07242ED5AE5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39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49163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164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TokuMX compression test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651510" y="1227297"/>
            <a:ext cx="782955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18"/>
              </a:spcBef>
            </a:pPr>
            <a:r>
              <a:rPr lang="en-US" sz="160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size on disk, ~31 million inserts (lower is better)</a:t>
            </a:r>
          </a:p>
          <a:p>
            <a:pPr>
              <a:buSzPct val="100000"/>
              <a:buFont typeface="Verdana" charset="0"/>
              <a:buChar char="•"/>
            </a:pPr>
            <a:endParaRPr lang="en-US" sz="1600">
              <a:solidFill>
                <a:srgbClr val="FFFFFF"/>
              </a:solidFill>
              <a:latin typeface="Verdana" charset="0"/>
              <a:ea typeface="ヒラギノ角ゴ ProN W6" charset="0"/>
              <a:cs typeface="ヒラギノ角ゴ ProN W6" charset="0"/>
              <a:sym typeface="Verdana" charset="0"/>
            </a:endParaRP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3" y="1725930"/>
            <a:ext cx="7695248" cy="460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Line 8"/>
          <p:cNvSpPr>
            <a:spLocks noChangeShapeType="1"/>
          </p:cNvSpPr>
          <p:nvPr/>
        </p:nvSpPr>
        <p:spPr bwMode="auto">
          <a:xfrm rot="10800000" flipH="1">
            <a:off x="2298859" y="2328863"/>
            <a:ext cx="1758791" cy="1085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rot="10800000" flipH="1">
            <a:off x="3647600" y="2346008"/>
            <a:ext cx="401478" cy="971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4160520" y="1815942"/>
            <a:ext cx="3771900" cy="86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700">
                <a:ea typeface="ヒラギノ角ゴ ProN W6" charset="0"/>
                <a:cs typeface="ヒラギノ角ゴ ProN W6" charset="0"/>
              </a:rPr>
              <a:t>Even uncompressed was significantly smaller</a:t>
            </a:r>
          </a:p>
        </p:txBody>
      </p:sp>
    </p:spTree>
    <p:extLst>
      <p:ext uri="{BB962C8B-B14F-4D97-AF65-F5344CB8AC3E}">
        <p14:creationId xmlns:p14="http://schemas.microsoft.com/office/powerpoint/2010/main" val="2116265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Webinar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webinar is being recorded</a:t>
            </a:r>
          </a:p>
          <a:p>
            <a:r>
              <a:rPr lang="en-US" sz="2400" dirty="0" smtClean="0"/>
              <a:t>A link to the recording and to a copy of the slides will be posted on tokutek.com</a:t>
            </a:r>
          </a:p>
          <a:p>
            <a:r>
              <a:rPr lang="en-US" sz="2400" dirty="0" smtClean="0"/>
              <a:t>We welcome questions: enter questions into the chat box and we will respond at the end of the presentation</a:t>
            </a:r>
          </a:p>
          <a:p>
            <a:r>
              <a:rPr lang="en-US" sz="2400" dirty="0" smtClean="0"/>
              <a:t>Think of something later? </a:t>
            </a:r>
          </a:p>
          <a:p>
            <a:pPr lvl="1"/>
            <a:r>
              <a:rPr lang="en-US" dirty="0" smtClean="0"/>
              <a:t>Email us at </a:t>
            </a:r>
            <a:r>
              <a:rPr lang="en-US" dirty="0" smtClean="0">
                <a:hlinkClick r:id="rId2"/>
              </a:rPr>
              <a:t>contact@tokutek.com</a:t>
            </a:r>
            <a:endParaRPr lang="en-US" dirty="0" smtClean="0"/>
          </a:p>
          <a:p>
            <a:pPr lvl="1"/>
            <a:r>
              <a:rPr lang="en-US" dirty="0" smtClean="0"/>
              <a:t>Visit tokutek.com/contact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F717-16C9-4FBD-A291-D3B6E88B26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Click="0" advTm="5803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81792E81-5BE6-3749-8276-E75EEEF70C5C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40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50208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9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compression comparison</a:t>
            </a:r>
          </a:p>
        </p:txBody>
      </p:sp>
      <p:graphicFrame>
        <p:nvGraphicFramePr>
          <p:cNvPr id="4301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06469"/>
              </p:ext>
            </p:extLst>
          </p:nvPr>
        </p:nvGraphicFramePr>
        <p:xfrm>
          <a:off x="1361599" y="1727359"/>
          <a:ext cx="6399370" cy="3857625"/>
        </p:xfrm>
        <a:graphic>
          <a:graphicData uri="http://schemas.openxmlformats.org/drawingml/2006/table">
            <a:tbl>
              <a:tblPr/>
              <a:tblGrid>
                <a:gridCol w="2133123"/>
                <a:gridCol w="2133124"/>
                <a:gridCol w="2133123"/>
              </a:tblGrid>
              <a:tr h="771525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Compression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</a:b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Algorithm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Compression</a:t>
                      </a:r>
                      <a:b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</a:b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Speed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Compression</a:t>
                      </a:r>
                      <a:b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</a:b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Achieved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lzma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low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93.5%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zlib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medium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91.4%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quicklz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high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88.9%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none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highest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Clr>
                          <a:srgbClr val="21130C"/>
                        </a:buClr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1pPr>
                      <a:lvl2pPr marL="692150" indent="-285750" algn="l">
                        <a:spcBef>
                          <a:spcPts val="600"/>
                        </a:spcBef>
                        <a:buSzPct val="100000"/>
                        <a:buFont typeface="Arial" charset="0"/>
                        <a:tabLst>
                          <a:tab pos="914400" algn="l"/>
                        </a:tabLst>
                        <a:defRPr sz="20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2pPr>
                      <a:lvl3pPr marL="1092200" indent="-228600" algn="l">
                        <a:spcBef>
                          <a:spcPts val="500"/>
                        </a:spcBef>
                        <a:buClr>
                          <a:srgbClr val="21130C"/>
                        </a:buClr>
                        <a:buSzPct val="100000"/>
                        <a:buFont typeface="Courier New" charset="0"/>
                        <a:tabLst>
                          <a:tab pos="914400" algn="l"/>
                        </a:tabLst>
                        <a:defRPr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3pPr>
                      <a:lvl4pPr marL="15494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Lucida Grande" charset="0"/>
                        <a:tabLst>
                          <a:tab pos="914400" algn="l"/>
                        </a:tabLst>
                        <a:defRPr sz="16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4pPr>
                      <a:lvl5pPr marL="2006600" indent="-228600" algn="l">
                        <a:spcBef>
                          <a:spcPts val="400"/>
                        </a:spcBef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5pPr>
                      <a:lvl6pPr marL="2463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6pPr>
                      <a:lvl7pPr marL="2921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7pPr>
                      <a:lvl8pPr marL="3378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8pPr>
                      <a:lvl9pPr marL="38354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Wingdings" charset="2"/>
                        <a:tabLst>
                          <a:tab pos="914400" algn="l"/>
                        </a:tabLst>
                        <a:defRPr sz="1400">
                          <a:solidFill>
                            <a:srgbClr val="21130C"/>
                          </a:solidFill>
                          <a:latin typeface="Verdana Bold Italic" charset="0"/>
                          <a:ea typeface="ヒラギノ角ゴ ProN W6" charset="0"/>
                          <a:cs typeface="ヒラギノ角ゴ ProN W6" charset="0"/>
                          <a:sym typeface="Verdana Bold Ital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1130C"/>
                        </a:buClr>
                        <a:buSzPct val="100000"/>
                        <a:buFont typeface="Arial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rPr>
                        <a:t>28.5%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582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B469ACE2-A0F5-A844-8107-DE3A20D252F9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41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51218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9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compression and db.coll.findOne()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609600" y="1642110"/>
            <a:ext cx="1573530" cy="36118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607219" y="5013960"/>
            <a:ext cx="158877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778670" y="2068830"/>
            <a:ext cx="11839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700" dirty="0">
                <a:ea typeface="ヒラギノ角ゴ ProN W6" charset="0"/>
                <a:cs typeface="ヒラギノ角ゴ ProN W6" charset="0"/>
              </a:rPr>
              <a:t>Disk IO</a:t>
            </a:r>
            <a:br>
              <a:rPr lang="en-US" sz="2700" dirty="0">
                <a:ea typeface="ヒラギノ角ゴ ProN W6" charset="0"/>
                <a:cs typeface="ヒラギノ角ゴ ProN W6" charset="0"/>
              </a:rPr>
            </a:br>
            <a:r>
              <a:rPr lang="en-US" sz="2700" dirty="0" err="1">
                <a:ea typeface="ヒラギノ角ゴ ProN W6" charset="0"/>
                <a:cs typeface="ヒラギノ角ゴ ProN W6" charset="0"/>
              </a:rPr>
              <a:t>millisecs</a:t>
            </a:r>
            <a:endParaRPr lang="en-US" sz="2700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651510" y="5029200"/>
            <a:ext cx="1508760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1300" dirty="0">
                <a:ea typeface="ヒラギノ角ゴ ProN W6" charset="0"/>
                <a:cs typeface="ヒラギノ角ゴ ProN W6" charset="0"/>
              </a:rPr>
              <a:t>Decompression</a:t>
            </a:r>
          </a:p>
        </p:txBody>
      </p:sp>
      <p:sp>
        <p:nvSpPr>
          <p:cNvPr id="51210" name="Rectangle 10"/>
          <p:cNvSpPr>
            <a:spLocks/>
          </p:cNvSpPr>
          <p:nvPr/>
        </p:nvSpPr>
        <p:spPr bwMode="auto">
          <a:xfrm>
            <a:off x="617220" y="5688330"/>
            <a:ext cx="1565910" cy="5372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605790" y="5943600"/>
            <a:ext cx="15873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Rectangle 12"/>
          <p:cNvSpPr>
            <a:spLocks/>
          </p:cNvSpPr>
          <p:nvPr/>
        </p:nvSpPr>
        <p:spPr bwMode="auto">
          <a:xfrm>
            <a:off x="697230" y="5699760"/>
            <a:ext cx="133581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ea typeface="ヒラギノ角ゴ ProN W6" charset="0"/>
                <a:cs typeface="ヒラギノ角ゴ ProN W6" charset="0"/>
              </a:rPr>
              <a:t>Flash IO - microsecs</a:t>
            </a:r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651510" y="5974080"/>
            <a:ext cx="1508760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1300">
                <a:ea typeface="ヒラギノ角ゴ ProN W6" charset="0"/>
                <a:cs typeface="ヒラギノ角ゴ ProN W6" charset="0"/>
              </a:rPr>
              <a:t>Decompression</a:t>
            </a:r>
          </a:p>
        </p:txBody>
      </p:sp>
      <p:sp>
        <p:nvSpPr>
          <p:cNvPr id="51214" name="Rectangle 14"/>
          <p:cNvSpPr>
            <a:spLocks/>
          </p:cNvSpPr>
          <p:nvPr/>
        </p:nvSpPr>
        <p:spPr bwMode="auto">
          <a:xfrm rot="-5400000">
            <a:off x="760095" y="3168015"/>
            <a:ext cx="3611880" cy="56007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r>
              <a:rPr lang="en-US" sz="2700" dirty="0" smtClean="0">
                <a:ea typeface="ヒラギノ角ゴ ProN W6" charset="0"/>
                <a:cs typeface="ヒラギノ角ゴ ProN W6" charset="0"/>
              </a:rPr>
              <a:t> Time</a:t>
            </a:r>
            <a:endParaRPr lang="en-US" sz="2700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 rot="-5400000">
            <a:off x="2308860" y="5688330"/>
            <a:ext cx="537210" cy="5372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r>
              <a:rPr lang="en-US" sz="1600" dirty="0" smtClean="0">
                <a:ea typeface="ヒラギノ角ゴ ProN W6" charset="0"/>
                <a:cs typeface="ヒラギノ角ゴ ProN W6" charset="0"/>
              </a:rPr>
              <a:t> Time</a:t>
            </a:r>
            <a:endParaRPr lang="en-US" sz="1600" dirty="0"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51216" name="Rectangle 16"/>
          <p:cNvSpPr>
            <a:spLocks/>
          </p:cNvSpPr>
          <p:nvPr/>
        </p:nvSpPr>
        <p:spPr bwMode="auto">
          <a:xfrm>
            <a:off x="2994660" y="1600200"/>
            <a:ext cx="5817870" cy="225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marL="262890" indent="-26289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On rotating disks, the IO time dominates the overall request time</a:t>
            </a:r>
          </a:p>
          <a:p>
            <a:pPr marL="262890" indent="-26289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Decompression won’t measurably increase query time</a:t>
            </a:r>
          </a:p>
          <a:p>
            <a:pPr marL="262890" indent="-26289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 dirty="0">
                <a:solidFill>
                  <a:srgbClr val="21130C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It’s a huge win if compression can save an IO (16K IO for 16K+ document)</a:t>
            </a:r>
          </a:p>
          <a:p>
            <a:pPr marL="262890" indent="-262890">
              <a:spcBef>
                <a:spcPts val="518"/>
              </a:spcBef>
            </a:pPr>
            <a:endParaRPr lang="en-US" sz="1900" dirty="0">
              <a:latin typeface="Verdana" charset="0"/>
              <a:ea typeface="ヒラギノ角ゴ ProN W6" charset="0"/>
              <a:cs typeface="ヒラギノ角ゴ ProN W6" charset="0"/>
              <a:sym typeface="Verdana" charset="0"/>
            </a:endParaRPr>
          </a:p>
        </p:txBody>
      </p:sp>
      <p:sp>
        <p:nvSpPr>
          <p:cNvPr id="51217" name="Rectangle 17"/>
          <p:cNvSpPr>
            <a:spLocks/>
          </p:cNvSpPr>
          <p:nvPr/>
        </p:nvSpPr>
        <p:spPr bwMode="auto">
          <a:xfrm>
            <a:off x="3120390" y="5242560"/>
            <a:ext cx="5669280" cy="14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marL="262890" indent="-26289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>
                <a:solidFill>
                  <a:srgbClr val="21130C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On flash (or SSD) the IO time is near zero</a:t>
            </a:r>
          </a:p>
          <a:p>
            <a:pPr marL="262890" indent="-26289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>
                <a:solidFill>
                  <a:srgbClr val="21130C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Slower decompression will increase latency</a:t>
            </a:r>
          </a:p>
          <a:p>
            <a:pPr marL="262890" indent="-262890">
              <a:spcBef>
                <a:spcPts val="597"/>
              </a:spcBef>
              <a:buSzPct val="100000"/>
              <a:buFont typeface="Arial" charset="0"/>
              <a:buChar char="•"/>
            </a:pPr>
            <a:r>
              <a:rPr lang="en-US" sz="1900">
                <a:solidFill>
                  <a:srgbClr val="21130C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Use zlib for speed, or lzma for size</a:t>
            </a:r>
          </a:p>
          <a:p>
            <a:pPr marL="262890" indent="-262890">
              <a:spcBef>
                <a:spcPts val="518"/>
              </a:spcBef>
            </a:pPr>
            <a:endParaRPr lang="en-US" sz="1900">
              <a:latin typeface="Verdana" charset="0"/>
              <a:ea typeface="ヒラギノ角ゴ ProN W6" charset="0"/>
              <a:cs typeface="ヒラギノ角ゴ ProN W6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57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52230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31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transactions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70" y="1565910"/>
            <a:ext cx="6858000" cy="450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57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53254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55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transactions in MongoDB</a:t>
            </a:r>
          </a:p>
        </p:txBody>
      </p:sp>
      <p:sp>
        <p:nvSpPr>
          <p:cNvPr id="53253" name="Rectangle 6"/>
          <p:cNvSpPr>
            <a:spLocks/>
          </p:cNvSpPr>
          <p:nvPr/>
        </p:nvSpPr>
        <p:spPr bwMode="auto">
          <a:xfrm>
            <a:off x="754380" y="1619250"/>
            <a:ext cx="7829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marL="257175" indent="-257175">
              <a:spcBef>
                <a:spcPts val="518"/>
              </a:spcBef>
              <a:buClr>
                <a:srgbClr val="000000"/>
              </a:buClr>
              <a:buFontTx/>
              <a:buChar char="•"/>
            </a:pPr>
            <a:r>
              <a:rPr lang="en-US" sz="1600" dirty="0" err="1">
                <a:latin typeface="Verdana" charset="0"/>
                <a:sym typeface="Verdana" charset="0"/>
              </a:rPr>
              <a:t>MongoDB</a:t>
            </a:r>
            <a:r>
              <a:rPr lang="en-US" sz="1600" dirty="0">
                <a:latin typeface="Verdana" charset="0"/>
                <a:sym typeface="Verdana" charset="0"/>
              </a:rPr>
              <a:t> does not support “transactions”</a:t>
            </a:r>
          </a:p>
          <a:p>
            <a:pPr marL="257175" indent="-257175">
              <a:spcBef>
                <a:spcPts val="518"/>
              </a:spcBef>
              <a:buClr>
                <a:srgbClr val="000000"/>
              </a:buClr>
              <a:buFontTx/>
              <a:buChar char="•"/>
            </a:pPr>
            <a:r>
              <a:rPr lang="en-US" sz="1600" dirty="0">
                <a:latin typeface="Verdana" charset="0"/>
                <a:sym typeface="Verdana" charset="0"/>
              </a:rPr>
              <a:t>Each operation is visible to everyone</a:t>
            </a:r>
          </a:p>
          <a:p>
            <a:pPr marL="257175" indent="-257175">
              <a:spcBef>
                <a:spcPts val="518"/>
              </a:spcBef>
              <a:buClr>
                <a:srgbClr val="000000"/>
              </a:buClr>
              <a:buFontTx/>
              <a:buChar char="•"/>
            </a:pPr>
            <a:r>
              <a:rPr lang="en-US" sz="1600" dirty="0">
                <a:latin typeface="Verdana" charset="0"/>
                <a:sym typeface="Verdana" charset="0"/>
              </a:rPr>
              <a:t>There are work-</a:t>
            </a:r>
            <a:r>
              <a:rPr lang="en-US" sz="1600" dirty="0" err="1">
                <a:latin typeface="Verdana" charset="0"/>
                <a:sym typeface="Verdana" charset="0"/>
              </a:rPr>
              <a:t>arounds</a:t>
            </a:r>
            <a:r>
              <a:rPr lang="en-US" sz="1600" dirty="0">
                <a:latin typeface="Verdana" charset="0"/>
                <a:sym typeface="Verdana" charset="0"/>
              </a:rPr>
              <a:t>, Google “</a:t>
            </a:r>
            <a:r>
              <a:rPr lang="en-US" sz="1600" dirty="0" err="1">
                <a:latin typeface="Verdana" charset="0"/>
                <a:sym typeface="Verdana" charset="0"/>
              </a:rPr>
              <a:t>mongodb</a:t>
            </a:r>
            <a:r>
              <a:rPr lang="en-US" sz="1600" dirty="0">
                <a:latin typeface="Verdana" charset="0"/>
                <a:sym typeface="Verdana" charset="0"/>
              </a:rPr>
              <a:t> transactions”</a:t>
            </a:r>
          </a:p>
          <a:p>
            <a:pPr marL="674370" lvl="1" indent="-308610">
              <a:spcBef>
                <a:spcPts val="518"/>
              </a:spcBef>
              <a:buFontTx/>
              <a:buChar char="–"/>
            </a:pPr>
            <a:r>
              <a:rPr lang="en-US" sz="1600" u="sng" dirty="0">
                <a:latin typeface="Verdana" charset="0"/>
                <a:sym typeface="Verdana" charset="0"/>
                <a:hlinkClick r:id="rId3"/>
              </a:rPr>
              <a:t>http://docs.mongodb.org/manual/tutorial/perform-two-phase-commits/</a:t>
            </a:r>
            <a:endParaRPr lang="en-US" sz="1600" dirty="0">
              <a:latin typeface="Verdana" charset="0"/>
              <a:sym typeface="Verdana" charset="0"/>
            </a:endParaRPr>
          </a:p>
          <a:p>
            <a:pPr marL="777240" lvl="2">
              <a:spcBef>
                <a:spcPts val="518"/>
              </a:spcBef>
            </a:pPr>
            <a:r>
              <a:rPr lang="en-US" sz="1600" dirty="0">
                <a:latin typeface="Verdana" charset="0"/>
                <a:sym typeface="Verdana" charset="0"/>
              </a:rPr>
              <a:t>This document provides a pattern for doing multi-document updates or “transactions” using a two-phase commit approach for writing data to multiple documents. Additionally, you can extend this process to provide a rollback like functionality.</a:t>
            </a:r>
          </a:p>
          <a:p>
            <a:pPr marL="777240" lvl="2">
              <a:spcBef>
                <a:spcPts val="518"/>
              </a:spcBef>
            </a:pPr>
            <a:r>
              <a:rPr lang="en-US" sz="1600" dirty="0">
                <a:latin typeface="Verdana" charset="0"/>
                <a:sym typeface="Verdana" charset="0"/>
              </a:rPr>
              <a:t>(</a:t>
            </a:r>
            <a:r>
              <a:rPr lang="en-US" sz="1600" dirty="0">
                <a:latin typeface="Verdana Italic" charset="0"/>
                <a:sym typeface="Verdana Italic" charset="0"/>
              </a:rPr>
              <a:t>the document is 8 web pages long</a:t>
            </a:r>
            <a:r>
              <a:rPr lang="en-US" sz="1600" dirty="0">
                <a:latin typeface="Verdana" charset="0"/>
                <a:sym typeface="Verdana" charset="0"/>
              </a:rPr>
              <a:t>)</a:t>
            </a:r>
          </a:p>
          <a:p>
            <a:pPr marL="777240" lvl="2">
              <a:spcBef>
                <a:spcPts val="518"/>
              </a:spcBef>
            </a:pPr>
            <a:endParaRPr lang="en-US" sz="1600" dirty="0">
              <a:latin typeface="Verdana" charset="0"/>
              <a:sym typeface="Verdana" charset="0"/>
            </a:endParaRPr>
          </a:p>
          <a:p>
            <a:pPr marL="257175" indent="-257175">
              <a:spcBef>
                <a:spcPts val="518"/>
              </a:spcBef>
              <a:buClr>
                <a:srgbClr val="000000"/>
              </a:buClr>
              <a:buFontTx/>
              <a:buChar char="•"/>
            </a:pPr>
            <a:r>
              <a:rPr lang="en-US" sz="1600" dirty="0" err="1">
                <a:latin typeface="Verdana" charset="0"/>
                <a:sym typeface="Verdana" charset="0"/>
              </a:rPr>
              <a:t>MongoDB</a:t>
            </a:r>
            <a:r>
              <a:rPr lang="en-US" sz="1600" dirty="0">
                <a:latin typeface="Verdana" charset="0"/>
                <a:sym typeface="Verdana" charset="0"/>
              </a:rPr>
              <a:t> does not support multi-version concurrency control (MVCC)</a:t>
            </a:r>
          </a:p>
          <a:p>
            <a:pPr marL="257175" indent="-257175">
              <a:spcBef>
                <a:spcPts val="518"/>
              </a:spcBef>
              <a:buClr>
                <a:srgbClr val="000000"/>
              </a:buClr>
              <a:buFontTx/>
              <a:buChar char="•"/>
            </a:pPr>
            <a:r>
              <a:rPr lang="en-US" sz="1600" dirty="0">
                <a:latin typeface="Verdana" charset="0"/>
                <a:sym typeface="Verdana" charset="0"/>
              </a:rPr>
              <a:t>Readers do not get a consistent view of the data, as they can be interrupted by writers</a:t>
            </a:r>
          </a:p>
          <a:p>
            <a:pPr marL="257175" indent="-257175">
              <a:spcBef>
                <a:spcPts val="518"/>
              </a:spcBef>
              <a:buClr>
                <a:srgbClr val="000000"/>
              </a:buClr>
              <a:buFontTx/>
              <a:buChar char="•"/>
            </a:pPr>
            <a:r>
              <a:rPr lang="en-US" sz="1600" dirty="0">
                <a:latin typeface="Verdana" charset="0"/>
                <a:sym typeface="Verdana" charset="0"/>
              </a:rPr>
              <a:t>People try, Google “</a:t>
            </a:r>
            <a:r>
              <a:rPr lang="en-US" sz="1600" dirty="0" err="1">
                <a:latin typeface="Verdana" charset="0"/>
                <a:sym typeface="Verdana" charset="0"/>
              </a:rPr>
              <a:t>mongodb</a:t>
            </a:r>
            <a:r>
              <a:rPr lang="en-US" sz="1600" dirty="0">
                <a:latin typeface="Verdana" charset="0"/>
                <a:sym typeface="Verdana" charset="0"/>
              </a:rPr>
              <a:t> </a:t>
            </a:r>
            <a:r>
              <a:rPr lang="en-US" sz="1600" dirty="0" err="1">
                <a:latin typeface="Verdana" charset="0"/>
                <a:sym typeface="Verdana" charset="0"/>
              </a:rPr>
              <a:t>mvcc</a:t>
            </a:r>
            <a:r>
              <a:rPr lang="en-US" sz="1600" dirty="0">
                <a:latin typeface="Verdana" charset="0"/>
                <a:sym typeface="Verdana" charset="0"/>
              </a:rPr>
              <a:t>”</a:t>
            </a:r>
          </a:p>
          <a:p>
            <a:pPr marL="257175" indent="-257175"/>
            <a:endParaRPr lang="en-US" sz="16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 marL="257175" indent="-257175">
              <a:buFont typeface="Verdana" charset="0"/>
              <a:buChar char="•"/>
            </a:pPr>
            <a:endParaRPr lang="en-US" sz="1600" dirty="0">
              <a:solidFill>
                <a:srgbClr val="FFFFFF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7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B88057A1-D752-744D-91C2-E87530B2F004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44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54279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80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5780" y="1668780"/>
            <a:ext cx="8286750" cy="473202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  <a:cs typeface="Verdana" charset="0"/>
                <a:sym typeface="Verdana" charset="0"/>
              </a:rPr>
              <a:t>ACID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>
              <a:defRPr/>
            </a:pPr>
            <a:r>
              <a:rPr lang="en-US" dirty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TokuMX offers multi-statement </a:t>
            </a:r>
            <a:r>
              <a:rPr lang="en-US" dirty="0" smtClean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transactions in </a:t>
            </a:r>
            <a:r>
              <a:rPr lang="en-US" dirty="0" err="1" smtClean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unsharded</a:t>
            </a:r>
            <a:r>
              <a:rPr lang="en-US" dirty="0" smtClean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 environments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>
              <a:defRPr/>
            </a:pPr>
            <a:r>
              <a:rPr lang="en-US" dirty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Locking is performed at the document level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>
              <a:defRPr/>
            </a:pPr>
            <a:r>
              <a:rPr lang="en-US" dirty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No changes are visible to other sessions until commit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>
              <a:defRPr/>
            </a:pPr>
            <a:r>
              <a:rPr lang="en-US" dirty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Rollback is offered as well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>
              <a:defRPr/>
            </a:pPr>
            <a:r>
              <a:rPr lang="en-US" dirty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Crash recovery of all committed transactions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eaLnBrk="1" hangingPunct="1">
              <a:defRPr/>
            </a:pP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eaLnBrk="1" hangingPunct="1">
              <a:defRPr/>
            </a:pPr>
            <a:r>
              <a:rPr lang="en-US" dirty="0">
                <a:latin typeface="Verdana" charset="0"/>
                <a:cs typeface="Verdana" charset="0"/>
                <a:sym typeface="Verdana" charset="0"/>
              </a:rPr>
              <a:t>MVCC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>
              <a:defRPr/>
            </a:pPr>
            <a:r>
              <a:rPr lang="en-US" dirty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TokuMX offers </a:t>
            </a:r>
            <a:r>
              <a:rPr lang="en-US" dirty="0" smtClean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true read </a:t>
            </a:r>
            <a:r>
              <a:rPr lang="en-US" dirty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consistency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28700" lvl="2">
              <a:buFont typeface="Arial" charset="0"/>
              <a:buChar char="•"/>
              <a:defRPr/>
            </a:pPr>
            <a:r>
              <a:rPr lang="en-US" dirty="0"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Reads are consistent as of the operation start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transactions in TokuMX</a:t>
            </a:r>
          </a:p>
        </p:txBody>
      </p:sp>
    </p:spTree>
    <p:extLst>
      <p:ext uri="{BB962C8B-B14F-4D97-AF65-F5344CB8AC3E}">
        <p14:creationId xmlns:p14="http://schemas.microsoft.com/office/powerpoint/2010/main" val="3348595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A1B9DD49-65AA-414D-8032-E7042F03B4AD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45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55303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04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5780" y="1592580"/>
            <a:ext cx="8286750" cy="4732020"/>
          </a:xfrm>
        </p:spPr>
        <p:txBody>
          <a:bodyPr/>
          <a:lstStyle/>
          <a:p>
            <a:pPr marL="233363" indent="-233363" eaLnBrk="1" hangingPunct="1">
              <a:spcBef>
                <a:spcPct val="0"/>
              </a:spcBef>
            </a:pPr>
            <a:r>
              <a:rPr lang="en-US" sz="20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Example transaction</a:t>
            </a:r>
            <a:endParaRPr lang="en-US" sz="20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lvl="1" indent="0">
              <a:spcBef>
                <a:spcPts val="428"/>
              </a:spcBef>
            </a:pP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&gt; </a:t>
            </a:r>
            <a:r>
              <a:rPr lang="en-US" sz="1700" dirty="0" err="1">
                <a:latin typeface="Courier" charset="0"/>
                <a:ea typeface="MS PGothic" charset="0"/>
                <a:cs typeface="MS PGothic" charset="0"/>
                <a:sym typeface="Courier" charset="0"/>
              </a:rPr>
              <a:t>db.runCommand</a:t>
            </a: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({“</a:t>
            </a:r>
            <a:r>
              <a:rPr lang="en-US" sz="1700" dirty="0" err="1">
                <a:latin typeface="Courier" charset="0"/>
                <a:ea typeface="MS PGothic" charset="0"/>
                <a:cs typeface="MS PGothic" charset="0"/>
                <a:sym typeface="Courier" charset="0"/>
              </a:rPr>
              <a:t>beginTransaction</a:t>
            </a: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”})</a:t>
            </a:r>
            <a:endParaRPr lang="en-US" sz="17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0" lvl="1" indent="0">
              <a:spcBef>
                <a:spcPts val="428"/>
              </a:spcBef>
            </a:pP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&gt; </a:t>
            </a:r>
            <a:r>
              <a:rPr lang="en-US" sz="1700" dirty="0" err="1">
                <a:latin typeface="Courier" charset="0"/>
                <a:ea typeface="MS PGothic" charset="0"/>
                <a:cs typeface="MS PGothic" charset="0"/>
                <a:sym typeface="Courier" charset="0"/>
              </a:rPr>
              <a:t>db.foo.insert</a:t>
            </a: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({name : “George”})</a:t>
            </a:r>
            <a:endParaRPr lang="en-US" sz="17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0" lvl="1" indent="0">
              <a:spcBef>
                <a:spcPts val="428"/>
              </a:spcBef>
            </a:pP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&gt; </a:t>
            </a:r>
            <a:r>
              <a:rPr lang="en-US" sz="1700" dirty="0" err="1">
                <a:latin typeface="Courier" charset="0"/>
                <a:ea typeface="MS PGothic" charset="0"/>
                <a:cs typeface="MS PGothic" charset="0"/>
                <a:sym typeface="Courier" charset="0"/>
              </a:rPr>
              <a:t>db.foo.insert</a:t>
            </a: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({name : “Larry”})</a:t>
            </a:r>
            <a:endParaRPr lang="en-US" sz="17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0" lvl="1" indent="0">
              <a:spcBef>
                <a:spcPts val="428"/>
              </a:spcBef>
            </a:pP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&gt; </a:t>
            </a:r>
            <a:r>
              <a:rPr lang="en-US" sz="1700" dirty="0" err="1">
                <a:latin typeface="Courier" charset="0"/>
                <a:ea typeface="MS PGothic" charset="0"/>
                <a:cs typeface="MS PGothic" charset="0"/>
                <a:sym typeface="Courier" charset="0"/>
              </a:rPr>
              <a:t>db.foo.insert</a:t>
            </a: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({name : “Frank”})</a:t>
            </a:r>
            <a:endParaRPr lang="en-US" sz="17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0" lvl="1" indent="0">
              <a:spcBef>
                <a:spcPts val="428"/>
              </a:spcBef>
            </a:pP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&gt; </a:t>
            </a:r>
            <a:r>
              <a:rPr lang="en-US" sz="1700" dirty="0" err="1">
                <a:latin typeface="Courier" charset="0"/>
                <a:ea typeface="MS PGothic" charset="0"/>
                <a:cs typeface="MS PGothic" charset="0"/>
                <a:sym typeface="Courier" charset="0"/>
              </a:rPr>
              <a:t>db.runCommand</a:t>
            </a: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(“</a:t>
            </a:r>
            <a:r>
              <a:rPr lang="en-US" sz="1700" dirty="0" err="1">
                <a:latin typeface="Courier" charset="0"/>
                <a:ea typeface="MS PGothic" charset="0"/>
                <a:cs typeface="MS PGothic" charset="0"/>
                <a:sym typeface="Courier" charset="0"/>
              </a:rPr>
              <a:t>commitTransaction</a:t>
            </a:r>
            <a:r>
              <a:rPr lang="en-US" sz="1700" dirty="0">
                <a:latin typeface="Courier" charset="0"/>
                <a:ea typeface="MS PGothic" charset="0"/>
                <a:cs typeface="MS PGothic" charset="0"/>
                <a:sym typeface="Courier" charset="0"/>
              </a:rPr>
              <a:t>”)</a:t>
            </a:r>
            <a:endParaRPr lang="en-US" sz="1700" dirty="0">
              <a:latin typeface="Courier" charset="0"/>
              <a:ea typeface="ヒラギノ角ゴ ProN W3" charset="0"/>
              <a:cs typeface="ヒラギノ角ゴ ProN W3" charset="0"/>
              <a:sym typeface="Courier" charset="0"/>
            </a:endParaRPr>
          </a:p>
          <a:p>
            <a:pPr marL="0" lvl="1" indent="0">
              <a:spcBef>
                <a:spcPts val="428"/>
              </a:spcBef>
            </a:pPr>
            <a:endParaRPr lang="en-US" sz="17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233363" lvl="1" indent="-233363">
              <a:spcBef>
                <a:spcPts val="428"/>
              </a:spcBef>
            </a:pPr>
            <a:r>
              <a:rPr lang="en-US" sz="1700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None of the above inserts were visible to other connections until the “</a:t>
            </a:r>
            <a:r>
              <a:rPr lang="en-US" altLang="ja-JP" sz="17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commitTransaction</a:t>
            </a:r>
            <a:r>
              <a:rPr lang="en-US" sz="17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”</a:t>
            </a:r>
            <a:r>
              <a:rPr lang="en-US" altLang="ja-JP" sz="17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 was executed.</a:t>
            </a:r>
            <a:endParaRPr lang="en-US" altLang="ja-JP" sz="17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233363" lvl="1" indent="-233363">
              <a:spcBef>
                <a:spcPts val="428"/>
              </a:spcBef>
            </a:pPr>
            <a:r>
              <a:rPr lang="en-US" sz="17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db.runCommand</a:t>
            </a:r>
            <a:r>
              <a:rPr lang="en-US" sz="17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(“</a:t>
            </a:r>
            <a:r>
              <a:rPr lang="en-US" sz="1700" dirty="0" err="1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rollbackTransaction</a:t>
            </a:r>
            <a:r>
              <a:rPr lang="en-US" sz="1700" dirty="0">
                <a:latin typeface="Courier" charset="0"/>
                <a:ea typeface="ヒラギノ角ゴ ProN W6" charset="0"/>
                <a:cs typeface="ヒラギノ角ゴ ProN W6" charset="0"/>
                <a:sym typeface="Courier" charset="0"/>
              </a:rPr>
              <a:t>”)</a:t>
            </a:r>
            <a:r>
              <a:rPr lang="en-US" sz="17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 would have removed the inserts</a:t>
            </a:r>
            <a:endParaRPr lang="en-US" sz="17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lvl="1" indent="0">
              <a:spcBef>
                <a:spcPts val="428"/>
              </a:spcBef>
            </a:pPr>
            <a:endParaRPr lang="en-US" sz="17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233363" indent="-233363">
              <a:spcBef>
                <a:spcPts val="495"/>
              </a:spcBef>
            </a:pPr>
            <a:r>
              <a:rPr lang="en-US" sz="20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For more information</a:t>
            </a:r>
            <a:endParaRPr lang="en-US" sz="20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lvl="1" indent="0">
              <a:spcBef>
                <a:spcPts val="428"/>
              </a:spcBef>
              <a:buNone/>
            </a:pPr>
            <a:r>
              <a:rPr lang="en-US" sz="1300" u="sng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  <a:hlinkClick r:id="rId3"/>
              </a:rPr>
              <a:t>http://www.tokutek.com/2013/04/mongodb-transactions-yes/</a:t>
            </a:r>
            <a:endParaRPr lang="en-US" sz="13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0" lvl="1" indent="0">
              <a:spcBef>
                <a:spcPts val="428"/>
              </a:spcBef>
              <a:buNone/>
            </a:pPr>
            <a:r>
              <a:rPr lang="en-US" sz="1300" u="sng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  <a:hlinkClick r:id="rId4"/>
              </a:rPr>
              <a:t>http://www.tokutek.com/2013/04/mongodb-multi-statement-transactions-yes-we-can/</a:t>
            </a:r>
            <a:endParaRPr lang="en-US" sz="1300" u="sng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TokuMX transaction syntax</a:t>
            </a:r>
          </a:p>
        </p:txBody>
      </p:sp>
    </p:spTree>
    <p:extLst>
      <p:ext uri="{BB962C8B-B14F-4D97-AF65-F5344CB8AC3E}">
        <p14:creationId xmlns:p14="http://schemas.microsoft.com/office/powerpoint/2010/main" val="2388431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56326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27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support</a:t>
            </a:r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50232"/>
            <a:ext cx="7658100" cy="314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981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1pPr>
            <a:lvl2pPr marL="668655">
              <a:defRPr sz="22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2pPr>
            <a:lvl3pPr marL="1028700">
              <a:defRPr sz="18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3pPr>
            <a:lvl4pPr marL="1440180">
              <a:defRPr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4pPr>
            <a:lvl5pPr marL="1851660"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5pPr>
            <a:lvl6pPr marL="226314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6pPr>
            <a:lvl7pPr marL="267462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7pPr>
            <a:lvl8pPr marL="308610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8pPr>
            <a:lvl9pPr marL="3497580" eaLnBrk="0" hangingPunct="0">
              <a:buFont typeface="Wingdings" charset="0"/>
              <a:defRPr sz="1400">
                <a:solidFill>
                  <a:srgbClr val="21130C"/>
                </a:solidFill>
                <a:latin typeface="Verdana Bold Italic" charset="0"/>
                <a:ea typeface="ヒラギノ角ゴ ProN W6" charset="0"/>
                <a:cs typeface="ヒラギノ角ゴ ProN W6" charset="0"/>
                <a:sym typeface="Verdana Bold Italic" charset="0"/>
              </a:defRPr>
            </a:lvl9pPr>
          </a:lstStyle>
          <a:p>
            <a:fld id="{F4A2CDB4-FE12-F845-8E47-438FF141BB94}" type="slidenum">
              <a:rPr lang="en-US" sz="500"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/>
              <a:t>47</a:t>
            </a:fld>
            <a:endParaRPr lang="en-US" sz="500"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57351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52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5780" y="1668780"/>
            <a:ext cx="8286750" cy="4732020"/>
          </a:xfrm>
        </p:spPr>
        <p:txBody>
          <a:bodyPr/>
          <a:lstStyle/>
          <a:p>
            <a:pPr eaLnBrk="1" hangingPunct="1">
              <a:buFont typeface="Verdana" charset="0"/>
              <a:buChar char="•"/>
            </a:pPr>
            <a:r>
              <a:rPr lang="en-US" sz="20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TokuMX is offered in 2 editions</a:t>
            </a:r>
            <a:endParaRPr lang="en-US" sz="20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>
              <a:buFont typeface="Verdana" charset="0"/>
              <a:buChar char="•"/>
            </a:pPr>
            <a:r>
              <a:rPr lang="en-US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Community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28700" lvl="2">
              <a:buFont typeface="Verdana" charset="0"/>
              <a:buChar char="–"/>
            </a:pPr>
            <a:r>
              <a:rPr lang="en-US" sz="2000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Community support (Google Groups “</a:t>
            </a:r>
            <a:r>
              <a:rPr lang="en-US" sz="2000" dirty="0" err="1">
                <a:latin typeface="Verdana" charset="0"/>
                <a:ea typeface="MS PGothic" charset="0"/>
                <a:cs typeface="MS PGothic" charset="0"/>
                <a:sym typeface="Verdana" charset="0"/>
              </a:rPr>
              <a:t>tokumx</a:t>
            </a:r>
            <a:r>
              <a:rPr lang="en-US" sz="2000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-user”)</a:t>
            </a:r>
            <a:endParaRPr lang="en-US" sz="20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>
              <a:buFont typeface="Verdana" charset="0"/>
              <a:buChar char="•"/>
            </a:pPr>
            <a:r>
              <a:rPr lang="en-US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Enterprise subscription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28700" lvl="2">
              <a:buFont typeface="Verdana" charset="0"/>
              <a:buChar char="–"/>
            </a:pPr>
            <a:r>
              <a:rPr lang="en-US" sz="2000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Commercial support</a:t>
            </a:r>
            <a:endParaRPr lang="en-US" sz="20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440180" lvl="3">
              <a:buFont typeface="Verdana" charset="0"/>
              <a:buChar char="–"/>
            </a:pPr>
            <a:r>
              <a:rPr lang="en-US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Wouldn’t you rather be developing another application?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28700" lvl="2">
              <a:buFont typeface="Verdana" charset="0"/>
              <a:buChar char="–"/>
            </a:pPr>
            <a:r>
              <a:rPr lang="en-US" sz="2000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Extra features</a:t>
            </a:r>
            <a:endParaRPr lang="en-US" sz="20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440180" lvl="3">
              <a:buFont typeface="Verdana" charset="0"/>
              <a:buChar char="–"/>
            </a:pPr>
            <a:r>
              <a:rPr lang="en-US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Hot backup, more on the way</a:t>
            </a:r>
            <a:endParaRPr lang="en-US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28700" lvl="2">
              <a:buFont typeface="Verdana" charset="0"/>
              <a:buChar char="–"/>
            </a:pPr>
            <a:r>
              <a:rPr lang="en-US" sz="2000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Access to TokuMX experts</a:t>
            </a:r>
            <a:endParaRPr lang="en-US" sz="20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1028700" lvl="2">
              <a:buFont typeface="Verdana" charset="0"/>
              <a:buChar char="–"/>
            </a:pPr>
            <a:r>
              <a:rPr lang="en-US" sz="2000" dirty="0">
                <a:latin typeface="Verdana" charset="0"/>
                <a:ea typeface="MS PGothic" charset="0"/>
                <a:cs typeface="MS PGothic" charset="0"/>
                <a:sym typeface="Verdana" charset="0"/>
              </a:rPr>
              <a:t>Input to the product roadmap</a:t>
            </a:r>
            <a:endParaRPr lang="en-US" sz="20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supporting TokuMX</a:t>
            </a:r>
          </a:p>
        </p:txBody>
      </p:sp>
    </p:spTree>
    <p:extLst>
      <p:ext uri="{BB962C8B-B14F-4D97-AF65-F5344CB8AC3E}">
        <p14:creationId xmlns:p14="http://schemas.microsoft.com/office/powerpoint/2010/main" val="3224006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800" dirty="0" smtClean="0"/>
              <a:t>Thank you for attending!  Enter questions into the chat box</a:t>
            </a:r>
          </a:p>
          <a:p>
            <a:pPr>
              <a:buNone/>
              <a:defRPr/>
            </a:pPr>
            <a:endParaRPr lang="en-US" altLang="en-US" sz="2200" dirty="0" smtClean="0">
              <a:ea typeface="Verdana Bold" charset="0"/>
              <a:cs typeface="Verdana Bold" charset="0"/>
              <a:sym typeface="Verdana Bold" charset="0"/>
            </a:endParaRPr>
          </a:p>
          <a:p>
            <a:pPr marL="1025525" indent="-284163">
              <a:tabLst>
                <a:tab pos="977900" algn="l"/>
              </a:tabLst>
              <a:defRPr/>
            </a:pPr>
            <a:r>
              <a:rPr lang="en-US" altLang="en-US" sz="2200" dirty="0" smtClean="0">
                <a:ea typeface="Verdana Bold" charset="0"/>
                <a:cs typeface="Verdana Bold" charset="0"/>
                <a:sym typeface="Verdana Bold" charset="0"/>
              </a:rPr>
              <a:t>Download</a:t>
            </a:r>
            <a:r>
              <a:rPr lang="en-US" altLang="en-US" sz="2200" dirty="0" smtClean="0"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22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TokuDB</a:t>
            </a:r>
            <a:r>
              <a:rPr lang="en-US" altLang="en-US" sz="22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: </a:t>
            </a:r>
            <a:r>
              <a:rPr lang="en-US" altLang="en-US" sz="2200" u="sng" dirty="0" smtClean="0">
                <a:latin typeface="Verdana" charset="0"/>
                <a:ea typeface="Verdana" charset="0"/>
                <a:cs typeface="Verdana" charset="0"/>
                <a:sym typeface="Verdana" charset="0"/>
                <a:hlinkClick r:id="rId2"/>
              </a:rPr>
              <a:t>www.tokutek.com/downloads</a:t>
            </a:r>
            <a:r>
              <a:rPr lang="en-US" altLang="en-US" sz="2200" u="sng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endParaRPr lang="en-US" altLang="en-US" sz="2200" dirty="0"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1025525" indent="-284163">
              <a:tabLst>
                <a:tab pos="977900" algn="l"/>
              </a:tabLst>
              <a:defRPr/>
            </a:pPr>
            <a:r>
              <a:rPr lang="en-US" altLang="en-US" sz="22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Contact </a:t>
            </a:r>
            <a:r>
              <a:rPr lang="en-US" altLang="en-US" sz="22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us: </a:t>
            </a:r>
            <a:r>
              <a:rPr lang="en-US" altLang="en-US" sz="2200" dirty="0" smtClean="0">
                <a:latin typeface="Verdana" charset="0"/>
                <a:ea typeface="Verdana" charset="0"/>
                <a:cs typeface="Verdana" charset="0"/>
                <a:sym typeface="Verdana" charset="0"/>
                <a:hlinkClick r:id="rId3"/>
              </a:rPr>
              <a:t>contact@tokutek.com</a:t>
            </a:r>
            <a:endParaRPr lang="en-US" altLang="en-US" sz="2200" dirty="0" smtClean="0"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algn="ctr">
              <a:buNone/>
              <a:defRPr/>
            </a:pPr>
            <a:endParaRPr lang="en-US" altLang="en-US" sz="2200" dirty="0"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>
              <a:buNone/>
              <a:defRPr/>
            </a:pPr>
            <a:endParaRPr lang="en-US" altLang="en-US" dirty="0"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algn="ctr">
              <a:buNone/>
              <a:defRPr/>
            </a:pPr>
            <a:r>
              <a:rPr lang="en-US" altLang="en-US" sz="3200" dirty="0">
                <a:latin typeface="Verdana Bold" charset="0"/>
                <a:ea typeface="Verdana Bold" charset="0"/>
                <a:cs typeface="Verdana Bold" charset="0"/>
                <a:sym typeface="Verdana Bold" charset="0"/>
              </a:rPr>
              <a:t>Join the Conversation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FF717-16C9-4FBD-A291-D3B6E88B266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2" name="Picture 6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40" b="-2727"/>
          <a:stretch>
            <a:fillRect/>
          </a:stretch>
        </p:blipFill>
        <p:spPr bwMode="auto">
          <a:xfrm>
            <a:off x="1676400" y="5410200"/>
            <a:ext cx="603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7" t="2078" r="58888" b="-2727"/>
          <a:stretch>
            <a:fillRect/>
          </a:stretch>
        </p:blipFill>
        <p:spPr bwMode="auto">
          <a:xfrm>
            <a:off x="2590800" y="5410200"/>
            <a:ext cx="6604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7" t="-1039" r="30844"/>
          <a:stretch>
            <a:fillRect/>
          </a:stretch>
        </p:blipFill>
        <p:spPr bwMode="auto">
          <a:xfrm>
            <a:off x="3657600" y="5410200"/>
            <a:ext cx="6270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10200"/>
            <a:ext cx="5334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410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hlinkClick r:id="rId12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97" t="-1917"/>
          <a:stretch>
            <a:fillRect/>
          </a:stretch>
        </p:blipFill>
        <p:spPr bwMode="auto">
          <a:xfrm>
            <a:off x="6858000" y="5410200"/>
            <a:ext cx="58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58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43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900">
                <a:solidFill>
                  <a:srgbClr val="FFFFFF"/>
                </a:solidFill>
                <a:latin typeface="Verdana" charset="0"/>
                <a:sym typeface="Verdana" charset="0"/>
              </a:rPr>
              <a:t>Agenda</a:t>
            </a:r>
          </a:p>
        </p:txBody>
      </p:sp>
      <p:sp>
        <p:nvSpPr>
          <p:cNvPr id="14342" name="Rectangle 6"/>
          <p:cNvSpPr>
            <a:spLocks/>
          </p:cNvSpPr>
          <p:nvPr/>
        </p:nvSpPr>
        <p:spPr bwMode="auto">
          <a:xfrm>
            <a:off x="685800" y="1638777"/>
            <a:ext cx="78295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45720" tIns="45720" rIns="45720" bIns="45720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endParaRPr lang="en-US" altLang="en-US" sz="2300" dirty="0">
              <a:solidFill>
                <a:srgbClr val="21130C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 marL="411480" indent="-41148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[Brief] MongoDB overview</a:t>
            </a:r>
          </a:p>
          <a:p>
            <a:pPr marL="411480" indent="-41148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What is TokuMX?</a:t>
            </a:r>
          </a:p>
          <a:p>
            <a:pPr marL="411480" indent="-41148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Getting started with TokuMX</a:t>
            </a:r>
          </a:p>
          <a:p>
            <a:pPr marL="411480" indent="-41148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Maximizing performance</a:t>
            </a:r>
          </a:p>
          <a:p>
            <a:pPr marL="411480" indent="-41148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Configuring compression</a:t>
            </a:r>
          </a:p>
          <a:p>
            <a:pPr marL="411480" indent="-41148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Transactions</a:t>
            </a:r>
          </a:p>
          <a:p>
            <a:pPr marL="411480" indent="-41148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Support</a:t>
            </a:r>
          </a:p>
          <a:p>
            <a:pPr marL="411480" indent="-411480">
              <a:spcBef>
                <a:spcPts val="51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21130C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Q+A</a:t>
            </a:r>
            <a:endParaRPr lang="en-US" altLang="en-US" sz="2300" dirty="0"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>
              <a:defRPr/>
            </a:pPr>
            <a:endParaRPr lang="en-US" altLang="en-US" sz="2300" dirty="0">
              <a:solidFill>
                <a:srgbClr val="21130C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  <a:p>
            <a:pPr>
              <a:buSzPct val="100000"/>
              <a:buFont typeface="Verdana" charset="0"/>
              <a:buChar char="•"/>
              <a:defRPr/>
            </a:pPr>
            <a:endParaRPr lang="en-US" altLang="en-US" sz="2300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93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2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67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MongoDB Overview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516380"/>
            <a:ext cx="8286750" cy="47320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608"/>
              </a:spcBef>
              <a:buNone/>
            </a:pPr>
            <a:r>
              <a:rPr lang="en-US" sz="21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From a MySQL perspective</a:t>
            </a: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233363" indent="-233363">
              <a:lnSpc>
                <a:spcPct val="90000"/>
              </a:lnSpc>
              <a:spcBef>
                <a:spcPts val="608"/>
              </a:spcBef>
              <a:buFontTx/>
              <a:buChar char="•"/>
            </a:pPr>
            <a:r>
              <a:rPr lang="en-US" sz="21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Ease of use</a:t>
            </a: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lnSpc>
                <a:spcPct val="90000"/>
              </a:lnSpc>
              <a:spcBef>
                <a:spcPts val="518"/>
              </a:spcBef>
              <a:buFontTx/>
              <a:buChar char="–"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Get started with a 1 binary and 1 folder (storage)</a:t>
            </a:r>
          </a:p>
          <a:p>
            <a:pPr marL="668655" lvl="1" indent="-257175">
              <a:lnSpc>
                <a:spcPct val="90000"/>
              </a:lnSpc>
              <a:spcBef>
                <a:spcPts val="518"/>
              </a:spcBef>
              <a:buFontTx/>
              <a:buChar char="–"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Very few server knobs</a:t>
            </a:r>
          </a:p>
          <a:p>
            <a:pPr marL="233363" indent="-233363">
              <a:lnSpc>
                <a:spcPct val="90000"/>
              </a:lnSpc>
              <a:spcBef>
                <a:spcPts val="608"/>
              </a:spcBef>
              <a:buFontTx/>
              <a:buChar char="•"/>
            </a:pPr>
            <a:r>
              <a:rPr lang="en-US" sz="21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Schema-free</a:t>
            </a: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lnSpc>
                <a:spcPct val="90000"/>
              </a:lnSpc>
              <a:spcBef>
                <a:spcPts val="518"/>
              </a:spcBef>
              <a:buFontTx/>
              <a:buChar char="–"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No downtime for column changes or index creation</a:t>
            </a:r>
          </a:p>
          <a:p>
            <a:pPr marL="668655" lvl="1" indent="-257175">
              <a:lnSpc>
                <a:spcPct val="90000"/>
              </a:lnSpc>
              <a:spcBef>
                <a:spcPts val="518"/>
              </a:spcBef>
              <a:buFontTx/>
              <a:buChar char="–"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Rapid prototyping and continuous deployment</a:t>
            </a:r>
            <a:endParaRPr lang="en-US" sz="2100" dirty="0">
              <a:latin typeface="Verdana" charset="0"/>
              <a:ea typeface="MS PGothic" charset="0"/>
              <a:cs typeface="MS PGothic" charset="0"/>
              <a:sym typeface="Verdana" charset="0"/>
            </a:endParaRPr>
          </a:p>
          <a:p>
            <a:pPr marL="233363" indent="-233363">
              <a:lnSpc>
                <a:spcPct val="90000"/>
              </a:lnSpc>
              <a:spcBef>
                <a:spcPts val="608"/>
              </a:spcBef>
              <a:buFontTx/>
              <a:buChar char="•"/>
            </a:pPr>
            <a:r>
              <a:rPr lang="en-US" sz="21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Better replication</a:t>
            </a: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lnSpc>
                <a:spcPct val="90000"/>
              </a:lnSpc>
              <a:spcBef>
                <a:spcPts val="518"/>
              </a:spcBef>
              <a:buFontTx/>
              <a:buChar char="–"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Automatic promotion in failure scenarios</a:t>
            </a:r>
            <a:endParaRPr lang="en-US" sz="21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lnSpc>
                <a:spcPct val="90000"/>
              </a:lnSpc>
              <a:spcBef>
                <a:spcPts val="518"/>
              </a:spcBef>
              <a:buFontTx/>
              <a:buChar char="–"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No statement-based vs. row-based choices</a:t>
            </a:r>
          </a:p>
          <a:p>
            <a:pPr marL="668655" lvl="1" indent="-257175">
              <a:lnSpc>
                <a:spcPct val="90000"/>
              </a:lnSpc>
              <a:spcBef>
                <a:spcPts val="518"/>
              </a:spcBef>
              <a:buFontTx/>
              <a:buChar char="–"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No divergence of </a:t>
            </a:r>
            <a:r>
              <a:rPr lang="en-US" sz="2100" dirty="0" err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secondaries</a:t>
            </a:r>
            <a:endParaRPr lang="en-US" sz="21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233363" indent="-233363">
              <a:lnSpc>
                <a:spcPct val="90000"/>
              </a:lnSpc>
              <a:spcBef>
                <a:spcPts val="608"/>
              </a:spcBef>
              <a:buFontTx/>
              <a:buChar char="•"/>
            </a:pPr>
            <a:r>
              <a:rPr lang="en-US" sz="2100" dirty="0" err="1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Sharding</a:t>
            </a:r>
            <a:r>
              <a:rPr lang="en-US" sz="2100" dirty="0">
                <a:latin typeface="Verdana" charset="0"/>
                <a:ea typeface="ヒラギノ角ゴ ProN W6" charset="0"/>
                <a:cs typeface="ヒラギノ角ゴ ProN W6" charset="0"/>
                <a:sym typeface="Verdana" charset="0"/>
              </a:rPr>
              <a:t> is “in-the-box”</a:t>
            </a:r>
            <a:endParaRPr lang="en-US" altLang="ja-JP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lnSpc>
                <a:spcPct val="90000"/>
              </a:lnSpc>
              <a:spcBef>
                <a:spcPts val="518"/>
              </a:spcBef>
              <a:buFontTx/>
              <a:buChar char="–"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Horizontal scale-out without 3</a:t>
            </a:r>
            <a:r>
              <a:rPr lang="en-US" sz="2100" baseline="300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rd</a:t>
            </a:r>
            <a:r>
              <a:rPr lang="en-US" sz="2100" dirty="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  <a:sym typeface="Verdana" charset="0"/>
              </a:rPr>
              <a:t> party tools</a:t>
            </a:r>
            <a:endParaRPr lang="en-US" sz="21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16390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91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What is TokuMX?</a:t>
            </a:r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5780" y="1234440"/>
            <a:ext cx="8286750" cy="4732020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buFontTx/>
              <a:buChar char="•"/>
              <a:defRPr/>
            </a:pP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>
              <a:spcBef>
                <a:spcPts val="608"/>
              </a:spcBef>
              <a:buFontTx/>
              <a:buChar char="•"/>
              <a:defRPr/>
            </a:pPr>
            <a:r>
              <a:rPr lang="en-US" sz="2100" dirty="0">
                <a:latin typeface="Verdana" charset="0"/>
                <a:cs typeface="Verdana" charset="0"/>
                <a:sym typeface="Verdana" charset="0"/>
              </a:rPr>
              <a:t>TokuMX = MongoDB with improved storage</a:t>
            </a: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>
              <a:spcBef>
                <a:spcPts val="608"/>
              </a:spcBef>
              <a:buFontTx/>
              <a:buChar char="•"/>
              <a:defRPr/>
            </a:pP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>
              <a:spcBef>
                <a:spcPts val="608"/>
              </a:spcBef>
              <a:buFontTx/>
              <a:buChar char="•"/>
              <a:defRPr/>
            </a:pPr>
            <a:r>
              <a:rPr lang="en-US" sz="2100" dirty="0">
                <a:latin typeface="Verdana" charset="0"/>
                <a:cs typeface="Verdana" charset="0"/>
                <a:sym typeface="Verdana" charset="0"/>
              </a:rPr>
              <a:t>Drop in replacement for MongoDB v2.4 applications</a:t>
            </a: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spcBef>
                <a:spcPts val="518"/>
              </a:spcBef>
              <a:buFontTx/>
              <a:buChar char="–"/>
              <a:defRPr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Including replication and sharding</a:t>
            </a:r>
            <a:endParaRPr lang="en-US" sz="21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spcBef>
                <a:spcPts val="518"/>
              </a:spcBef>
              <a:buFontTx/>
              <a:buChar char="–"/>
              <a:defRPr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Same data model</a:t>
            </a:r>
          </a:p>
          <a:p>
            <a:pPr marL="668655" lvl="1" indent="-257175">
              <a:spcBef>
                <a:spcPts val="518"/>
              </a:spcBef>
              <a:buFontTx/>
              <a:buChar char="–"/>
              <a:defRPr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Same query language</a:t>
            </a:r>
          </a:p>
          <a:p>
            <a:pPr marL="668655" lvl="1" indent="-257175">
              <a:spcBef>
                <a:spcPts val="518"/>
              </a:spcBef>
              <a:buFontTx/>
              <a:buChar char="–"/>
              <a:defRPr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Drivers just work</a:t>
            </a:r>
          </a:p>
          <a:p>
            <a:pPr marL="668655" lvl="1" indent="-257175">
              <a:spcBef>
                <a:spcPts val="518"/>
              </a:spcBef>
              <a:buFontTx/>
              <a:buChar char="–"/>
              <a:defRPr/>
            </a:pPr>
            <a:r>
              <a:rPr lang="en-US" sz="2100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</a:rPr>
              <a:t>But, no Full Text or Geospatial indexing</a:t>
            </a:r>
            <a:endParaRPr lang="en-US" sz="21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>
              <a:spcBef>
                <a:spcPts val="608"/>
              </a:spcBef>
              <a:buFontTx/>
              <a:buChar char="•"/>
              <a:defRPr/>
            </a:pP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>
              <a:spcBef>
                <a:spcPts val="608"/>
              </a:spcBef>
              <a:buFontTx/>
              <a:buChar char="•"/>
              <a:defRPr/>
            </a:pPr>
            <a:r>
              <a:rPr lang="en-US" sz="2100" dirty="0">
                <a:latin typeface="Verdana" charset="0"/>
                <a:cs typeface="Verdana" charset="0"/>
                <a:sym typeface="Verdana" charset="0"/>
              </a:rPr>
              <a:t>Open Source</a:t>
            </a:r>
            <a:endParaRPr lang="en-US" sz="2100" dirty="0"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  <a:p>
            <a:pPr marL="668655" lvl="1" indent="-257175">
              <a:spcBef>
                <a:spcPts val="518"/>
              </a:spcBef>
              <a:buFontTx/>
              <a:buChar char="–"/>
              <a:defRPr/>
            </a:pPr>
            <a:r>
              <a:rPr lang="en-US" sz="2100" u="sng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  <a:sym typeface="Verdana" charset="0"/>
                <a:hlinkClick r:id="rId3"/>
              </a:rPr>
              <a:t>http://github.com/Tokutek/mongo</a:t>
            </a:r>
            <a:endParaRPr lang="en-US" sz="2100" dirty="0">
              <a:solidFill>
                <a:schemeClr val="tx1"/>
              </a:solidFill>
              <a:latin typeface="Verdana" charset="0"/>
              <a:ea typeface="ヒラギノ角ゴ ProN W3" charset="0"/>
              <a:cs typeface="ヒラギノ角ゴ ProN W3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4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17415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16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getting started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1524681"/>
            <a:ext cx="4735830" cy="436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7"/>
          <p:cNvSpPr>
            <a:spLocks/>
          </p:cNvSpPr>
          <p:nvPr/>
        </p:nvSpPr>
        <p:spPr bwMode="auto">
          <a:xfrm>
            <a:off x="2194560" y="6004560"/>
            <a:ext cx="580644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1600" b="1" dirty="0" err="1"/>
              <a:t>hexahexaflexagon</a:t>
            </a:r>
            <a:r>
              <a:rPr lang="en-US" sz="1600" dirty="0"/>
              <a:t> - </a:t>
            </a:r>
            <a:r>
              <a:rPr lang="en-US" sz="1600" u="sng" dirty="0">
                <a:hlinkClick r:id="rId4"/>
              </a:rPr>
              <a:t>http://home.gci.net/~rob/flexagons/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904392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0" y="0"/>
            <a:ext cx="9155430" cy="1245870"/>
            <a:chOff x="0" y="0"/>
            <a:chExt cx="6408" cy="872"/>
          </a:xfrm>
        </p:grpSpPr>
        <p:sp>
          <p:nvSpPr>
            <p:cNvPr id="18439" name="AutoShape 1"/>
            <p:cNvSpPr>
              <a:spLocks/>
            </p:cNvSpPr>
            <p:nvPr/>
          </p:nvSpPr>
          <p:spPr bwMode="auto">
            <a:xfrm>
              <a:off x="0" y="0"/>
              <a:ext cx="6408" cy="59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3982BA"/>
                </a:gs>
                <a:gs pos="100000">
                  <a:srgbClr val="1A559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0" name="AutoShape 2"/>
            <p:cNvSpPr>
              <a:spLocks/>
            </p:cNvSpPr>
            <p:nvPr/>
          </p:nvSpPr>
          <p:spPr bwMode="auto">
            <a:xfrm>
              <a:off x="0" y="576"/>
              <a:ext cx="6408" cy="29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1A559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77940"/>
            <a:ext cx="1117283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" y="0"/>
            <a:ext cx="828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 anchor="ctr"/>
          <a:lstStyle/>
          <a:p>
            <a:r>
              <a:rPr lang="en-US" sz="2700">
                <a:solidFill>
                  <a:srgbClr val="FFFFFF"/>
                </a:solidFill>
                <a:latin typeface="Verdana" charset="0"/>
                <a:sym typeface="Verdana" charset="0"/>
              </a:rPr>
              <a:t>installation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25780" y="1363980"/>
            <a:ext cx="4160520" cy="473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600"/>
              </a:spcBef>
            </a:pPr>
            <a:endParaRPr lang="en-US" sz="1400" dirty="0" smtClean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rgbClr val="21130C"/>
                </a:solidFill>
                <a:latin typeface="Verdana Bold" charset="0"/>
                <a:sym typeface="Verdana Bold" charset="0"/>
              </a:rPr>
              <a:t>MongoDB</a:t>
            </a:r>
            <a:endParaRPr lang="en-US" sz="1400" dirty="0">
              <a:solidFill>
                <a:srgbClr val="21130C"/>
              </a:solidFill>
              <a:latin typeface="Verdana Bold" charset="0"/>
              <a:sym typeface="Verdana Bold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$ tar </a:t>
            </a: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xzvf</a:t>
            </a: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 mongodb-linux-x86_64-2.4.9.tgz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$ </a:t>
            </a: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ls</a:t>
            </a: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 */bin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 Italic" charset="0"/>
                <a:sym typeface="Verdana Italic" charset="0"/>
              </a:rPr>
              <a:t>[abbreviated]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mongo</a:t>
            </a:r>
          </a:p>
          <a:p>
            <a:pPr>
              <a:spcBef>
                <a:spcPts val="600"/>
              </a:spcBef>
            </a:pP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mongod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mongodump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mongoexport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mongoimport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mongorestore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mongos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solidFill>
                  <a:srgbClr val="21130C"/>
                </a:solidFill>
                <a:latin typeface="Verdana" charset="0"/>
                <a:sym typeface="Verdana" charset="0"/>
              </a:rPr>
              <a:t>mongostat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4982878" y="1363980"/>
            <a:ext cx="4160520" cy="473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600"/>
              </a:spcBef>
            </a:pPr>
            <a:endParaRPr lang="en-US" sz="1400" dirty="0" smtClean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rgbClr val="21130C"/>
                </a:solidFill>
                <a:latin typeface="Verdana Bold" charset="0"/>
                <a:sym typeface="Verdana Bold" charset="0"/>
              </a:rPr>
              <a:t>TokuMX</a:t>
            </a:r>
            <a:endParaRPr lang="en-US" sz="1400" dirty="0">
              <a:solidFill>
                <a:srgbClr val="21130C"/>
              </a:solidFill>
              <a:latin typeface="Verdana Bold" charset="0"/>
              <a:sym typeface="Verdana Bold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$ tar </a:t>
            </a: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xzvf</a:t>
            </a: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 mongodb-linux-x86_64-2.4.9.tgz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$ </a:t>
            </a: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ls</a:t>
            </a: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 */bin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 Italic" charset="0"/>
                <a:sym typeface="Verdana Italic" charset="0"/>
              </a:rPr>
              <a:t>[abbreviated]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mongo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rgbClr val="FF0000"/>
                </a:solidFill>
                <a:latin typeface="Verdana" charset="0"/>
                <a:sym typeface="Verdana" charset="0"/>
              </a:rPr>
              <a:t>mongo2toku</a:t>
            </a:r>
            <a:endParaRPr lang="en-US" sz="1400" dirty="0">
              <a:solidFill>
                <a:srgbClr val="FF0000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mongod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mongodump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mongoexport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mongoimport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rgbClr val="21130C"/>
                </a:solidFill>
                <a:latin typeface="Verdana" charset="0"/>
                <a:sym typeface="Verdana" charset="0"/>
              </a:rPr>
              <a:t>mongorestore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21130C"/>
                </a:solidFill>
                <a:latin typeface="Verdana" charset="0"/>
                <a:sym typeface="Verdana" charset="0"/>
              </a:rPr>
              <a:t>mongos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solidFill>
                  <a:srgbClr val="21130C"/>
                </a:solidFill>
                <a:latin typeface="Verdana" charset="0"/>
                <a:sym typeface="Verdana" charset="0"/>
              </a:rPr>
              <a:t>mongostat</a:t>
            </a:r>
            <a:endParaRPr lang="en-US" sz="1400" dirty="0">
              <a:solidFill>
                <a:srgbClr val="21130C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1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13142</TotalTime>
  <Words>2007</Words>
  <Application>Microsoft Office PowerPoint</Application>
  <PresentationFormat>On-screen Show (4:3)</PresentationFormat>
  <Paragraphs>477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Custom Design</vt:lpstr>
      <vt:lpstr>Office Theme</vt:lpstr>
      <vt:lpstr>PowerPoint Presentation</vt:lpstr>
      <vt:lpstr>Tokutek: Performance Databases</vt:lpstr>
      <vt:lpstr>Tokutek Customers</vt:lpstr>
      <vt:lpstr>Webinar Housekeeping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Coco Jaenicke</dc:creator>
  <cp:lastModifiedBy>Tim Callaghan</cp:lastModifiedBy>
  <cp:revision>310</cp:revision>
  <cp:lastPrinted>2014-01-29T19:35:16Z</cp:lastPrinted>
  <dcterms:created xsi:type="dcterms:W3CDTF">2013-08-23T21:41:30Z</dcterms:created>
  <dcterms:modified xsi:type="dcterms:W3CDTF">2014-06-02T12:21:37Z</dcterms:modified>
</cp:coreProperties>
</file>