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2" r:id="rId4"/>
    <p:sldId id="273" r:id="rId5"/>
    <p:sldId id="274" r:id="rId6"/>
    <p:sldId id="258" r:id="rId7"/>
    <p:sldId id="282" r:id="rId8"/>
    <p:sldId id="291" r:id="rId9"/>
    <p:sldId id="287" r:id="rId10"/>
    <p:sldId id="290" r:id="rId11"/>
    <p:sldId id="285" r:id="rId12"/>
    <p:sldId id="289" r:id="rId13"/>
    <p:sldId id="299" r:id="rId14"/>
    <p:sldId id="288" r:id="rId15"/>
    <p:sldId id="284" r:id="rId16"/>
    <p:sldId id="300" r:id="rId17"/>
    <p:sldId id="277" r:id="rId18"/>
    <p:sldId id="276" r:id="rId19"/>
    <p:sldId id="275" r:id="rId20"/>
    <p:sldId id="294" r:id="rId21"/>
    <p:sldId id="298" r:id="rId22"/>
    <p:sldId id="259" r:id="rId23"/>
    <p:sldId id="260" r:id="rId24"/>
    <p:sldId id="280" r:id="rId25"/>
    <p:sldId id="261" r:id="rId26"/>
    <p:sldId id="286" r:id="rId27"/>
    <p:sldId id="297" r:id="rId28"/>
    <p:sldId id="29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DFB1C-4A9B-4108-B664-294AF3CF2A32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3285C-5277-48D6-AFA1-413A7F9B37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3285C-5277-48D6-AFA1-413A7F9B374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3285C-5277-48D6-AFA1-413A7F9B374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3285C-5277-48D6-AFA1-413A7F9B374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len.sun@daocloud.io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qiniu.com/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ocloud.io/" TargetMode="External"/><Relationship Id="rId2" Type="http://schemas.openxmlformats.org/officeDocument/2006/relationships/hyperlink" Target="http://blog.csdn.net/shlazw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daocloud.io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daocloud.io/docker-source-code-analysis-part5/" TargetMode="External"/><Relationship Id="rId3" Type="http://schemas.openxmlformats.org/officeDocument/2006/relationships/hyperlink" Target="http://blog.daocloud.io/how-to-master-docker-image" TargetMode="External"/><Relationship Id="rId7" Type="http://schemas.openxmlformats.org/officeDocument/2006/relationships/hyperlink" Target="http://blog.daocloud.io/docker-source-code-analysis-part4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daocloud.io/docker-source-code-analysis-part3/" TargetMode="External"/><Relationship Id="rId5" Type="http://schemas.openxmlformats.org/officeDocument/2006/relationships/hyperlink" Target="http://blog.daocloud.io/docker-source-code-analysis-part2/" TargetMode="External"/><Relationship Id="rId4" Type="http://schemas.openxmlformats.org/officeDocument/2006/relationships/hyperlink" Target="http://blog.daocloud.io/docker-source-code-analysis-part1/" TargetMode="External"/><Relationship Id="rId9" Type="http://schemas.openxmlformats.org/officeDocument/2006/relationships/hyperlink" Target="http://www.infoq.com/cn/author/%E5%AD%99%E5%AE%8F%E4%BA%A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cker_(software)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pt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-17463"/>
            <a:ext cx="9209087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zh-CN" altLang="en-US" b="1" smtClean="0"/>
              <a:t>深入理解</a:t>
            </a:r>
            <a:r>
              <a:rPr lang="en-US" altLang="zh-CN" b="1" smtClean="0"/>
              <a:t>Docker</a:t>
            </a:r>
            <a:r>
              <a:rPr lang="zh-CN" altLang="en-US" b="1" smtClean="0"/>
              <a:t>架构与实现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1752600"/>
          </a:xfrm>
        </p:spPr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孙宏亮</a:t>
            </a:r>
            <a:endParaRPr lang="en-US" altLang="zh-CN" b="1" smtClean="0">
              <a:solidFill>
                <a:schemeClr val="tx1"/>
              </a:solidFill>
            </a:endParaRPr>
          </a:p>
          <a:p>
            <a:r>
              <a:rPr lang="en-US" altLang="zh-CN" sz="2400" smtClean="0">
                <a:solidFill>
                  <a:schemeClr val="tx1"/>
                </a:solidFill>
                <a:hlinkClick r:id="rId3"/>
              </a:rPr>
              <a:t>allen.sun@daocloud.io</a:t>
            </a:r>
            <a:endParaRPr lang="en-US" altLang="zh-CN" sz="2400" smtClean="0">
              <a:solidFill>
                <a:schemeClr val="tx1"/>
              </a:solidFill>
            </a:endParaRPr>
          </a:p>
          <a:p>
            <a:r>
              <a:rPr lang="en-US" altLang="zh-CN" b="1" smtClean="0">
                <a:solidFill>
                  <a:schemeClr val="tx1"/>
                </a:solidFill>
              </a:rPr>
              <a:t>2014.12.13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Docker </a:t>
            </a:r>
            <a:r>
              <a:rPr lang="zh-CN" altLang="en-US" smtClean="0"/>
              <a:t>架构</a:t>
            </a:r>
            <a:r>
              <a:rPr lang="en-US" altLang="zh-CN" smtClean="0"/>
              <a:t>——execdriver</a:t>
            </a:r>
            <a:endParaRPr lang="zh-CN" altLang="en-US"/>
          </a:p>
        </p:txBody>
      </p:sp>
      <p:pic>
        <p:nvPicPr>
          <p:cNvPr id="4" name="内容占位符 3" descr="007_execdriv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82732" y="1124744"/>
            <a:ext cx="5081756" cy="4689830"/>
          </a:xfrm>
        </p:spPr>
      </p:pic>
      <p:sp>
        <p:nvSpPr>
          <p:cNvPr id="5" name="TextBox 4"/>
          <p:cNvSpPr txBox="1"/>
          <p:nvPr/>
        </p:nvSpPr>
        <p:spPr>
          <a:xfrm>
            <a:off x="539552" y="1700808"/>
            <a:ext cx="30963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smtClean="0"/>
              <a:t>LXC</a:t>
            </a:r>
          </a:p>
          <a:p>
            <a:r>
              <a:rPr lang="zh-CN" altLang="en-US" sz="2400" smtClean="0"/>
              <a:t>早版使用</a:t>
            </a:r>
            <a:r>
              <a:rPr lang="en-US" altLang="zh-CN" sz="2400" smtClean="0"/>
              <a:t>LXC</a:t>
            </a:r>
            <a:r>
              <a:rPr lang="zh-CN" altLang="en-US" sz="2400" smtClean="0"/>
              <a:t>作为创建管理容器的工具</a:t>
            </a:r>
            <a:endParaRPr lang="en-US" altLang="zh-CN" sz="2400" smtClean="0"/>
          </a:p>
          <a:p>
            <a:endParaRPr lang="en-US" altLang="zh-CN" sz="2400" smtClean="0"/>
          </a:p>
          <a:p>
            <a:pPr>
              <a:buFont typeface="Arial" pitchFamily="34" charset="0"/>
              <a:buChar char="•"/>
            </a:pPr>
            <a:r>
              <a:rPr lang="en-US" altLang="zh-CN" sz="2800" smtClean="0"/>
              <a:t>Native</a:t>
            </a:r>
          </a:p>
          <a:p>
            <a:r>
              <a:rPr lang="zh-CN" altLang="en-US" sz="2400" smtClean="0"/>
              <a:t>如今使用</a:t>
            </a:r>
            <a:r>
              <a:rPr lang="en-US" altLang="zh-CN" sz="2400" smtClean="0"/>
              <a:t>native</a:t>
            </a:r>
            <a:r>
              <a:rPr lang="zh-CN" altLang="en-US" sz="2400" smtClean="0"/>
              <a:t>来创建管理容器，</a:t>
            </a:r>
            <a:r>
              <a:rPr lang="en-US" altLang="zh-CN" sz="2400" smtClean="0"/>
              <a:t>native</a:t>
            </a:r>
            <a:r>
              <a:rPr lang="zh-CN" altLang="en-US" sz="2400" smtClean="0"/>
              <a:t>调用</a:t>
            </a:r>
            <a:r>
              <a:rPr lang="en-US" altLang="zh-CN" sz="2400" smtClean="0"/>
              <a:t>libcontainer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Docker </a:t>
            </a:r>
            <a:r>
              <a:rPr lang="zh-CN" altLang="en-US" smtClean="0"/>
              <a:t>架构</a:t>
            </a:r>
            <a:r>
              <a:rPr lang="en-US" altLang="zh-CN" smtClean="0"/>
              <a:t>——libcontainer</a:t>
            </a:r>
            <a:endParaRPr lang="zh-CN" altLang="en-US"/>
          </a:p>
        </p:txBody>
      </p:sp>
      <p:pic>
        <p:nvPicPr>
          <p:cNvPr id="4" name="图片 3" descr="008_libcontain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1628800"/>
            <a:ext cx="5436108" cy="3822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155679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mtClean="0"/>
              <a:t>libcontainer</a:t>
            </a:r>
            <a:endParaRPr lang="zh-CN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539552" y="2492896"/>
            <a:ext cx="26642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smtClean="0"/>
              <a:t>namespace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smtClean="0"/>
              <a:t>cgroups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smtClean="0"/>
              <a:t>apparmor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smtClean="0"/>
              <a:t>netlink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smtClean="0"/>
              <a:t>capabilities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smtClean="0"/>
              <a:t>……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Docker </a:t>
            </a:r>
            <a:r>
              <a:rPr lang="zh-CN" altLang="en-US" smtClean="0"/>
              <a:t>架构</a:t>
            </a:r>
            <a:r>
              <a:rPr lang="en-US" altLang="zh-CN" smtClean="0"/>
              <a:t>——networkdriver</a:t>
            </a:r>
            <a:endParaRPr lang="zh-CN" altLang="en-US"/>
          </a:p>
        </p:txBody>
      </p:sp>
      <p:pic>
        <p:nvPicPr>
          <p:cNvPr id="4" name="内容占位符 3" descr="006_networkdriv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23280" y="1556792"/>
            <a:ext cx="4709160" cy="3995928"/>
          </a:xfrm>
        </p:spPr>
      </p:pic>
      <p:sp>
        <p:nvSpPr>
          <p:cNvPr id="5" name="TextBox 4"/>
          <p:cNvSpPr txBox="1"/>
          <p:nvPr/>
        </p:nvSpPr>
        <p:spPr>
          <a:xfrm>
            <a:off x="539552" y="1988840"/>
            <a:ext cx="3024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smtClean="0"/>
              <a:t>Bridge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smtClean="0"/>
              <a:t>Network Interface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smtClean="0"/>
              <a:t>IP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smtClean="0"/>
              <a:t>port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Docker </a:t>
            </a:r>
            <a:r>
              <a:rPr lang="zh-CN" altLang="en-US" smtClean="0"/>
              <a:t>架构</a:t>
            </a:r>
            <a:r>
              <a:rPr lang="en-US" altLang="zh-CN" smtClean="0"/>
              <a:t>——Docker</a:t>
            </a:r>
            <a:r>
              <a:rPr lang="zh-CN" altLang="en-US" smtClean="0"/>
              <a:t>网络模式</a:t>
            </a:r>
            <a:endParaRPr lang="en-US" altLang="zh-CN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66659"/>
            <a:ext cx="835292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/>
              <a:t>Docker Daemon</a:t>
            </a:r>
            <a:r>
              <a:rPr lang="zh-CN" altLang="en-US" sz="3200" b="1" smtClean="0"/>
              <a:t>网络模式：</a:t>
            </a:r>
            <a:endParaRPr lang="en-US" altLang="zh-CN" sz="3200" b="1" smtClean="0"/>
          </a:p>
          <a:p>
            <a:pPr>
              <a:buFont typeface="Arial" pitchFamily="34" charset="0"/>
              <a:buChar char="•"/>
            </a:pPr>
            <a:r>
              <a:rPr lang="en-US" altLang="zh-CN" sz="2400" smtClean="0"/>
              <a:t>bridge</a:t>
            </a:r>
            <a:r>
              <a:rPr lang="zh-CN" altLang="en-US" sz="2400" smtClean="0"/>
              <a:t>桥接</a:t>
            </a:r>
            <a:endParaRPr lang="en-US" altLang="zh-CN" sz="2400" smtClean="0"/>
          </a:p>
          <a:p>
            <a:pPr>
              <a:buFont typeface="Arial" pitchFamily="34" charset="0"/>
              <a:buChar char="•"/>
            </a:pPr>
            <a:r>
              <a:rPr lang="en-US" altLang="zh-CN" sz="2400" smtClean="0"/>
              <a:t>None</a:t>
            </a:r>
            <a:r>
              <a:rPr lang="zh-CN" altLang="en-US" sz="2400" smtClean="0"/>
              <a:t>（</a:t>
            </a:r>
            <a:r>
              <a:rPr lang="en-US" altLang="zh-CN" sz="2400" smtClean="0"/>
              <a:t>disabled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>
              <a:buFont typeface="Arial" pitchFamily="34" charset="0"/>
              <a:buChar char="•"/>
            </a:pPr>
            <a:endParaRPr lang="en-US" altLang="zh-CN" sz="2400" smtClean="0"/>
          </a:p>
          <a:p>
            <a:r>
              <a:rPr lang="en-US" altLang="zh-CN" sz="3200" b="1" smtClean="0"/>
              <a:t>Docker Container</a:t>
            </a:r>
            <a:r>
              <a:rPr lang="zh-CN" altLang="en-US" sz="3200" b="1" smtClean="0"/>
              <a:t>网络模式：</a:t>
            </a:r>
            <a:endParaRPr lang="en-US" altLang="zh-CN" sz="3200" b="1" smtClean="0"/>
          </a:p>
          <a:p>
            <a:pPr>
              <a:buFont typeface="Arial" pitchFamily="34" charset="0"/>
              <a:buChar char="•"/>
            </a:pPr>
            <a:r>
              <a:rPr lang="en-US" altLang="zh-CN" sz="2400" smtClean="0"/>
              <a:t>bridge</a:t>
            </a:r>
            <a:r>
              <a:rPr lang="zh-CN" altLang="en-US" sz="2400" smtClean="0"/>
              <a:t>桥接模式</a:t>
            </a:r>
            <a:endParaRPr lang="en-US" altLang="zh-CN" sz="2400" smtClean="0"/>
          </a:p>
          <a:p>
            <a:pPr>
              <a:buFont typeface="Arial" pitchFamily="34" charset="0"/>
              <a:buChar char="•"/>
            </a:pPr>
            <a:r>
              <a:rPr lang="en-US" altLang="zh-CN" sz="2400" smtClean="0"/>
              <a:t>Host</a:t>
            </a:r>
            <a:r>
              <a:rPr lang="zh-CN" altLang="en-US" sz="2400" smtClean="0"/>
              <a:t>模式</a:t>
            </a:r>
            <a:endParaRPr lang="en-US" altLang="zh-CN" sz="2400" smtClean="0"/>
          </a:p>
          <a:p>
            <a:pPr>
              <a:buFont typeface="Arial" pitchFamily="34" charset="0"/>
              <a:buChar char="•"/>
            </a:pPr>
            <a:r>
              <a:rPr lang="en-US" altLang="zh-CN" sz="2400" smtClean="0"/>
              <a:t>other container</a:t>
            </a:r>
            <a:r>
              <a:rPr lang="zh-CN" altLang="en-US" sz="2400" smtClean="0"/>
              <a:t>模式</a:t>
            </a:r>
            <a:endParaRPr lang="en-US" altLang="zh-CN" sz="2400" smtClean="0"/>
          </a:p>
          <a:p>
            <a:pPr>
              <a:buFont typeface="Arial" pitchFamily="34" charset="0"/>
              <a:buChar char="•"/>
            </a:pPr>
            <a:r>
              <a:rPr lang="en-US" altLang="zh-CN" sz="2400" smtClean="0"/>
              <a:t>None</a:t>
            </a:r>
            <a:r>
              <a:rPr lang="zh-CN" altLang="en-US" sz="2400" smtClean="0"/>
              <a:t>（</a:t>
            </a:r>
            <a:r>
              <a:rPr lang="en-US" altLang="zh-CN" sz="2400" smtClean="0"/>
              <a:t>disabled</a:t>
            </a:r>
            <a:r>
              <a:rPr lang="zh-CN" altLang="en-US" sz="2400" smtClean="0"/>
              <a:t>）模式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Docker </a:t>
            </a:r>
            <a:r>
              <a:rPr lang="zh-CN" altLang="en-US" smtClean="0"/>
              <a:t>架构</a:t>
            </a:r>
            <a:r>
              <a:rPr lang="en-US" altLang="zh-CN" smtClean="0"/>
              <a:t>——graphdriver</a:t>
            </a:r>
            <a:endParaRPr lang="zh-CN" altLang="en-US"/>
          </a:p>
        </p:txBody>
      </p:sp>
      <p:pic>
        <p:nvPicPr>
          <p:cNvPr id="4" name="图片 3" descr="005_graphdri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18366" y="1268760"/>
            <a:ext cx="4802106" cy="4150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1628800"/>
            <a:ext cx="29523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smtClean="0"/>
              <a:t>aufs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3200" smtClean="0"/>
              <a:t>Btrfs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3200" smtClean="0"/>
              <a:t>Devmapper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3200" smtClean="0"/>
              <a:t>Vfs </a:t>
            </a:r>
            <a:endParaRPr lang="zh-CN" alt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611560" y="3861048"/>
            <a:ext cx="35283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Overlayfs merged into Linux Kenerl 3.18-rc2</a:t>
            </a:r>
          </a:p>
          <a:p>
            <a:endParaRPr lang="en-US" altLang="zh-CN" sz="2400" smtClean="0"/>
          </a:p>
          <a:p>
            <a:pPr>
              <a:buFont typeface="Arial" pitchFamily="34" charset="0"/>
              <a:buChar char="•"/>
            </a:pPr>
            <a:r>
              <a:rPr lang="en-US" altLang="zh-CN" sz="3200" smtClean="0"/>
              <a:t>Overlayfs  </a:t>
            </a:r>
          </a:p>
          <a:p>
            <a:r>
              <a:rPr lang="en-US" altLang="zh-CN" sz="2400" smtClean="0">
                <a:solidFill>
                  <a:srgbClr val="FF0000"/>
                </a:solidFill>
              </a:rPr>
              <a:t>in docker 1.4.0  yesterday</a:t>
            </a:r>
          </a:p>
          <a:p>
            <a:pPr>
              <a:buFont typeface="Arial" pitchFamily="34" charset="0"/>
              <a:buChar char="•"/>
            </a:pP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Docker </a:t>
            </a:r>
            <a:r>
              <a:rPr lang="zh-CN" altLang="en-US" smtClean="0"/>
              <a:t>架构</a:t>
            </a:r>
            <a:r>
              <a:rPr lang="en-US" altLang="zh-CN" smtClean="0"/>
              <a:t>——Graph</a:t>
            </a:r>
            <a:endParaRPr lang="zh-CN" altLang="en-US"/>
          </a:p>
        </p:txBody>
      </p:sp>
      <p:pic>
        <p:nvPicPr>
          <p:cNvPr id="4" name="图片 3" descr="004_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4796" y="1700807"/>
            <a:ext cx="5849183" cy="37444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2852936"/>
            <a:ext cx="2376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smtClean="0"/>
              <a:t>repository</a:t>
            </a:r>
          </a:p>
          <a:p>
            <a:endParaRPr lang="en-US" altLang="zh-CN" sz="2800" smtClean="0"/>
          </a:p>
          <a:p>
            <a:pPr>
              <a:buFont typeface="Arial" pitchFamily="34" charset="0"/>
              <a:buChar char="•"/>
            </a:pPr>
            <a:r>
              <a:rPr lang="en-US" altLang="zh-CN" sz="2800" smtClean="0"/>
              <a:t>graphdb</a:t>
            </a:r>
            <a:endParaRPr lang="zh-CN" alt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467544" y="155679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mtClean="0"/>
              <a:t>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010_pull_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4942" y="620688"/>
            <a:ext cx="5831554" cy="53285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Docker Pull</a:t>
            </a:r>
            <a:r>
              <a:rPr lang="zh-CN" altLang="en-US" smtClean="0"/>
              <a:t>流程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555776" y="2132856"/>
            <a:ext cx="3744416" cy="16561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5576" y="19888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Docker Registry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ock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4437112"/>
            <a:ext cx="1802970" cy="15121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Docker </a:t>
            </a:r>
            <a:r>
              <a:rPr lang="zh-CN" altLang="en-US" smtClean="0"/>
              <a:t>架构</a:t>
            </a:r>
            <a:r>
              <a:rPr lang="en-US" altLang="zh-CN" smtClean="0"/>
              <a:t>——Registry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484784"/>
            <a:ext cx="5400600" cy="305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436096" y="40770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(index.docker.io)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1560" y="1556792"/>
            <a:ext cx="30243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/>
              <a:t>Registry</a:t>
            </a:r>
            <a:r>
              <a:rPr lang="zh-CN" altLang="en-US" sz="2800" b="1" smtClean="0"/>
              <a:t>功能</a:t>
            </a:r>
            <a:endParaRPr lang="en-US" altLang="zh-CN" sz="2800" b="1" smtClean="0"/>
          </a:p>
          <a:p>
            <a:r>
              <a:rPr lang="zh-CN" altLang="en-US" smtClean="0"/>
              <a:t>管理镜像存储</a:t>
            </a:r>
            <a:endParaRPr lang="en-US" altLang="zh-CN" smtClean="0"/>
          </a:p>
          <a:p>
            <a:r>
              <a:rPr lang="zh-CN" altLang="en-US" smtClean="0"/>
              <a:t>供开发者下载、上传</a:t>
            </a:r>
            <a:endParaRPr lang="en-US" altLang="zh-CN" smtClean="0"/>
          </a:p>
          <a:p>
            <a:r>
              <a:rPr lang="en-US" altLang="zh-CN" sz="2800" b="1" smtClean="0"/>
              <a:t>Docker Hub</a:t>
            </a:r>
          </a:p>
          <a:p>
            <a:r>
              <a:rPr lang="en-US" altLang="zh-CN" smtClean="0"/>
              <a:t>Docker</a:t>
            </a:r>
            <a:r>
              <a:rPr lang="zh-CN" altLang="en-US" smtClean="0"/>
              <a:t>官方提供</a:t>
            </a:r>
            <a:endParaRPr lang="en-US" altLang="zh-CN" smtClean="0"/>
          </a:p>
          <a:p>
            <a:r>
              <a:rPr lang="en-US" altLang="zh-CN" smtClean="0"/>
              <a:t>(index.docker.io)</a:t>
            </a:r>
          </a:p>
          <a:p>
            <a:r>
              <a:rPr lang="en-US" altLang="zh-CN" sz="2800" b="1" smtClean="0"/>
              <a:t>Docker Hub</a:t>
            </a:r>
            <a:r>
              <a:rPr lang="zh-CN" altLang="en-US" sz="2800" b="1" smtClean="0"/>
              <a:t>特性</a:t>
            </a:r>
            <a:endParaRPr lang="en-US" altLang="zh-CN" sz="2800" b="1" smtClean="0"/>
          </a:p>
          <a:p>
            <a:r>
              <a:rPr lang="zh-CN" altLang="en-US" smtClean="0"/>
              <a:t>镜像丰富</a:t>
            </a:r>
            <a:endParaRPr lang="en-US" altLang="zh-CN" smtClean="0"/>
          </a:p>
          <a:p>
            <a:r>
              <a:rPr lang="zh-CN" altLang="en-US" smtClean="0"/>
              <a:t>保持更新</a:t>
            </a:r>
            <a:endParaRPr lang="en-US" altLang="zh-CN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3568" y="494116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FF0000"/>
                </a:solidFill>
              </a:rPr>
              <a:t>Challenges</a:t>
            </a:r>
            <a:r>
              <a:rPr lang="zh-CN" altLang="en-US" sz="3600" b="1" smtClean="0">
                <a:solidFill>
                  <a:srgbClr val="FF0000"/>
                </a:solidFill>
              </a:rPr>
              <a:t>！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555302"/>
            <a:ext cx="5256584" cy="374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Docker Hub Mirror</a:t>
            </a:r>
            <a:r>
              <a:rPr lang="zh-CN" altLang="en-US" b="1" smtClean="0"/>
              <a:t>架构图</a:t>
            </a:r>
            <a:endParaRPr lang="zh-CN" altLang="en-US"/>
          </a:p>
        </p:txBody>
      </p:sp>
      <p:pic>
        <p:nvPicPr>
          <p:cNvPr id="6" name="图片 5" descr="qini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3618263"/>
            <a:ext cx="1656184" cy="890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1340768"/>
            <a:ext cx="4464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smtClean="0"/>
              <a:t>Docker Hub</a:t>
            </a:r>
            <a:r>
              <a:rPr lang="zh-CN" altLang="en-US" sz="2400" b="1" smtClean="0"/>
              <a:t>的功能拓展</a:t>
            </a:r>
            <a:endParaRPr lang="en-US" altLang="zh-CN" sz="2400" b="1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smtClean="0"/>
              <a:t>Docker Hub </a:t>
            </a:r>
            <a:r>
              <a:rPr lang="zh-CN" altLang="en-US" sz="2400" b="1" smtClean="0"/>
              <a:t>“</a:t>
            </a:r>
            <a:r>
              <a:rPr lang="en-US" altLang="zh-CN" sz="2400" b="1" smtClean="0"/>
              <a:t>CDN</a:t>
            </a:r>
            <a:r>
              <a:rPr lang="zh-CN" altLang="en-US" sz="2400" b="1" smtClean="0"/>
              <a:t>”</a:t>
            </a:r>
            <a:endParaRPr lang="en-US" altLang="zh-CN" sz="2400" b="1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smtClean="0"/>
              <a:t>对用户透明</a:t>
            </a:r>
            <a:endParaRPr lang="en-US" altLang="zh-CN" sz="2400" b="1" smtClean="0"/>
          </a:p>
          <a:p>
            <a:endParaRPr lang="zh-CN" altLang="en-US" b="1"/>
          </a:p>
        </p:txBody>
      </p:sp>
      <p:pic>
        <p:nvPicPr>
          <p:cNvPr id="7" name="图片 6" descr="1-daoclou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3222307"/>
            <a:ext cx="2880320" cy="638741"/>
          </a:xfrm>
          <a:prstGeom prst="rect">
            <a:avLst/>
          </a:prstGeom>
        </p:spPr>
      </p:pic>
      <p:pic>
        <p:nvPicPr>
          <p:cNvPr id="8" name="图片 7" descr="dock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5107" y="4354273"/>
            <a:ext cx="1339381" cy="12349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8032" y="558924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图片源：</a:t>
            </a:r>
            <a:r>
              <a:rPr lang="en-US" altLang="zh-CN" smtClean="0"/>
              <a:t> </a:t>
            </a:r>
            <a:r>
              <a:rPr lang="en-US" altLang="zh-CN" smtClean="0">
                <a:hlinkClick r:id="rId6"/>
              </a:rPr>
              <a:t>http://www.qiniu.com/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3717032"/>
            <a:ext cx="41044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/>
              <a:t>DaoCloud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b="1" smtClean="0"/>
              <a:t>Docker Hub Mirror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b="1" smtClean="0"/>
              <a:t>Serve developers in China</a:t>
            </a:r>
          </a:p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196752"/>
            <a:ext cx="5328592" cy="468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Docker Hub Mirror</a:t>
            </a:r>
            <a:r>
              <a:rPr lang="zh-CN" altLang="en-US" b="1" smtClean="0"/>
              <a:t>流程图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488193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Thanks to </a:t>
            </a:r>
            <a:r>
              <a:rPr lang="zh-CN" altLang="en-US" b="1" smtClean="0"/>
              <a:t>七牛</a:t>
            </a:r>
            <a:r>
              <a:rPr lang="en-US" altLang="zh-CN" b="1" smtClean="0"/>
              <a:t>, </a:t>
            </a:r>
          </a:p>
          <a:p>
            <a:r>
              <a:rPr lang="en-US" altLang="zh-CN" b="1" smtClean="0"/>
              <a:t>much faster than you think when pulling</a:t>
            </a:r>
            <a:endParaRPr lang="zh-CN" altLang="en-US" b="1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59832" y="5661248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278266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Much faster than yourself </a:t>
            </a:r>
          </a:p>
          <a:p>
            <a:r>
              <a:rPr lang="en-US" altLang="zh-CN" b="1" smtClean="0"/>
              <a:t>pull from Docker Hub</a:t>
            </a:r>
            <a:endParaRPr lang="zh-CN" altLang="en-US" b="1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555776" y="3284984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自我介绍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mtClean="0"/>
              <a:t>DaoCloud</a:t>
            </a:r>
            <a:r>
              <a:rPr lang="zh-CN" altLang="en-US" smtClean="0"/>
              <a:t>，浙江大学</a:t>
            </a:r>
          </a:p>
          <a:p>
            <a:pPr fontAlgn="base"/>
            <a:r>
              <a:rPr lang="en-US" altLang="zh-CN" smtClean="0"/>
              <a:t>PaaS(Cloud Foundry)</a:t>
            </a:r>
            <a:r>
              <a:rPr lang="zh-CN" altLang="en-US" smtClean="0"/>
              <a:t>、</a:t>
            </a:r>
            <a:r>
              <a:rPr lang="en-US" altLang="zh-CN" smtClean="0"/>
              <a:t>Docker</a:t>
            </a:r>
            <a:r>
              <a:rPr lang="zh-CN" altLang="en-US" smtClean="0"/>
              <a:t>开源社区</a:t>
            </a:r>
            <a:endParaRPr lang="en-US" altLang="zh-CN" smtClean="0"/>
          </a:p>
          <a:p>
            <a:pPr fontAlgn="base"/>
            <a:r>
              <a:rPr lang="zh-CN" altLang="en-US" smtClean="0"/>
              <a:t>对</a:t>
            </a:r>
            <a:r>
              <a:rPr lang="en-US" altLang="zh-CN" smtClean="0"/>
              <a:t>PaaS</a:t>
            </a:r>
            <a:r>
              <a:rPr lang="zh-CN" altLang="en-US" smtClean="0"/>
              <a:t>有深入研究和丰富实践，撰写了大量有深度的</a:t>
            </a:r>
            <a:r>
              <a:rPr lang="zh-CN" altLang="en-US" smtClean="0">
                <a:hlinkClick r:id="rId2"/>
              </a:rPr>
              <a:t>技术博客</a:t>
            </a:r>
            <a:r>
              <a:rPr lang="zh-CN" altLang="en-US" smtClean="0"/>
              <a:t>。</a:t>
            </a:r>
          </a:p>
          <a:p>
            <a:pPr fontAlgn="base"/>
            <a:r>
              <a:rPr lang="zh-CN" altLang="en-US" smtClean="0"/>
              <a:t>合伙人身份加入</a:t>
            </a:r>
            <a:r>
              <a:rPr lang="en-US" altLang="zh-CN" smtClean="0">
                <a:hlinkClick r:id="rId3"/>
              </a:rPr>
              <a:t>DaoCloud</a:t>
            </a:r>
            <a:r>
              <a:rPr lang="zh-CN" altLang="en-US" smtClean="0">
                <a:hlinkClick r:id="rId3"/>
              </a:rPr>
              <a:t>团队</a:t>
            </a:r>
            <a:r>
              <a:rPr lang="zh-CN" altLang="en-US" smtClean="0"/>
              <a:t>，致力于传播以</a:t>
            </a:r>
            <a:r>
              <a:rPr lang="en-US" altLang="zh-CN" smtClean="0"/>
              <a:t>Docker</a:t>
            </a:r>
            <a:r>
              <a:rPr lang="zh-CN" altLang="en-US" smtClean="0"/>
              <a:t>为主的容器的技术，推动互联网应用的容器化步伐。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Docker Hub Mirror</a:t>
            </a:r>
            <a:r>
              <a:rPr lang="zh-CN" altLang="en-US" smtClean="0"/>
              <a:t>原理</a:t>
            </a:r>
            <a:endParaRPr lang="zh-CN" altLang="en-US"/>
          </a:p>
        </p:txBody>
      </p:sp>
      <p:pic>
        <p:nvPicPr>
          <p:cNvPr id="13" name="图片 12" descr="dockerpullreposito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788" y="1169252"/>
            <a:ext cx="8466667" cy="48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2800" smtClean="0"/>
              <a:t>用户</a:t>
            </a:r>
            <a:r>
              <a:rPr lang="zh-CN" altLang="en-US" sz="2800" smtClean="0"/>
              <a:t>如何选择？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en-US" sz="2800" smtClean="0"/>
              <a:t>技术爱好者（</a:t>
            </a:r>
            <a:r>
              <a:rPr lang="en-US" altLang="zh-CN" sz="2800" smtClean="0"/>
              <a:t>hub</a:t>
            </a:r>
            <a:r>
              <a:rPr lang="zh-CN" altLang="en-US" sz="2800" smtClean="0"/>
              <a:t>）和企业用户的区别（</a:t>
            </a:r>
            <a:r>
              <a:rPr lang="en-US" altLang="zh-CN" sz="2800" smtClean="0"/>
              <a:t>private</a:t>
            </a:r>
            <a:r>
              <a:rPr lang="zh-CN" altLang="en-US" sz="2800" smtClean="0"/>
              <a:t>）</a:t>
            </a:r>
            <a:endParaRPr lang="zh-CN" altLang="en-US" sz="28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528" y="1484784"/>
          <a:ext cx="8712968" cy="4499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3317402"/>
                <a:gridCol w="3739382"/>
              </a:tblGrid>
              <a:tr h="459472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private registry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Mirror</a:t>
                      </a:r>
                      <a:endParaRPr lang="zh-CN" altLang="en-US" sz="240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/>
                        <a:t>镜像多样性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较丰富，需人为手动同步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足够丰富，与</a:t>
                      </a:r>
                      <a:r>
                        <a:rPr lang="en-US" altLang="zh-CN" smtClean="0"/>
                        <a:t>Docker Hub</a:t>
                      </a:r>
                      <a:r>
                        <a:rPr lang="zh-CN" altLang="en-US" smtClean="0"/>
                        <a:t>一致，</a:t>
                      </a:r>
                      <a:endParaRPr lang="en-US" altLang="zh-CN" smtClean="0"/>
                    </a:p>
                    <a:p>
                      <a:pPr algn="ctr"/>
                      <a:r>
                        <a:rPr lang="zh-CN" altLang="en-US" smtClean="0"/>
                        <a:t>自动同步</a:t>
                      </a:r>
                      <a:endParaRPr lang="zh-CN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/>
                        <a:t>使用方式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添加</a:t>
                      </a:r>
                      <a:r>
                        <a:rPr lang="en-US" altLang="zh-CN" smtClean="0"/>
                        <a:t>URL</a:t>
                      </a:r>
                      <a:r>
                        <a:rPr lang="zh-CN" altLang="en-US" smtClean="0"/>
                        <a:t>，侵入</a:t>
                      </a:r>
                      <a:r>
                        <a:rPr lang="en-US" altLang="zh-CN" smtClean="0"/>
                        <a:t>Dockerfile</a:t>
                      </a:r>
                      <a:r>
                        <a:rPr lang="zh-CN" altLang="en-US" smtClean="0"/>
                        <a:t>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设定</a:t>
                      </a:r>
                      <a:r>
                        <a:rPr lang="en-US" altLang="zh-CN" smtClean="0"/>
                        <a:t>Docker</a:t>
                      </a:r>
                      <a:r>
                        <a:rPr lang="zh-CN" altLang="en-US" smtClean="0"/>
                        <a:t>启动参数，无侵入性</a:t>
                      </a:r>
                      <a:endParaRPr lang="zh-CN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/>
                        <a:t>registry</a:t>
                      </a:r>
                      <a:r>
                        <a:rPr lang="zh-CN" altLang="en-US" b="1" smtClean="0"/>
                        <a:t>升级</a:t>
                      </a:r>
                      <a:endParaRPr lang="en-US" altLang="zh-CN" b="1" smtClean="0"/>
                    </a:p>
                    <a:p>
                      <a:pPr algn="ctr"/>
                      <a:r>
                        <a:rPr lang="zh-CN" altLang="en-US" b="1" smtClean="0"/>
                        <a:t>或出现故障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镜像全盘失效，修改所有镜像配置，重新从</a:t>
                      </a:r>
                      <a:r>
                        <a:rPr lang="en-US" altLang="zh-CN" smtClean="0"/>
                        <a:t>Docker Hub</a:t>
                      </a:r>
                      <a:r>
                        <a:rPr lang="zh-CN" altLang="en-US" smtClean="0"/>
                        <a:t>下载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自动跳转到</a:t>
                      </a:r>
                      <a:r>
                        <a:rPr lang="en-US" altLang="zh-CN" smtClean="0"/>
                        <a:t>Docker Hub</a:t>
                      </a:r>
                      <a:r>
                        <a:rPr lang="zh-CN" altLang="en-US" smtClean="0"/>
                        <a:t>下载，用户无任何影响</a:t>
                      </a:r>
                      <a:endParaRPr lang="zh-CN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/>
                        <a:t>Hub</a:t>
                      </a:r>
                      <a:r>
                        <a:rPr lang="zh-CN" altLang="en-US" b="1" smtClean="0"/>
                        <a:t>镜像更新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老版本镜像</a:t>
                      </a:r>
                      <a:r>
                        <a:rPr lang="zh-CN" altLang="en-US" smtClean="0"/>
                        <a:t>失效</a:t>
                      </a:r>
                      <a:r>
                        <a:rPr lang="en-US" altLang="zh-CN" smtClean="0"/>
                        <a:t>,</a:t>
                      </a:r>
                      <a:r>
                        <a:rPr lang="zh-CN" altLang="en-US" smtClean="0"/>
                        <a:t>用户</a:t>
                      </a:r>
                      <a:r>
                        <a:rPr lang="zh-CN" altLang="en-US" smtClean="0"/>
                        <a:t>使用受阻</a:t>
                      </a:r>
                      <a:endParaRPr lang="en-US" altLang="zh-CN" smtClean="0"/>
                    </a:p>
                    <a:p>
                      <a:pPr algn="ctr"/>
                      <a:r>
                        <a:rPr lang="zh-CN" altLang="en-US" smtClean="0"/>
                        <a:t>除非管理员人为</a:t>
                      </a:r>
                      <a:r>
                        <a:rPr lang="zh-CN" altLang="en-US" smtClean="0"/>
                        <a:t>下载更新版本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老版本镜像失效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Mirror</a:t>
                      </a:r>
                      <a:r>
                        <a:rPr lang="zh-CN" altLang="en-US" smtClean="0"/>
                        <a:t>自动</a:t>
                      </a:r>
                      <a:r>
                        <a:rPr lang="zh-CN" altLang="en-US" smtClean="0"/>
                        <a:t>下载更新版本覆盖前者，对用户透明</a:t>
                      </a:r>
                      <a:endParaRPr lang="zh-CN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内部部署方式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私有化内部</a:t>
                      </a:r>
                      <a:r>
                        <a:rPr lang="zh-CN" altLang="en-US" smtClean="0"/>
                        <a:t>部署方案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Public</a:t>
                      </a:r>
                      <a:r>
                        <a:rPr lang="en-US" altLang="zh-CN" baseline="0" smtClean="0"/>
                        <a:t> Serivces</a:t>
                      </a:r>
                      <a:endParaRPr lang="zh-CN" altLang="en-US"/>
                    </a:p>
                  </a:txBody>
                  <a:tcPr/>
                </a:tc>
              </a:tr>
              <a:tr h="3828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镜像下载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由管理员选择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由用户选择</a:t>
                      </a:r>
                      <a:endParaRPr lang="zh-CN" altLang="en-US"/>
                    </a:p>
                  </a:txBody>
                  <a:tcPr/>
                </a:tc>
              </a:tr>
              <a:tr h="386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镜像存储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管理员自行</a:t>
                      </a:r>
                      <a:r>
                        <a:rPr lang="zh-CN" altLang="en-US" smtClean="0"/>
                        <a:t>管理，备份，</a:t>
                      </a:r>
                      <a:endParaRPr lang="en-US" altLang="zh-CN" smtClean="0"/>
                    </a:p>
                    <a:p>
                      <a:pPr algn="ctr"/>
                      <a:r>
                        <a:rPr lang="zh-CN" altLang="en-US" smtClean="0"/>
                        <a:t>一致性考虑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用户无需关心</a:t>
                      </a:r>
                      <a:endParaRPr lang="zh-CN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访问速度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快速，私有网络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快速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Docker Mirror</a:t>
            </a:r>
            <a:endParaRPr lang="zh-CN" altLang="en-US"/>
          </a:p>
        </p:txBody>
      </p:sp>
      <p:pic>
        <p:nvPicPr>
          <p:cNvPr id="4" name="图片 3" descr="p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196752"/>
            <a:ext cx="8316416" cy="482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Docker Mirror</a:t>
            </a:r>
            <a:endParaRPr lang="zh-CN" altLang="en-US"/>
          </a:p>
        </p:txBody>
      </p:sp>
      <p:pic>
        <p:nvPicPr>
          <p:cNvPr id="6" name="内容占位符 5" descr="dashboar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0872" y="1196752"/>
            <a:ext cx="8229600" cy="47591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Docker Mirror</a:t>
            </a:r>
            <a:endParaRPr lang="zh-CN" altLang="en-US"/>
          </a:p>
        </p:txBody>
      </p:sp>
      <p:pic>
        <p:nvPicPr>
          <p:cNvPr id="5" name="内容占位符 4" descr="manu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196752"/>
            <a:ext cx="8496944" cy="48245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Docker Mirror</a:t>
            </a:r>
            <a:endParaRPr lang="zh-CN" altLang="en-US"/>
          </a:p>
        </p:txBody>
      </p:sp>
      <p:pic>
        <p:nvPicPr>
          <p:cNvPr id="6" name="内容占位符 5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340768"/>
            <a:ext cx="8136904" cy="46085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276872"/>
            <a:ext cx="8229600" cy="3085803"/>
          </a:xfrm>
        </p:spPr>
        <p:txBody>
          <a:bodyPr/>
          <a:lstStyle/>
          <a:p>
            <a:pPr algn="ctr">
              <a:buNone/>
            </a:pPr>
            <a:r>
              <a:rPr lang="zh-CN" altLang="en-US" smtClean="0"/>
              <a:t>欢迎大家体验</a:t>
            </a:r>
            <a:r>
              <a:rPr lang="en-US" altLang="zh-CN" smtClean="0"/>
              <a:t>DaoCloud Mirror</a:t>
            </a:r>
          </a:p>
          <a:p>
            <a:pPr algn="ctr">
              <a:buNone/>
            </a:pPr>
            <a:r>
              <a:rPr lang="en-US" altLang="zh-CN" smtClean="0">
                <a:hlinkClick r:id="rId2"/>
              </a:rPr>
              <a:t>www.daocloud.io</a:t>
            </a:r>
            <a:endParaRPr lang="en-US" altLang="zh-CN" smtClean="0"/>
          </a:p>
          <a:p>
            <a:pPr algn="ctr">
              <a:buNone/>
            </a:pPr>
            <a:endParaRPr lang="zh-CN" altLang="en-US"/>
          </a:p>
        </p:txBody>
      </p:sp>
      <p:pic>
        <p:nvPicPr>
          <p:cNvPr id="4" name="图片 3" descr="1-daoclou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404664"/>
            <a:ext cx="6648183" cy="1242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-dao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404664"/>
            <a:ext cx="6648183" cy="1242921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42484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mtClean="0"/>
              <a:t>分享资料</a:t>
            </a:r>
            <a:r>
              <a:rPr lang="en-US" altLang="zh-CN" smtClean="0"/>
              <a:t>:</a:t>
            </a:r>
          </a:p>
          <a:p>
            <a:pPr>
              <a:buNone/>
            </a:pPr>
            <a:r>
              <a:rPr lang="zh-CN" altLang="en-US" sz="2100" b="1" smtClean="0">
                <a:hlinkClick r:id="rId3"/>
              </a:rPr>
              <a:t>玩转</a:t>
            </a:r>
            <a:r>
              <a:rPr lang="en-US" altLang="zh-CN" sz="2100" b="1" smtClean="0">
                <a:hlinkClick r:id="rId3"/>
              </a:rPr>
              <a:t>Docker</a:t>
            </a:r>
            <a:r>
              <a:rPr lang="zh-CN" altLang="en-US" sz="2100" b="1" smtClean="0">
                <a:hlinkClick r:id="rId3"/>
              </a:rPr>
              <a:t>镜像</a:t>
            </a:r>
            <a:endParaRPr lang="en-US" altLang="zh-CN" sz="2100" b="1" smtClean="0"/>
          </a:p>
          <a:p>
            <a:pPr>
              <a:buNone/>
            </a:pPr>
            <a:r>
              <a:rPr lang="en-US" altLang="zh-CN" sz="2000" b="1" smtClean="0">
                <a:hlinkClick r:id="rId4"/>
              </a:rPr>
              <a:t>Docker</a:t>
            </a:r>
            <a:r>
              <a:rPr lang="zh-CN" altLang="en-US" sz="2000" b="1" smtClean="0">
                <a:hlinkClick r:id="rId4"/>
              </a:rPr>
              <a:t>源码分析（一）：</a:t>
            </a:r>
            <a:r>
              <a:rPr lang="en-US" altLang="zh-CN" sz="2000" b="1" smtClean="0">
                <a:hlinkClick r:id="rId4"/>
              </a:rPr>
              <a:t>Docker</a:t>
            </a:r>
            <a:r>
              <a:rPr lang="zh-CN" altLang="en-US" sz="2000" b="1" smtClean="0">
                <a:hlinkClick r:id="rId4"/>
              </a:rPr>
              <a:t>架构</a:t>
            </a:r>
            <a:endParaRPr lang="zh-CN" altLang="en-US" sz="2000" b="1" smtClean="0"/>
          </a:p>
          <a:p>
            <a:pPr>
              <a:buNone/>
            </a:pPr>
            <a:r>
              <a:rPr lang="en-US" altLang="zh-CN" sz="2000" b="1" smtClean="0">
                <a:hlinkClick r:id="rId5"/>
              </a:rPr>
              <a:t>Docker</a:t>
            </a:r>
            <a:r>
              <a:rPr lang="zh-CN" altLang="en-US" sz="2000" b="1" smtClean="0">
                <a:hlinkClick r:id="rId5"/>
              </a:rPr>
              <a:t>源码分析（二）：</a:t>
            </a:r>
            <a:r>
              <a:rPr lang="en-US" altLang="zh-CN" sz="2000" b="1" smtClean="0">
                <a:hlinkClick r:id="rId5"/>
              </a:rPr>
              <a:t>Docker Client</a:t>
            </a:r>
            <a:r>
              <a:rPr lang="zh-CN" altLang="en-US" sz="2000" b="1" smtClean="0">
                <a:hlinkClick r:id="rId5"/>
              </a:rPr>
              <a:t>创建与命令执行</a:t>
            </a:r>
            <a:endParaRPr lang="zh-CN" altLang="en-US" sz="2000" b="1" smtClean="0"/>
          </a:p>
          <a:p>
            <a:pPr>
              <a:buNone/>
            </a:pPr>
            <a:r>
              <a:rPr lang="en-US" altLang="zh-CN" sz="2000" b="1" smtClean="0">
                <a:hlinkClick r:id="rId6"/>
              </a:rPr>
              <a:t>Docker</a:t>
            </a:r>
            <a:r>
              <a:rPr lang="zh-CN" altLang="en-US" sz="2000" b="1" smtClean="0">
                <a:hlinkClick r:id="rId6"/>
              </a:rPr>
              <a:t>源码分析（三）：</a:t>
            </a:r>
            <a:r>
              <a:rPr lang="en-US" altLang="zh-CN" sz="2000" b="1" smtClean="0">
                <a:hlinkClick r:id="rId6"/>
              </a:rPr>
              <a:t>Docker Daemon</a:t>
            </a:r>
            <a:r>
              <a:rPr lang="zh-CN" altLang="en-US" sz="2000" b="1" smtClean="0">
                <a:hlinkClick r:id="rId6"/>
              </a:rPr>
              <a:t>启动</a:t>
            </a:r>
            <a:endParaRPr lang="zh-CN" altLang="en-US" sz="2000" b="1" smtClean="0"/>
          </a:p>
          <a:p>
            <a:pPr>
              <a:buNone/>
            </a:pPr>
            <a:r>
              <a:rPr lang="en-US" altLang="zh-CN" sz="2000" b="1" smtClean="0">
                <a:hlinkClick r:id="rId7"/>
              </a:rPr>
              <a:t>Docker</a:t>
            </a:r>
            <a:r>
              <a:rPr lang="zh-CN" altLang="en-US" sz="2000" b="1" smtClean="0">
                <a:hlinkClick r:id="rId7"/>
              </a:rPr>
              <a:t>源码分析（四）：</a:t>
            </a:r>
            <a:r>
              <a:rPr lang="en-US" altLang="zh-CN" sz="2000" b="1" smtClean="0">
                <a:hlinkClick r:id="rId7"/>
              </a:rPr>
              <a:t>Docker Daemon</a:t>
            </a:r>
            <a:r>
              <a:rPr lang="zh-CN" altLang="en-US" sz="2000" b="1" smtClean="0">
                <a:hlinkClick r:id="rId7"/>
              </a:rPr>
              <a:t>之</a:t>
            </a:r>
            <a:r>
              <a:rPr lang="en-US" altLang="zh-CN" sz="2000" b="1" smtClean="0">
                <a:hlinkClick r:id="rId7"/>
              </a:rPr>
              <a:t>NewDaemon</a:t>
            </a:r>
            <a:r>
              <a:rPr lang="zh-CN" altLang="en-US" sz="2000" b="1" smtClean="0">
                <a:hlinkClick r:id="rId7"/>
              </a:rPr>
              <a:t>实现</a:t>
            </a:r>
            <a:endParaRPr lang="zh-CN" altLang="en-US" sz="2000" b="1" smtClean="0"/>
          </a:p>
          <a:p>
            <a:pPr>
              <a:buNone/>
            </a:pPr>
            <a:r>
              <a:rPr lang="en-US" altLang="zh-CN" sz="2000" b="1" smtClean="0">
                <a:hlinkClick r:id="rId8"/>
              </a:rPr>
              <a:t>Docker</a:t>
            </a:r>
            <a:r>
              <a:rPr lang="zh-CN" altLang="en-US" sz="2000" b="1" smtClean="0">
                <a:hlinkClick r:id="rId8"/>
              </a:rPr>
              <a:t>源码分析（五）：</a:t>
            </a:r>
            <a:r>
              <a:rPr lang="en-US" altLang="zh-CN" sz="2000" b="1" smtClean="0">
                <a:hlinkClick r:id="rId8"/>
              </a:rPr>
              <a:t>Docker Server</a:t>
            </a:r>
            <a:r>
              <a:rPr lang="zh-CN" altLang="en-US" sz="2000" b="1" smtClean="0">
                <a:hlinkClick r:id="rId8"/>
              </a:rPr>
              <a:t>的创建</a:t>
            </a:r>
            <a:endParaRPr lang="zh-CN" altLang="en-US" sz="2000" b="1" smtClean="0"/>
          </a:p>
          <a:p>
            <a:pPr>
              <a:buNone/>
            </a:pPr>
            <a:r>
              <a:rPr lang="en-US" altLang="zh-CN" sz="2000" b="1" smtClean="0"/>
              <a:t>Docker</a:t>
            </a:r>
            <a:r>
              <a:rPr lang="zh-CN" altLang="en-US" sz="2000" b="1" smtClean="0"/>
              <a:t>源码分析（六）：</a:t>
            </a:r>
            <a:r>
              <a:rPr lang="en-US" altLang="zh-CN" sz="2000" b="1" smtClean="0"/>
              <a:t>Docker Daemon</a:t>
            </a:r>
            <a:r>
              <a:rPr lang="zh-CN" altLang="en-US" sz="2000" b="1" smtClean="0"/>
              <a:t>网络 （</a:t>
            </a:r>
            <a:r>
              <a:rPr lang="en-US" altLang="zh-CN" sz="2000" b="1" smtClean="0"/>
              <a:t>coming soon</a:t>
            </a:r>
            <a:r>
              <a:rPr lang="zh-CN" altLang="en-US" sz="2000" b="1" smtClean="0"/>
              <a:t>）</a:t>
            </a:r>
            <a:endParaRPr lang="en-US" altLang="zh-CN" sz="2000" b="1" smtClean="0"/>
          </a:p>
          <a:p>
            <a:pPr>
              <a:buNone/>
            </a:pPr>
            <a:r>
              <a:rPr lang="en-US" altLang="zh-CN" sz="2000" b="1" smtClean="0"/>
              <a:t>Docker</a:t>
            </a:r>
            <a:r>
              <a:rPr lang="zh-CN" altLang="en-US" sz="2000" b="1" smtClean="0"/>
              <a:t>源码分析（七）：</a:t>
            </a:r>
            <a:r>
              <a:rPr lang="en-US" altLang="zh-CN" sz="2000" b="1" smtClean="0"/>
              <a:t>Docker Container</a:t>
            </a:r>
            <a:r>
              <a:rPr lang="zh-CN" altLang="en-US" sz="2000" b="1" smtClean="0"/>
              <a:t>网络（</a:t>
            </a:r>
            <a:r>
              <a:rPr lang="en-US" altLang="zh-CN" sz="2000" b="1" smtClean="0"/>
              <a:t>coming soon</a:t>
            </a:r>
            <a:r>
              <a:rPr lang="zh-CN" altLang="en-US" sz="2000" b="1" smtClean="0"/>
              <a:t>）</a:t>
            </a:r>
            <a:endParaRPr lang="en-US" altLang="zh-CN" sz="2000" b="1" smtClean="0"/>
          </a:p>
          <a:p>
            <a:pPr>
              <a:buNone/>
            </a:pPr>
            <a:r>
              <a:rPr lang="en-US" altLang="zh-CN" sz="2000" b="1" smtClean="0"/>
              <a:t>				……</a:t>
            </a:r>
          </a:p>
          <a:p>
            <a:pPr>
              <a:buNone/>
            </a:pPr>
            <a:endParaRPr lang="zh-CN" altLang="en-US" sz="2000" b="1" smtClean="0"/>
          </a:p>
          <a:p>
            <a:pPr>
              <a:buNone/>
            </a:pPr>
            <a:r>
              <a:rPr lang="zh-CN" altLang="en-US" sz="1600" smtClean="0"/>
              <a:t>注：文章首发位于</a:t>
            </a:r>
            <a:r>
              <a:rPr lang="en-US" altLang="zh-CN" sz="1600" smtClean="0">
                <a:hlinkClick r:id="rId9"/>
              </a:rPr>
              <a:t>InfoQ</a:t>
            </a:r>
            <a:r>
              <a:rPr lang="en-US" altLang="zh-CN" sz="1600" smtClean="0"/>
              <a:t> </a:t>
            </a:r>
            <a:r>
              <a:rPr lang="zh-CN" altLang="en-US" sz="1600" smtClean="0"/>
              <a:t>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100" y="-41275"/>
            <a:ext cx="9191625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8312"/>
            <a:ext cx="8229600" cy="11807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smtClean="0"/>
              <a:t>谢谢！</a:t>
            </a:r>
            <a:endParaRPr lang="zh-CN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DaoCloud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Startup</a:t>
            </a:r>
          </a:p>
          <a:p>
            <a:r>
              <a:rPr lang="zh-CN" altLang="en-US" smtClean="0"/>
              <a:t>建设</a:t>
            </a:r>
            <a:r>
              <a:rPr lang="en-US" altLang="zh-CN" smtClean="0"/>
              <a:t>DaoCloud</a:t>
            </a:r>
            <a:r>
              <a:rPr lang="zh-CN" altLang="en-US" smtClean="0"/>
              <a:t>平台</a:t>
            </a:r>
            <a:endParaRPr lang="en-US" altLang="zh-CN" smtClean="0"/>
          </a:p>
          <a:p>
            <a:r>
              <a:rPr lang="zh-CN" altLang="en-US" smtClean="0"/>
              <a:t>提供以</a:t>
            </a:r>
            <a:r>
              <a:rPr lang="en-US" altLang="zh-CN" smtClean="0"/>
              <a:t>Docker</a:t>
            </a:r>
            <a:r>
              <a:rPr lang="zh-CN" altLang="en-US" smtClean="0"/>
              <a:t>等轻量级容器为核心的企业级云计算服务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——Docker Hub Mirror Service</a:t>
            </a:r>
          </a:p>
          <a:p>
            <a:pPr>
              <a:buNone/>
            </a:pPr>
            <a:r>
              <a:rPr lang="en-US" altLang="zh-CN" smtClean="0"/>
              <a:t>——More in the furture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Agenda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Docker</a:t>
            </a:r>
            <a:r>
              <a:rPr lang="zh-CN" altLang="en-US" smtClean="0"/>
              <a:t>简介</a:t>
            </a:r>
            <a:endParaRPr lang="en-US" altLang="zh-CN" smtClean="0"/>
          </a:p>
          <a:p>
            <a:r>
              <a:rPr lang="en-US" altLang="zh-CN" smtClean="0"/>
              <a:t>Docker</a:t>
            </a:r>
            <a:r>
              <a:rPr lang="zh-CN" altLang="en-US" smtClean="0"/>
              <a:t>架构</a:t>
            </a:r>
            <a:endParaRPr lang="en-US" altLang="zh-CN" smtClean="0"/>
          </a:p>
          <a:p>
            <a:r>
              <a:rPr lang="en-US" altLang="zh-CN" smtClean="0"/>
              <a:t>Docker Hub Mirror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Docker</a:t>
            </a:r>
            <a:r>
              <a:rPr lang="zh-CN" altLang="en-US" smtClean="0"/>
              <a:t>介绍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556792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Docker is an open-source project that automates the deployment of applications inside software containers, by providing an additional layer of abstraction and automation of operating system–level virtualization on Linux.</a:t>
            </a:r>
          </a:p>
          <a:p>
            <a:pPr algn="r"/>
            <a:r>
              <a:rPr lang="en-US" altLang="zh-CN" sz="2800" smtClean="0"/>
              <a:t>——</a:t>
            </a:r>
            <a:r>
              <a:rPr lang="en-US" altLang="zh-CN" sz="2800" i="1" smtClean="0"/>
              <a:t>from wiki</a:t>
            </a:r>
            <a:endParaRPr lang="zh-CN" altLang="en-US" sz="2800" i="1"/>
          </a:p>
        </p:txBody>
      </p:sp>
      <p:cxnSp>
        <p:nvCxnSpPr>
          <p:cNvPr id="6" name="直接连接符 5"/>
          <p:cNvCxnSpPr/>
          <p:nvPr/>
        </p:nvCxnSpPr>
        <p:spPr>
          <a:xfrm>
            <a:off x="2541028" y="2033084"/>
            <a:ext cx="17281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843808" y="4178576"/>
            <a:ext cx="26642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83568" y="4581128"/>
            <a:ext cx="26642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docker_detai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1052736"/>
            <a:ext cx="3188965" cy="41767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504" y="558924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图片源：</a:t>
            </a:r>
            <a:r>
              <a:rPr lang="en-US" altLang="zh-CN" smtClean="0"/>
              <a:t> </a:t>
            </a:r>
            <a:r>
              <a:rPr lang="en-US" altLang="zh-CN" smtClean="0">
                <a:hlinkClick r:id="rId3"/>
              </a:rPr>
              <a:t>http://en.wikipedia.org/wiki/Docker_%28software%29</a:t>
            </a:r>
            <a:endParaRPr lang="en-US" altLang="zh-CN" smtClean="0"/>
          </a:p>
          <a:p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3851920" y="4581128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568" y="3717032"/>
            <a:ext cx="23042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403648" y="2420888"/>
            <a:ext cx="39604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39752" y="14127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1.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2372" y="18780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2.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32756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3.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7824" y="36062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4.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3888" y="44666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5.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308304" y="2924944"/>
            <a:ext cx="6480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00192" y="52292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1.4.0  since yesterday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6876256" y="3717032"/>
            <a:ext cx="360040" cy="1368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74848" y="269776"/>
            <a:ext cx="8229600" cy="1143000"/>
          </a:xfrm>
        </p:spPr>
        <p:txBody>
          <a:bodyPr/>
          <a:lstStyle/>
          <a:p>
            <a:pPr algn="l"/>
            <a:r>
              <a:rPr lang="en-US" altLang="zh-CN" smtClean="0"/>
              <a:t> Docker</a:t>
            </a:r>
            <a:r>
              <a:rPr lang="zh-CN" altLang="en-US" smtClean="0"/>
              <a:t>架构</a:t>
            </a:r>
            <a:endParaRPr lang="zh-CN" altLang="en-US"/>
          </a:p>
        </p:txBody>
      </p:sp>
      <p:pic>
        <p:nvPicPr>
          <p:cNvPr id="7" name="图片 6" descr="docker_archite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188640"/>
            <a:ext cx="5021810" cy="57292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1772816"/>
            <a:ext cx="34563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smtClean="0"/>
              <a:t> Docker Client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3200" smtClean="0"/>
              <a:t> Docker Daemon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3200" smtClean="0"/>
              <a:t> Docker Registry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3200" smtClean="0"/>
              <a:t> Driver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3200" smtClean="0"/>
              <a:t> Graph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3200" smtClean="0"/>
              <a:t> libcontainer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3200" smtClean="0"/>
              <a:t> Docker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Docker </a:t>
            </a:r>
            <a:r>
              <a:rPr lang="zh-CN" altLang="en-US" smtClean="0"/>
              <a:t>架构</a:t>
            </a:r>
            <a:r>
              <a:rPr lang="en-US" altLang="zh-CN" smtClean="0"/>
              <a:t>——Docker Daemon</a:t>
            </a:r>
            <a:endParaRPr lang="zh-CN" altLang="en-US"/>
          </a:p>
        </p:txBody>
      </p:sp>
      <p:pic>
        <p:nvPicPr>
          <p:cNvPr id="4" name="图片 3" descr="002_docker_daem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1260" y="1196752"/>
            <a:ext cx="5253228" cy="4636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1668864"/>
            <a:ext cx="2448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smtClean="0"/>
              <a:t>Docker Server</a:t>
            </a:r>
          </a:p>
          <a:p>
            <a:r>
              <a:rPr lang="zh-CN" altLang="en-US" sz="2400" smtClean="0"/>
              <a:t>服务于</a:t>
            </a:r>
            <a:r>
              <a:rPr lang="en-US" altLang="zh-CN" sz="2400" smtClean="0"/>
              <a:t>Docker API</a:t>
            </a:r>
          </a:p>
          <a:p>
            <a:endParaRPr lang="en-US" altLang="zh-CN" sz="2400" smtClean="0"/>
          </a:p>
          <a:p>
            <a:pPr>
              <a:buFont typeface="Arial" pitchFamily="34" charset="0"/>
              <a:buChar char="•"/>
            </a:pPr>
            <a:r>
              <a:rPr lang="en-US" altLang="zh-CN" sz="2400" smtClean="0"/>
              <a:t>Engine</a:t>
            </a:r>
          </a:p>
          <a:p>
            <a:r>
              <a:rPr lang="zh-CN" altLang="en-US" sz="2400" smtClean="0"/>
              <a:t>执行引擎</a:t>
            </a:r>
            <a:endParaRPr lang="en-US" altLang="zh-CN" sz="2400" smtClean="0"/>
          </a:p>
          <a:p>
            <a:pPr>
              <a:buFont typeface="Arial" pitchFamily="34" charset="0"/>
              <a:buChar char="•"/>
            </a:pPr>
            <a:endParaRPr lang="en-US" altLang="zh-CN" sz="2400" smtClean="0"/>
          </a:p>
          <a:p>
            <a:pPr>
              <a:buFont typeface="Arial" pitchFamily="34" charset="0"/>
              <a:buChar char="•"/>
            </a:pPr>
            <a:r>
              <a:rPr lang="en-US" altLang="zh-CN" sz="2400" smtClean="0"/>
              <a:t>Job</a:t>
            </a:r>
          </a:p>
          <a:p>
            <a:r>
              <a:rPr lang="en-US" altLang="zh-CN" sz="2400" smtClean="0"/>
              <a:t>Engine</a:t>
            </a:r>
            <a:r>
              <a:rPr lang="zh-CN" altLang="en-US" sz="2400" smtClean="0"/>
              <a:t>内工作最小执行但愿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Docker </a:t>
            </a:r>
            <a:r>
              <a:rPr lang="zh-CN" altLang="en-US" smtClean="0"/>
              <a:t>架构</a:t>
            </a:r>
            <a:r>
              <a:rPr lang="en-US" altLang="zh-CN" smtClean="0"/>
              <a:t>——Docker Server</a:t>
            </a:r>
            <a:endParaRPr lang="zh-CN" altLang="en-US"/>
          </a:p>
        </p:txBody>
      </p:sp>
      <p:pic>
        <p:nvPicPr>
          <p:cNvPr id="4" name="图片 3" descr="003_docker_ser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268760"/>
            <a:ext cx="4536504" cy="3096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1844824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smtClean="0"/>
              <a:t>Router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smtClean="0"/>
              <a:t>Handler</a:t>
            </a:r>
            <a:endParaRPr lang="zh-CN" altLang="en-US" sz="28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852936"/>
            <a:ext cx="42481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Docker </a:t>
            </a:r>
            <a:r>
              <a:rPr lang="zh-CN" altLang="en-US" smtClean="0"/>
              <a:t>架构</a:t>
            </a:r>
            <a:r>
              <a:rPr lang="en-US" altLang="zh-CN" smtClean="0"/>
              <a:t>——Driver</a:t>
            </a:r>
            <a:endParaRPr lang="zh-CN" altLang="en-US"/>
          </a:p>
        </p:txBody>
      </p:sp>
      <p:pic>
        <p:nvPicPr>
          <p:cNvPr id="5" name="图片 4" descr="docker_dri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1817246"/>
            <a:ext cx="6228184" cy="3587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772816"/>
            <a:ext cx="2880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smtClean="0"/>
              <a:t>Execdriver</a:t>
            </a:r>
          </a:p>
          <a:p>
            <a:r>
              <a:rPr lang="zh-CN" altLang="en-US" sz="2800" smtClean="0"/>
              <a:t>管理容器的运行</a:t>
            </a:r>
            <a:endParaRPr lang="en-US" altLang="zh-CN" sz="2800" smtClean="0"/>
          </a:p>
          <a:p>
            <a:endParaRPr lang="en-US" altLang="zh-CN" sz="2800" smtClean="0"/>
          </a:p>
          <a:p>
            <a:pPr>
              <a:buFont typeface="Arial" pitchFamily="34" charset="0"/>
              <a:buChar char="•"/>
            </a:pPr>
            <a:r>
              <a:rPr lang="en-US" altLang="zh-CN" sz="2800" smtClean="0"/>
              <a:t>Networkdriver</a:t>
            </a:r>
          </a:p>
          <a:p>
            <a:r>
              <a:rPr lang="zh-CN" altLang="en-US" sz="2800" smtClean="0"/>
              <a:t>管理容器的网络</a:t>
            </a:r>
            <a:endParaRPr lang="en-US" altLang="zh-CN" sz="2800" smtClean="0"/>
          </a:p>
          <a:p>
            <a:endParaRPr lang="en-US" altLang="zh-CN" sz="2800" smtClean="0"/>
          </a:p>
          <a:p>
            <a:pPr>
              <a:buFont typeface="Arial" pitchFamily="34" charset="0"/>
              <a:buChar char="•"/>
            </a:pPr>
            <a:r>
              <a:rPr lang="en-US" altLang="zh-CN" sz="2800" smtClean="0"/>
              <a:t>Graphdriver</a:t>
            </a:r>
          </a:p>
          <a:p>
            <a:r>
              <a:rPr lang="zh-CN" altLang="en-US" sz="2800" smtClean="0"/>
              <a:t>管理容器的镜像</a:t>
            </a:r>
            <a:endParaRPr lang="en-US" altLang="zh-CN" sz="2800" smtClean="0"/>
          </a:p>
          <a:p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</TotalTime>
  <Words>687</Words>
  <Application>Microsoft Office PowerPoint</Application>
  <PresentationFormat>全屏显示(4:3)</PresentationFormat>
  <Paragraphs>182</Paragraphs>
  <Slides>28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深入理解Docker架构与实现</vt:lpstr>
      <vt:lpstr>自我介绍</vt:lpstr>
      <vt:lpstr>DaoCloud</vt:lpstr>
      <vt:lpstr>Agenda</vt:lpstr>
      <vt:lpstr>Docker介绍</vt:lpstr>
      <vt:lpstr> Docker架构</vt:lpstr>
      <vt:lpstr>Docker 架构——Docker Daemon</vt:lpstr>
      <vt:lpstr>Docker 架构——Docker Server</vt:lpstr>
      <vt:lpstr>Docker 架构——Driver</vt:lpstr>
      <vt:lpstr>Docker 架构——execdriver</vt:lpstr>
      <vt:lpstr>Docker 架构——libcontainer</vt:lpstr>
      <vt:lpstr>Docker 架构——networkdriver</vt:lpstr>
      <vt:lpstr>Docker 架构——Docker网络模式</vt:lpstr>
      <vt:lpstr>Docker 架构——graphdriver</vt:lpstr>
      <vt:lpstr>Docker 架构——Graph</vt:lpstr>
      <vt:lpstr>Docker Pull流程</vt:lpstr>
      <vt:lpstr>Docker 架构——Registry</vt:lpstr>
      <vt:lpstr>Docker Hub Mirror架构图</vt:lpstr>
      <vt:lpstr>Docker Hub Mirror流程图</vt:lpstr>
      <vt:lpstr>Docker Hub Mirror原理</vt:lpstr>
      <vt:lpstr>用户如何选择？ 技术爱好者（hub）和企业用户的区别（private）</vt:lpstr>
      <vt:lpstr>Docker Mirror</vt:lpstr>
      <vt:lpstr>Docker Mirror</vt:lpstr>
      <vt:lpstr>Docker Mirror</vt:lpstr>
      <vt:lpstr>Docker Mirror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深入理解Docker架构与实现</dc:title>
  <dc:creator>SHL</dc:creator>
  <cp:lastModifiedBy>SHL</cp:lastModifiedBy>
  <cp:revision>158</cp:revision>
  <dcterms:created xsi:type="dcterms:W3CDTF">2014-12-07T06:48:54Z</dcterms:created>
  <dcterms:modified xsi:type="dcterms:W3CDTF">2014-12-12T16:08:55Z</dcterms:modified>
</cp:coreProperties>
</file>