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notesMasterIdLst>
    <p:notesMasterId r:id="rId19"/>
  </p:notesMasterIdLst>
  <p:sldIdLst>
    <p:sldId id="310" r:id="rId2"/>
    <p:sldId id="354" r:id="rId3"/>
    <p:sldId id="355" r:id="rId4"/>
    <p:sldId id="356" r:id="rId5"/>
    <p:sldId id="357" r:id="rId6"/>
    <p:sldId id="360" r:id="rId7"/>
    <p:sldId id="358" r:id="rId8"/>
    <p:sldId id="359" r:id="rId9"/>
    <p:sldId id="361" r:id="rId10"/>
    <p:sldId id="368" r:id="rId11"/>
    <p:sldId id="362" r:id="rId12"/>
    <p:sldId id="363" r:id="rId13"/>
    <p:sldId id="364" r:id="rId14"/>
    <p:sldId id="365" r:id="rId15"/>
    <p:sldId id="366" r:id="rId16"/>
    <p:sldId id="369" r:id="rId17"/>
    <p:sldId id="367" r:id="rId18"/>
  </p:sldIdLst>
  <p:sldSz cx="9144000" cy="6858000" type="screen4x3"/>
  <p:notesSz cx="6858000" cy="9296400"/>
  <p:embeddedFontLst>
    <p:embeddedFont>
      <p:font typeface="ＭＳ Ｐゴシック" panose="020B0600070205080204" pitchFamily="34" charset="-128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iscolight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E7E"/>
    <a:srgbClr val="000000"/>
    <a:srgbClr val="A6A8AB"/>
    <a:srgbClr val="546568"/>
    <a:srgbClr val="FFFF4F"/>
    <a:srgbClr val="A6A6A6"/>
    <a:srgbClr val="293233"/>
    <a:srgbClr val="55C0E1"/>
    <a:srgbClr val="0096D6"/>
    <a:srgbClr val="E3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4" autoAdjust="0"/>
    <p:restoredTop sz="88546" autoAdjust="0"/>
  </p:normalViewPr>
  <p:slideViewPr>
    <p:cSldViewPr snapToGrid="0">
      <p:cViewPr varScale="1">
        <p:scale>
          <a:sx n="68" d="100"/>
          <a:sy n="68" d="100"/>
        </p:scale>
        <p:origin x="-1524" y="-90"/>
      </p:cViewPr>
      <p:guideLst>
        <p:guide orient="horz" pos="2160"/>
        <p:guide pos="2880"/>
        <p:guide pos="1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26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5746-8A76-4F34-BF56-D64551ECCA7B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FA035-471D-4CA9-AC41-BC97891E88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C9F29-4F28-4E89-87B1-7562F0FDAC9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867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732" y="4377956"/>
            <a:ext cx="5988303" cy="4253961"/>
          </a:xfrm>
          <a:noFill/>
          <a:ln/>
        </p:spPr>
        <p:txBody>
          <a:bodyPr/>
          <a:lstStyle/>
          <a:p>
            <a:endParaRPr lang="en-GB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61" name="Rectangle 60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6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15" name="Picture 14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78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818888" y="301752"/>
            <a:ext cx="4123944" cy="838200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kumimoji="0" lang="en-US" sz="3600" b="0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rgbClr val="01BBBB"/>
                  </a:gs>
                </a:gsLst>
                <a:lin ang="2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381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2900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9113"/>
            <a:ext cx="9144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845150" y="778669"/>
            <a:ext cx="597103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itle_5b_Vertical_generic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0350" y="4443413"/>
            <a:ext cx="380365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Title_5a_Vertical_generic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-9525"/>
            <a:ext cx="380365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5" y="2063750"/>
            <a:ext cx="5357813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 userDrawn="1"/>
        </p:nvGrpSpPr>
        <p:grpSpPr bwMode="auto">
          <a:xfrm>
            <a:off x="5340350" y="2070100"/>
            <a:ext cx="3803650" cy="2378075"/>
            <a:chOff x="5340097" y="2070100"/>
            <a:chExt cx="3803903" cy="2377440"/>
          </a:xfrm>
        </p:grpSpPr>
        <p:sp>
          <p:nvSpPr>
            <p:cNvPr id="8" name="Rectangle 33"/>
            <p:cNvSpPr/>
            <p:nvPr userDrawn="1"/>
          </p:nvSpPr>
          <p:spPr>
            <a:xfrm>
              <a:off x="5340097" y="2070100"/>
              <a:ext cx="3803903" cy="23774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alpha val="67000"/>
                  </a:schemeClr>
                </a:gs>
                <a:gs pos="100000">
                  <a:srgbClr val="082E43">
                    <a:alpha val="67000"/>
                  </a:srgb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9" name="Rectangle 34"/>
            <p:cNvSpPr/>
            <p:nvPr userDrawn="1"/>
          </p:nvSpPr>
          <p:spPr>
            <a:xfrm>
              <a:off x="5340097" y="2070100"/>
              <a:ext cx="3803903" cy="2377440"/>
            </a:xfrm>
            <a:prstGeom prst="rect">
              <a:avLst/>
            </a:prstGeom>
            <a:gradFill flip="none" rotWithShape="1">
              <a:gsLst>
                <a:gs pos="0">
                  <a:srgbClr val="082E43">
                    <a:alpha val="55000"/>
                  </a:srgbClr>
                </a:gs>
                <a:gs pos="100000">
                  <a:srgbClr val="000A16">
                    <a:alpha val="55000"/>
                  </a:srgb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pic>
        <p:nvPicPr>
          <p:cNvPr id="10" name="Picture 41" descr="cisco-we-logo_rgb-k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invGray">
          <a:xfrm>
            <a:off x="7112000" y="3648075"/>
            <a:ext cx="16002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>
              <a:defRPr/>
            </a:pPr>
            <a:r>
              <a:rPr lang="en-US" sz="700" dirty="0">
                <a:solidFill>
                  <a:srgbClr val="8E8E95"/>
                </a:solidFill>
              </a:rPr>
              <a:t>© 2009 Cisco Systems, Inc. All rights reserved.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173413" y="6672263"/>
            <a:ext cx="8778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>
              <a:defRPr/>
            </a:pPr>
            <a:r>
              <a:rPr lang="en-US" sz="700" dirty="0">
                <a:solidFill>
                  <a:srgbClr val="8E8E95"/>
                </a:solidFill>
              </a:rPr>
              <a:t>Cisco Confidential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88" eaLnBrk="0" hangingPunct="0">
              <a:defRPr/>
            </a:pPr>
            <a:r>
              <a:rPr lang="en-US" sz="700" dirty="0">
                <a:solidFill>
                  <a:srgbClr val="8E8E95"/>
                </a:solidFill>
              </a:rPr>
              <a:t>Presentation_ID</a:t>
            </a:r>
          </a:p>
        </p:txBody>
      </p:sp>
      <p:pic>
        <p:nvPicPr>
          <p:cNvPr id="14" name="Picture 14" descr="Cisco_Logo_rgb_large2"/>
          <p:cNvPicPr>
            <a:picLocks noChangeAspect="1" noChangeArrowheads="1"/>
          </p:cNvPicPr>
          <p:nvPr/>
        </p:nvPicPr>
        <p:blipFill>
          <a:blip r:embed="rId6" cstate="print"/>
          <a:srcRect l="-4271" t="-6860" r="-2957" b="-8731"/>
          <a:stretch>
            <a:fillRect/>
          </a:stretch>
        </p:blipFill>
        <p:spPr bwMode="auto">
          <a:xfrm>
            <a:off x="546100" y="476250"/>
            <a:ext cx="1554163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508250"/>
            <a:ext cx="4543425" cy="1555750"/>
          </a:xfrm>
          <a:ln/>
        </p:spPr>
        <p:txBody>
          <a:bodyPr anchor="ctr"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4543425" cy="1066800"/>
          </a:xfrm>
          <a:ln/>
        </p:spPr>
        <p:txBody>
          <a:bodyPr/>
          <a:lstStyle>
            <a:lvl1pPr marL="0" indent="0">
              <a:lnSpc>
                <a:spcPct val="85000"/>
              </a:lnSpc>
              <a:spcBef>
                <a:spcPts val="500"/>
              </a:spcBef>
              <a:buFont typeface="Wingdings" pitchFamily="2" charset="2"/>
              <a:buNone/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 userDrawn="1"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984231" y="1411242"/>
            <a:ext cx="375972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21" name="Picture 20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48236" y="1335313"/>
            <a:ext cx="83809" cy="4961463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29" r:id="rId2"/>
    <p:sldLayoutId id="2147483899" r:id="rId3"/>
    <p:sldLayoutId id="2147483928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  <p:sldLayoutId id="2147483915" r:id="rId20"/>
    <p:sldLayoutId id="2147483916" r:id="rId21"/>
    <p:sldLayoutId id="2147483917" r:id="rId22"/>
    <p:sldLayoutId id="2147483918" r:id="rId23"/>
    <p:sldLayoutId id="2147483919" r:id="rId24"/>
    <p:sldLayoutId id="2147483921" r:id="rId25"/>
    <p:sldLayoutId id="2147483922" r:id="rId26"/>
    <p:sldLayoutId id="2147483923" r:id="rId27"/>
    <p:sldLayoutId id="2147483924" r:id="rId28"/>
    <p:sldLayoutId id="2147483925" r:id="rId29"/>
    <p:sldLayoutId id="2147483926" r:id="rId30"/>
    <p:sldLayoutId id="2147483927" r:id="rId31"/>
    <p:sldLayoutId id="2147483930" r:id="rId32"/>
    <p:sldLayoutId id="2147483932" r:id="rId3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heapster" TargetMode="External"/><Relationship Id="rId2" Type="http://schemas.openxmlformats.org/officeDocument/2006/relationships/hyperlink" Target="https://github.com/google/cadviso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oreos/flannel" TargetMode="External"/><Relationship Id="rId5" Type="http://schemas.openxmlformats.org/officeDocument/2006/relationships/hyperlink" Target="http://openvswitch.org/" TargetMode="External"/><Relationship Id="rId4" Type="http://schemas.openxmlformats.org/officeDocument/2006/relationships/hyperlink" Target="http://influxd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2"/>
          <p:cNvSpPr>
            <a:spLocks noGrp="1" noChangeArrowheads="1"/>
          </p:cNvSpPr>
          <p:nvPr>
            <p:ph type="title"/>
          </p:nvPr>
        </p:nvSpPr>
        <p:spPr>
          <a:xfrm>
            <a:off x="201566" y="731634"/>
            <a:ext cx="8558698" cy="838200"/>
          </a:xfrm>
        </p:spPr>
        <p:txBody>
          <a:bodyPr/>
          <a:lstStyle/>
          <a:p>
            <a:pPr algn="ctr"/>
            <a:r>
              <a:rPr lang="en-US" dirty="0" smtClean="0"/>
              <a:t>Introduction to </a:t>
            </a:r>
            <a:r>
              <a:rPr lang="en-US" dirty="0" err="1" smtClean="0"/>
              <a:t>Kubernetes</a:t>
            </a:r>
            <a:endParaRPr lang="en-US" dirty="0" smtClean="0"/>
          </a:p>
        </p:txBody>
      </p:sp>
      <p:pic>
        <p:nvPicPr>
          <p:cNvPr id="2051" name="Picture 3" descr="C:\eBook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45" y="2016956"/>
            <a:ext cx="4110816" cy="38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Server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2F2E7E"/>
                </a:solidFill>
              </a:rPr>
              <a:t>Client</a:t>
            </a: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定</a:t>
            </a:r>
            <a:r>
              <a:rPr lang="zh-CN" altLang="en-US" sz="2400" dirty="0">
                <a:solidFill>
                  <a:srgbClr val="2F2E7E"/>
                </a:solidFill>
              </a:rPr>
              <a:t>义了操作</a:t>
            </a:r>
            <a:r>
              <a:rPr lang="en-US" altLang="zh-CN" sz="2400" dirty="0">
                <a:solidFill>
                  <a:srgbClr val="2F2E7E"/>
                </a:solidFill>
              </a:rPr>
              <a:t>Pod</a:t>
            </a:r>
            <a:r>
              <a:rPr lang="zh-CN" altLang="en-US" sz="2400" dirty="0">
                <a:solidFill>
                  <a:srgbClr val="2F2E7E"/>
                </a:solidFill>
              </a:rPr>
              <a:t>、</a:t>
            </a:r>
            <a:r>
              <a:rPr lang="en-US" altLang="zh-CN" sz="2400" dirty="0">
                <a:solidFill>
                  <a:srgbClr val="2F2E7E"/>
                </a:solidFill>
              </a:rPr>
              <a:t>Service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>
                <a:solidFill>
                  <a:srgbClr val="2F2E7E"/>
                </a:solidFill>
              </a:rPr>
              <a:t> 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ReplicationControllers</a:t>
            </a:r>
            <a:r>
              <a:rPr lang="en-US" altLang="zh-CN" sz="2400" dirty="0" smtClean="0">
                <a:solidFill>
                  <a:srgbClr val="2F2E7E"/>
                </a:solidFill>
              </a:rPr>
              <a:t> 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>
                <a:solidFill>
                  <a:srgbClr val="2F2E7E"/>
                </a:solidFill>
              </a:rPr>
              <a:t>Endpoint</a:t>
            </a:r>
            <a:r>
              <a:rPr lang="zh-CN" altLang="en-US" sz="2400" dirty="0">
                <a:solidFill>
                  <a:srgbClr val="2F2E7E"/>
                </a:solidFill>
              </a:rPr>
              <a:t>、</a:t>
            </a:r>
            <a:r>
              <a:rPr lang="en-US" altLang="zh-CN" sz="2400" dirty="0">
                <a:solidFill>
                  <a:srgbClr val="2F2E7E"/>
                </a:solidFill>
              </a:rPr>
              <a:t>Event</a:t>
            </a:r>
            <a:r>
              <a:rPr lang="zh-CN" altLang="en-US" sz="2400" dirty="0">
                <a:solidFill>
                  <a:srgbClr val="2F2E7E"/>
                </a:solidFill>
              </a:rPr>
              <a:t>、</a:t>
            </a:r>
            <a:r>
              <a:rPr lang="en-US" altLang="zh-CN" sz="2400" dirty="0">
                <a:solidFill>
                  <a:srgbClr val="2F2E7E"/>
                </a:solidFill>
              </a:rPr>
              <a:t>Minion</a:t>
            </a:r>
            <a:r>
              <a:rPr lang="zh-CN" altLang="en-US" sz="2400" dirty="0">
                <a:solidFill>
                  <a:srgbClr val="2F2E7E"/>
                </a:solidFill>
              </a:rPr>
              <a:t>的操作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2F2E7E"/>
                </a:solidFill>
              </a:rPr>
              <a:t>Replication Controller </a:t>
            </a:r>
            <a:r>
              <a:rPr lang="en-US" altLang="zh-CN" sz="2800" dirty="0" smtClean="0">
                <a:solidFill>
                  <a:srgbClr val="2F2E7E"/>
                </a:solidFill>
              </a:rPr>
              <a:t>Manager</a:t>
            </a:r>
          </a:p>
          <a:p>
            <a:pPr marL="177800" lvl="1">
              <a:buSzPct val="90000"/>
            </a:pPr>
            <a:r>
              <a:rPr lang="zh-CN" altLang="en-US" sz="2400" dirty="0" smtClean="0">
                <a:solidFill>
                  <a:srgbClr val="2F2E7E"/>
                </a:solidFill>
              </a:rPr>
              <a:t>周期性地同</a:t>
            </a:r>
            <a:r>
              <a:rPr lang="zh-CN" altLang="en-US" sz="2400" dirty="0">
                <a:solidFill>
                  <a:srgbClr val="2F2E7E"/>
                </a:solidFill>
              </a:rPr>
              <a:t>步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ReplicationControllers</a:t>
            </a:r>
            <a:r>
              <a:rPr lang="zh-CN" altLang="en-US" sz="2400" dirty="0" smtClean="0">
                <a:solidFill>
                  <a:srgbClr val="2F2E7E"/>
                </a:solidFill>
              </a:rPr>
              <a:t>信息，</a:t>
            </a:r>
            <a:r>
              <a:rPr lang="zh-CN" altLang="en-US" sz="2400" dirty="0">
                <a:solidFill>
                  <a:srgbClr val="2F2E7E"/>
                </a:solidFill>
              </a:rPr>
              <a:t>确保集群中任何时候指定数量的</a:t>
            </a:r>
            <a:r>
              <a:rPr lang="en-US" altLang="zh-CN" sz="2400" dirty="0">
                <a:solidFill>
                  <a:srgbClr val="2F2E7E"/>
                </a:solidFill>
              </a:rPr>
              <a:t>Pod</a:t>
            </a:r>
            <a:r>
              <a:rPr lang="zh-CN" altLang="en-US" sz="2400" dirty="0">
                <a:solidFill>
                  <a:srgbClr val="2F2E7E"/>
                </a:solidFill>
              </a:rPr>
              <a:t>在运行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>
              <a:buSzPct val="90000"/>
            </a:pPr>
            <a:r>
              <a:rPr lang="zh-CN" altLang="en-US" sz="2400" dirty="0">
                <a:solidFill>
                  <a:srgbClr val="2F2E7E"/>
                </a:solidFill>
              </a:rPr>
              <a:t>周</a:t>
            </a:r>
            <a:r>
              <a:rPr lang="zh-CN" altLang="en-US" sz="2400" dirty="0" smtClean="0">
                <a:solidFill>
                  <a:srgbClr val="2F2E7E"/>
                </a:solidFill>
              </a:rPr>
              <a:t>期性地同步</a:t>
            </a:r>
            <a:r>
              <a:rPr lang="en-US" altLang="zh-CN" sz="2400" dirty="0" smtClean="0">
                <a:solidFill>
                  <a:srgbClr val="2F2E7E"/>
                </a:solidFill>
              </a:rPr>
              <a:t>Service endpoint</a:t>
            </a:r>
            <a:r>
              <a:rPr lang="zh-CN" altLang="en-US" sz="2400" dirty="0" smtClean="0">
                <a:solidFill>
                  <a:srgbClr val="2F2E7E"/>
                </a:solidFill>
              </a:rPr>
              <a:t>信息。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>
              <a:buSzPct val="90000"/>
            </a:pPr>
            <a:r>
              <a:rPr lang="zh-CN" altLang="en-US" sz="2400" dirty="0">
                <a:solidFill>
                  <a:srgbClr val="2F2E7E"/>
                </a:solidFill>
              </a:rPr>
              <a:t>周</a:t>
            </a:r>
            <a:r>
              <a:rPr lang="zh-CN" altLang="en-US" sz="2400" dirty="0" smtClean="0">
                <a:solidFill>
                  <a:srgbClr val="2F2E7E"/>
                </a:solidFill>
              </a:rPr>
              <a:t>期性地从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Cloudprovider</a:t>
            </a:r>
            <a:r>
              <a:rPr lang="zh-CN" altLang="en-US" sz="2400" dirty="0" smtClean="0">
                <a:solidFill>
                  <a:srgbClr val="2F2E7E"/>
                </a:solidFill>
              </a:rPr>
              <a:t>同步</a:t>
            </a:r>
            <a:r>
              <a:rPr lang="en-US" altLang="zh-CN" sz="2400" dirty="0" smtClean="0">
                <a:solidFill>
                  <a:srgbClr val="2F2E7E"/>
                </a:solidFill>
              </a:rPr>
              <a:t>minion</a:t>
            </a:r>
            <a:r>
              <a:rPr lang="zh-CN" altLang="en-US" sz="2400" dirty="0" smtClean="0">
                <a:solidFill>
                  <a:srgbClr val="2F2E7E"/>
                </a:solidFill>
              </a:rPr>
              <a:t>信息或者创建</a:t>
            </a:r>
            <a:r>
              <a:rPr lang="en-US" altLang="zh-CN" sz="2400" dirty="0" smtClean="0">
                <a:solidFill>
                  <a:srgbClr val="2F2E7E"/>
                </a:solidFill>
              </a:rPr>
              <a:t>minion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zh-CN" altLang="en-US" sz="2400" dirty="0">
              <a:solidFill>
                <a:srgbClr val="2F2E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31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3" y="432215"/>
            <a:ext cx="4045516" cy="838200"/>
          </a:xfrm>
        </p:spPr>
        <p:txBody>
          <a:bodyPr/>
          <a:lstStyle/>
          <a:p>
            <a:r>
              <a:rPr lang="en-US" altLang="zh-CN" dirty="0"/>
              <a:t>API </a:t>
            </a:r>
            <a:r>
              <a:rPr lang="en-US" altLang="zh-CN" dirty="0" smtClean="0"/>
              <a:t>Server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1" y="1344169"/>
            <a:ext cx="7947686" cy="4859683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rgbClr val="2F2E7E"/>
                </a:solidFill>
              </a:rPr>
              <a:t>Etcd</a:t>
            </a:r>
            <a:endParaRPr lang="en-US" altLang="zh-CN" sz="28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分布式高</a:t>
            </a:r>
            <a:r>
              <a:rPr lang="zh-CN" altLang="en-US" sz="2400" dirty="0">
                <a:solidFill>
                  <a:srgbClr val="2F2E7E"/>
                </a:solidFill>
              </a:rPr>
              <a:t>可</a:t>
            </a:r>
            <a:r>
              <a:rPr lang="zh-CN" altLang="en-US" sz="2400" dirty="0" smtClean="0">
                <a:solidFill>
                  <a:srgbClr val="2F2E7E"/>
                </a:solidFill>
              </a:rPr>
              <a:t>用一</a:t>
            </a:r>
            <a:r>
              <a:rPr lang="zh-CN" altLang="en-US" sz="2400" dirty="0" smtClean="0">
                <a:solidFill>
                  <a:srgbClr val="2F2E7E"/>
                </a:solidFill>
              </a:rPr>
              <a:t>致键值存</a:t>
            </a:r>
            <a:r>
              <a:rPr lang="zh-CN" altLang="en-US" sz="2400" dirty="0" smtClean="0">
                <a:solidFill>
                  <a:srgbClr val="2F2E7E"/>
                </a:solidFill>
              </a:rPr>
              <a:t>储，用于</a:t>
            </a:r>
            <a:r>
              <a:rPr lang="zh-CN" altLang="en-US" sz="2400" dirty="0">
                <a:solidFill>
                  <a:srgbClr val="2F2E7E"/>
                </a:solidFill>
              </a:rPr>
              <a:t>存储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Kubernetes</a:t>
            </a:r>
            <a:r>
              <a:rPr lang="en-US" altLang="zh-CN" sz="2400" dirty="0" smtClean="0">
                <a:solidFill>
                  <a:srgbClr val="2F2E7E"/>
                </a:solidFill>
              </a:rPr>
              <a:t> REST</a:t>
            </a:r>
            <a:r>
              <a:rPr lang="zh-CN" altLang="en-US" sz="2400" dirty="0" smtClean="0">
                <a:solidFill>
                  <a:srgbClr val="2F2E7E"/>
                </a:solidFill>
              </a:rPr>
              <a:t>对象配置信息。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r>
              <a:rPr lang="en-US" altLang="zh-CN" sz="2800" dirty="0" smtClean="0">
                <a:solidFill>
                  <a:srgbClr val="2F2E7E"/>
                </a:solidFill>
              </a:rPr>
              <a:t>Scheduler</a:t>
            </a: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实</a:t>
            </a:r>
            <a:r>
              <a:rPr lang="zh-CN" altLang="en-US" sz="2400" dirty="0" smtClean="0">
                <a:solidFill>
                  <a:srgbClr val="2F2E7E"/>
                </a:solidFill>
              </a:rPr>
              <a:t>时监测集群中已调度的</a:t>
            </a:r>
            <a:r>
              <a:rPr lang="en-US" altLang="zh-CN" sz="2400" dirty="0" smtClean="0">
                <a:solidFill>
                  <a:srgbClr val="2F2E7E"/>
                </a:solidFill>
              </a:rPr>
              <a:t>Pod</a:t>
            </a:r>
            <a:r>
              <a:rPr lang="zh-CN" altLang="en-US" sz="2400" dirty="0" smtClean="0">
                <a:solidFill>
                  <a:srgbClr val="2F2E7E"/>
                </a:solidFill>
              </a:rPr>
              <a:t>和未调度的</a:t>
            </a:r>
            <a:r>
              <a:rPr lang="en-US" altLang="zh-CN" sz="2400" dirty="0" smtClean="0">
                <a:solidFill>
                  <a:srgbClr val="2F2E7E"/>
                </a:solidFill>
              </a:rPr>
              <a:t>Pod</a:t>
            </a:r>
            <a:r>
              <a:rPr lang="zh-CN" altLang="en-US" sz="2400" dirty="0" smtClean="0">
                <a:solidFill>
                  <a:srgbClr val="2F2E7E"/>
                </a:solidFill>
              </a:rPr>
              <a:t>以及集群中的</a:t>
            </a:r>
            <a:r>
              <a:rPr lang="en-US" altLang="zh-CN" sz="2400" dirty="0" smtClean="0">
                <a:solidFill>
                  <a:srgbClr val="2F2E7E"/>
                </a:solidFill>
              </a:rPr>
              <a:t>Minion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调</a:t>
            </a:r>
            <a:r>
              <a:rPr lang="zh-CN" altLang="en-US" sz="2400" dirty="0" smtClean="0">
                <a:solidFill>
                  <a:srgbClr val="2F2E7E"/>
                </a:solidFill>
              </a:rPr>
              <a:t>度评估策略</a:t>
            </a:r>
            <a:r>
              <a:rPr lang="zh-CN" altLang="en-US" sz="2400" dirty="0" smtClean="0">
                <a:solidFill>
                  <a:srgbClr val="2F2E7E"/>
                </a:solidFill>
              </a:rPr>
              <a:t>：</a:t>
            </a:r>
            <a:r>
              <a:rPr lang="en-US" altLang="zh-CN" sz="2400" dirty="0" smtClean="0">
                <a:solidFill>
                  <a:srgbClr val="2F2E7E"/>
                </a:solidFill>
              </a:rPr>
              <a:t>Host</a:t>
            </a:r>
            <a:r>
              <a:rPr lang="zh-CN" altLang="en-US" sz="2400" dirty="0" smtClean="0">
                <a:solidFill>
                  <a:srgbClr val="2F2E7E"/>
                </a:solidFill>
              </a:rPr>
              <a:t>端</a:t>
            </a:r>
            <a:r>
              <a:rPr lang="zh-CN" altLang="en-US" sz="2400" dirty="0" smtClean="0">
                <a:solidFill>
                  <a:srgbClr val="2F2E7E"/>
                </a:solidFill>
              </a:rPr>
              <a:t>口冲突、</a:t>
            </a:r>
            <a:r>
              <a:rPr lang="zh-CN" altLang="en-US" sz="2400" dirty="0">
                <a:solidFill>
                  <a:srgbClr val="2F2E7E"/>
                </a:solidFill>
              </a:rPr>
              <a:t>已请求</a:t>
            </a:r>
            <a:r>
              <a:rPr lang="zh-CN" altLang="en-US" sz="2400" dirty="0" smtClean="0">
                <a:solidFill>
                  <a:srgbClr val="2F2E7E"/>
                </a:solidFill>
              </a:rPr>
              <a:t>资源</a:t>
            </a:r>
            <a:r>
              <a:rPr lang="en-US" altLang="zh-CN" sz="2400" dirty="0" smtClean="0">
                <a:solidFill>
                  <a:srgbClr val="2F2E7E"/>
                </a:solidFill>
              </a:rPr>
              <a:t>(</a:t>
            </a:r>
            <a:r>
              <a:rPr lang="zh-CN" altLang="en-US" sz="2400" dirty="0" smtClean="0">
                <a:solidFill>
                  <a:srgbClr val="2F2E7E"/>
                </a:solidFill>
              </a:rPr>
              <a:t>内存、</a:t>
            </a:r>
            <a:r>
              <a:rPr lang="en-US" altLang="zh-CN" sz="2400" dirty="0" smtClean="0">
                <a:solidFill>
                  <a:srgbClr val="2F2E7E"/>
                </a:solidFill>
              </a:rPr>
              <a:t>CPU)</a:t>
            </a:r>
            <a:r>
              <a:rPr lang="zh-CN" altLang="en-US" sz="2400" dirty="0" smtClean="0">
                <a:solidFill>
                  <a:srgbClr val="2F2E7E"/>
                </a:solidFill>
              </a:rPr>
              <a:t>，</a:t>
            </a:r>
            <a:r>
              <a:rPr lang="en-US" altLang="zh-CN" sz="2400" dirty="0" smtClean="0">
                <a:solidFill>
                  <a:srgbClr val="2F2E7E"/>
                </a:solidFill>
              </a:rPr>
              <a:t>volume</a:t>
            </a:r>
            <a:r>
              <a:rPr lang="zh-CN" altLang="en-US" sz="2400" dirty="0" smtClean="0">
                <a:solidFill>
                  <a:srgbClr val="2F2E7E"/>
                </a:solidFill>
              </a:rPr>
              <a:t>冲突</a:t>
            </a:r>
            <a:r>
              <a:rPr lang="en-US" altLang="zh-CN" sz="2400" dirty="0" smtClean="0">
                <a:solidFill>
                  <a:srgbClr val="2F2E7E"/>
                </a:solidFill>
              </a:rPr>
              <a:t>(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GCE</a:t>
            </a:r>
            <a:r>
              <a:rPr lang="en-US" altLang="zh-CN" sz="2400" dirty="0" smtClean="0">
                <a:solidFill>
                  <a:srgbClr val="2F2E7E"/>
                </a:solidFill>
              </a:rPr>
              <a:t> persistence disk)</a:t>
            </a:r>
            <a:r>
              <a:rPr lang="zh-CN" altLang="en-US" sz="2400" dirty="0" smtClean="0">
                <a:solidFill>
                  <a:srgbClr val="2F2E7E"/>
                </a:solidFill>
              </a:rPr>
              <a:t>、节点</a:t>
            </a:r>
            <a:r>
              <a:rPr lang="en-US" altLang="zh-CN" sz="2400" dirty="0" smtClean="0">
                <a:solidFill>
                  <a:srgbClr val="2F2E7E"/>
                </a:solidFill>
              </a:rPr>
              <a:t>selector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写</a:t>
            </a:r>
            <a:r>
              <a:rPr lang="en-US" altLang="zh-CN" sz="2400" dirty="0" smtClean="0">
                <a:solidFill>
                  <a:srgbClr val="2F2E7E"/>
                </a:solidFill>
              </a:rPr>
              <a:t>Binding(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PodID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 smtClean="0">
                <a:solidFill>
                  <a:srgbClr val="2F2E7E"/>
                </a:solidFill>
              </a:rPr>
              <a:t>Host)</a:t>
            </a:r>
            <a:r>
              <a:rPr lang="zh-CN" altLang="en-US" sz="2400" dirty="0" smtClean="0">
                <a:solidFill>
                  <a:srgbClr val="2F2E7E"/>
                </a:solidFill>
              </a:rPr>
              <a:t>到</a:t>
            </a:r>
            <a:r>
              <a:rPr lang="en-US" altLang="zh-CN" sz="2400" dirty="0" smtClean="0">
                <a:solidFill>
                  <a:srgbClr val="2F2E7E"/>
                </a:solidFill>
              </a:rPr>
              <a:t>API </a:t>
            </a:r>
            <a:r>
              <a:rPr lang="en-US" altLang="zh-CN" sz="2400" dirty="0" smtClean="0">
                <a:solidFill>
                  <a:srgbClr val="2F2E7E"/>
                </a:solidFill>
              </a:rPr>
              <a:t>server</a:t>
            </a:r>
            <a:r>
              <a:rPr lang="zh-CN" altLang="en-US" sz="2400" dirty="0" smtClean="0">
                <a:solidFill>
                  <a:srgbClr val="2F2E7E"/>
                </a:solidFill>
              </a:rPr>
              <a:t>，转换</a:t>
            </a:r>
            <a:r>
              <a:rPr lang="en-US" altLang="zh-CN" sz="2400" dirty="0" smtClean="0">
                <a:solidFill>
                  <a:srgbClr val="2F2E7E"/>
                </a:solidFill>
              </a:rPr>
              <a:t>Pod</a:t>
            </a:r>
            <a:r>
              <a:rPr lang="zh-CN" altLang="en-US" sz="2400" dirty="0" smtClean="0">
                <a:solidFill>
                  <a:srgbClr val="2F2E7E"/>
                </a:solidFill>
              </a:rPr>
              <a:t>为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BoundPod</a:t>
            </a:r>
            <a:r>
              <a:rPr lang="zh-CN" altLang="en-US" sz="2400" dirty="0" smtClean="0">
                <a:solidFill>
                  <a:srgbClr val="2F2E7E"/>
                </a:solidFill>
              </a:rPr>
              <a:t>并</a:t>
            </a:r>
            <a:r>
              <a:rPr lang="zh-CN" altLang="en-US" sz="2400" smtClean="0">
                <a:solidFill>
                  <a:srgbClr val="2F2E7E"/>
                </a:solidFill>
              </a:rPr>
              <a:t>填充访</a:t>
            </a:r>
            <a:r>
              <a:rPr lang="zh-CN" altLang="en-US" sz="2400" dirty="0" smtClean="0">
                <a:solidFill>
                  <a:srgbClr val="2F2E7E"/>
                </a:solidFill>
              </a:rPr>
              <a:t>问服务的环境变量。</a:t>
            </a:r>
            <a:endParaRPr lang="it-IT" altLang="zh-CN" sz="2400" dirty="0" smtClean="0">
              <a:solidFill>
                <a:srgbClr val="2F2E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4"/>
            <a:ext cx="5144155" cy="862013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Kubelet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0" y="1344168"/>
            <a:ext cx="7933619" cy="5070700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rgbClr val="2F2E7E"/>
                </a:solidFill>
              </a:rPr>
              <a:t>Docker</a:t>
            </a:r>
            <a:r>
              <a:rPr lang="en-US" altLang="zh-CN" sz="2800" dirty="0" smtClean="0">
                <a:solidFill>
                  <a:srgbClr val="2F2E7E"/>
                </a:solidFill>
              </a:rPr>
              <a:t> daemon</a:t>
            </a:r>
          </a:p>
          <a:p>
            <a:r>
              <a:rPr lang="en-US" altLang="zh-CN" sz="2800" dirty="0" err="1" smtClean="0">
                <a:solidFill>
                  <a:srgbClr val="2F2E7E"/>
                </a:solidFill>
              </a:rPr>
              <a:t>Etcd</a:t>
            </a:r>
            <a:r>
              <a:rPr lang="en-US" altLang="zh-CN" sz="2800" dirty="0" smtClean="0">
                <a:solidFill>
                  <a:srgbClr val="2F2E7E"/>
                </a:solidFill>
              </a:rPr>
              <a:t> Client</a:t>
            </a:r>
            <a:endParaRPr lang="it-IT" altLang="zh-CN" sz="2800" dirty="0" smtClean="0">
              <a:solidFill>
                <a:srgbClr val="2F2E7E"/>
              </a:solidFill>
            </a:endParaRPr>
          </a:p>
          <a:p>
            <a:r>
              <a:rPr lang="it-IT" altLang="zh-CN" sz="2800" dirty="0" smtClean="0">
                <a:solidFill>
                  <a:srgbClr val="2F2E7E"/>
                </a:solidFill>
              </a:rPr>
              <a:t>go-dockerclient </a:t>
            </a:r>
          </a:p>
          <a:p>
            <a:pPr marL="177800" lvl="1"/>
            <a:r>
              <a:rPr lang="en-US" altLang="zh-CN" sz="2400" dirty="0" err="1" smtClean="0">
                <a:solidFill>
                  <a:srgbClr val="2F2E7E"/>
                </a:solidFill>
              </a:rPr>
              <a:t>Kubernetes</a:t>
            </a:r>
            <a:r>
              <a:rPr lang="zh-CN" altLang="en-US" sz="2400" dirty="0" smtClean="0">
                <a:solidFill>
                  <a:srgbClr val="2F2E7E"/>
                </a:solidFill>
              </a:rPr>
              <a:t>调用</a:t>
            </a:r>
            <a:r>
              <a:rPr lang="it-IT" altLang="zh-CN" sz="2400" dirty="0" smtClean="0">
                <a:solidFill>
                  <a:srgbClr val="2F2E7E"/>
                </a:solidFill>
              </a:rPr>
              <a:t>go-dockerclient</a:t>
            </a:r>
            <a:r>
              <a:rPr lang="zh-CN" altLang="en-US" sz="2400" dirty="0" smtClean="0">
                <a:solidFill>
                  <a:srgbClr val="2F2E7E"/>
                </a:solidFill>
              </a:rPr>
              <a:t>封装一系列操作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Docker</a:t>
            </a:r>
            <a:r>
              <a:rPr lang="zh-CN" altLang="en-US" sz="2400" dirty="0" smtClean="0">
                <a:solidFill>
                  <a:srgbClr val="2F2E7E"/>
                </a:solidFill>
              </a:rPr>
              <a:t>方</a:t>
            </a:r>
            <a:r>
              <a:rPr lang="zh-CN" altLang="en-US" sz="2400" dirty="0" smtClean="0">
                <a:solidFill>
                  <a:srgbClr val="2F2E7E"/>
                </a:solidFill>
              </a:rPr>
              <a:t>法</a:t>
            </a:r>
            <a:r>
              <a:rPr lang="zh-CN" altLang="en-US" sz="2400" dirty="0" smtClean="0">
                <a:solidFill>
                  <a:srgbClr val="2F2E7E"/>
                </a:solidFill>
              </a:rPr>
              <a:t>，如启动、删除、创建等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it-IT" altLang="zh-CN" sz="2800" dirty="0" smtClean="0">
                <a:solidFill>
                  <a:srgbClr val="2F2E7E"/>
                </a:solidFill>
              </a:rPr>
              <a:t>Kubelet</a:t>
            </a:r>
          </a:p>
          <a:p>
            <a:pPr marL="177800" lvl="1">
              <a:buSzPct val="90000"/>
            </a:pPr>
            <a:r>
              <a:rPr lang="zh-CN" altLang="en-US" sz="2400" dirty="0">
                <a:solidFill>
                  <a:srgbClr val="2F2E7E"/>
                </a:solidFill>
              </a:rPr>
              <a:t>监测来自</a:t>
            </a:r>
            <a:r>
              <a:rPr lang="en-US" altLang="zh-CN" sz="2400" dirty="0" smtClean="0">
                <a:solidFill>
                  <a:srgbClr val="2F2E7E"/>
                </a:solidFill>
              </a:rPr>
              <a:t>file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etcd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 smtClean="0">
                <a:solidFill>
                  <a:srgbClr val="2F2E7E"/>
                </a:solidFill>
              </a:rPr>
              <a:t>http</a:t>
            </a:r>
            <a:r>
              <a:rPr lang="zh-CN" altLang="en-US" sz="2400" dirty="0">
                <a:solidFill>
                  <a:srgbClr val="2F2E7E"/>
                </a:solidFill>
              </a:rPr>
              <a:t>的</a:t>
            </a:r>
            <a:r>
              <a:rPr lang="en-US" altLang="zh-CN" sz="2400" dirty="0">
                <a:solidFill>
                  <a:srgbClr val="2F2E7E"/>
                </a:solidFill>
              </a:rPr>
              <a:t>Pod</a:t>
            </a:r>
            <a:r>
              <a:rPr lang="zh-CN" altLang="en-US" sz="2400" dirty="0">
                <a:solidFill>
                  <a:srgbClr val="2F2E7E"/>
                </a:solidFill>
              </a:rPr>
              <a:t>配置信</a:t>
            </a:r>
            <a:r>
              <a:rPr lang="zh-CN" altLang="en-US" sz="2400" dirty="0" smtClean="0">
                <a:solidFill>
                  <a:srgbClr val="2F2E7E"/>
                </a:solidFill>
              </a:rPr>
              <a:t>息，如果</a:t>
            </a:r>
            <a:r>
              <a:rPr lang="zh-CN" altLang="en-US" sz="2400" dirty="0">
                <a:solidFill>
                  <a:srgbClr val="2F2E7E"/>
                </a:solidFill>
              </a:rPr>
              <a:t>配置</a:t>
            </a:r>
            <a:r>
              <a:rPr lang="zh-CN" altLang="en-US" sz="2400" dirty="0" smtClean="0">
                <a:solidFill>
                  <a:srgbClr val="2F2E7E"/>
                </a:solidFill>
              </a:rPr>
              <a:t>发生变化，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kubelet</a:t>
            </a:r>
            <a:r>
              <a:rPr lang="zh-CN" altLang="en-US" sz="2400" dirty="0" smtClean="0">
                <a:solidFill>
                  <a:srgbClr val="2F2E7E"/>
                </a:solidFill>
              </a:rPr>
              <a:t>把期望状态和当前运行状态进行同步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>
              <a:buSzPct val="90000"/>
            </a:pPr>
            <a:r>
              <a:rPr lang="zh-CN" altLang="en-US" sz="2400" dirty="0" smtClean="0">
                <a:solidFill>
                  <a:srgbClr val="2F2E7E"/>
                </a:solidFill>
              </a:rPr>
              <a:t>主要操作：设置环境变量、绑定</a:t>
            </a:r>
            <a:r>
              <a:rPr lang="en-US" altLang="zh-CN" sz="2400" dirty="0" smtClean="0">
                <a:solidFill>
                  <a:srgbClr val="2F2E7E"/>
                </a:solidFill>
              </a:rPr>
              <a:t>Volume</a:t>
            </a:r>
            <a:r>
              <a:rPr lang="zh-CN" altLang="en-US" sz="2400" dirty="0" smtClean="0">
                <a:solidFill>
                  <a:srgbClr val="2F2E7E"/>
                </a:solidFill>
              </a:rPr>
              <a:t>和</a:t>
            </a:r>
            <a:r>
              <a:rPr lang="en-US" altLang="zh-CN" sz="2400" dirty="0" smtClean="0">
                <a:solidFill>
                  <a:srgbClr val="2F2E7E"/>
                </a:solidFill>
              </a:rPr>
              <a:t>Port</a:t>
            </a:r>
            <a:r>
              <a:rPr lang="zh-CN" altLang="en-US" sz="2400" dirty="0" smtClean="0">
                <a:solidFill>
                  <a:srgbClr val="2F2E7E"/>
                </a:solidFill>
              </a:rPr>
              <a:t>、启动</a:t>
            </a:r>
            <a:r>
              <a:rPr lang="en-US" altLang="zh-CN" sz="2400" dirty="0" smtClean="0">
                <a:solidFill>
                  <a:srgbClr val="2F2E7E"/>
                </a:solidFill>
              </a:rPr>
              <a:t>Container</a:t>
            </a:r>
            <a:r>
              <a:rPr lang="zh-CN" altLang="en-US" sz="2400" dirty="0" smtClean="0">
                <a:solidFill>
                  <a:srgbClr val="2F2E7E"/>
                </a:solidFill>
              </a:rPr>
              <a:t>、杀死</a:t>
            </a:r>
            <a:r>
              <a:rPr lang="en-US" altLang="zh-CN" sz="2400" dirty="0" smtClean="0">
                <a:solidFill>
                  <a:srgbClr val="2F2E7E"/>
                </a:solidFill>
              </a:rPr>
              <a:t>Container</a:t>
            </a:r>
            <a:r>
              <a:rPr lang="zh-CN" altLang="en-US" sz="2400" dirty="0" smtClean="0">
                <a:solidFill>
                  <a:srgbClr val="2F2E7E"/>
                </a:solidFill>
              </a:rPr>
              <a:t>、删除</a:t>
            </a:r>
            <a:r>
              <a:rPr lang="en-US" altLang="zh-CN" sz="2400" dirty="0" smtClean="0">
                <a:solidFill>
                  <a:srgbClr val="2F2E7E"/>
                </a:solidFill>
              </a:rPr>
              <a:t>Container</a:t>
            </a:r>
            <a:r>
              <a:rPr lang="zh-CN" altLang="en-US" sz="2400" dirty="0" smtClean="0">
                <a:solidFill>
                  <a:srgbClr val="2F2E7E"/>
                </a:solidFill>
              </a:rPr>
              <a:t>等。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>
              <a:buSzPct val="90000"/>
            </a:pPr>
            <a:endParaRPr lang="it-IT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8259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Proxy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1" y="1344168"/>
            <a:ext cx="7933618" cy="4015623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2F2E7E"/>
                </a:solidFill>
              </a:rPr>
              <a:t>通过</a:t>
            </a:r>
            <a:r>
              <a:rPr lang="en-US" altLang="zh-CN" sz="2800" dirty="0" err="1" smtClean="0">
                <a:solidFill>
                  <a:srgbClr val="2F2E7E"/>
                </a:solidFill>
              </a:rPr>
              <a:t>etcd</a:t>
            </a:r>
            <a:r>
              <a:rPr lang="zh-CN" altLang="en-US" sz="2800" dirty="0" smtClean="0">
                <a:solidFill>
                  <a:srgbClr val="2F2E7E"/>
                </a:solidFill>
              </a:rPr>
              <a:t>客户端监测</a:t>
            </a:r>
            <a:r>
              <a:rPr lang="en-US" altLang="zh-CN" sz="2800" dirty="0" smtClean="0">
                <a:solidFill>
                  <a:srgbClr val="2F2E7E"/>
                </a:solidFill>
              </a:rPr>
              <a:t>services</a:t>
            </a:r>
            <a:r>
              <a:rPr lang="zh-CN" altLang="en-US" sz="2800" dirty="0" smtClean="0">
                <a:solidFill>
                  <a:srgbClr val="2F2E7E"/>
                </a:solidFill>
              </a:rPr>
              <a:t>和</a:t>
            </a:r>
            <a:r>
              <a:rPr lang="en-US" altLang="zh-CN" sz="2800" dirty="0" smtClean="0">
                <a:solidFill>
                  <a:srgbClr val="2F2E7E"/>
                </a:solidFill>
              </a:rPr>
              <a:t>endpoints</a:t>
            </a:r>
            <a:r>
              <a:rPr lang="zh-CN" altLang="en-US" sz="2800" dirty="0" smtClean="0">
                <a:solidFill>
                  <a:srgbClr val="2F2E7E"/>
                </a:solidFill>
              </a:rPr>
              <a:t>的变化。</a:t>
            </a:r>
            <a:endParaRPr lang="it-IT" altLang="zh-CN" sz="2400" dirty="0"/>
          </a:p>
          <a:p>
            <a:r>
              <a:rPr lang="zh-CN" altLang="en-US" sz="2400" dirty="0" smtClean="0">
                <a:solidFill>
                  <a:srgbClr val="2F2E7E"/>
                </a:solidFill>
              </a:rPr>
              <a:t>新增加服务，然后服务处于监听状态，并初始化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iptables</a:t>
            </a:r>
            <a:r>
              <a:rPr lang="zh-CN" altLang="en-US" sz="2400" dirty="0" smtClean="0">
                <a:solidFill>
                  <a:srgbClr val="2F2E7E"/>
                </a:solidFill>
              </a:rPr>
              <a:t>规则；删除服务，</a:t>
            </a:r>
            <a:r>
              <a:rPr lang="en-US" altLang="zh-CN" sz="2400" dirty="0" smtClean="0">
                <a:solidFill>
                  <a:srgbClr val="2F2E7E"/>
                </a:solidFill>
              </a:rPr>
              <a:t>Proxy</a:t>
            </a:r>
            <a:r>
              <a:rPr lang="zh-CN" altLang="en-US" sz="2400" dirty="0">
                <a:solidFill>
                  <a:srgbClr val="2F2E7E"/>
                </a:solidFill>
              </a:rPr>
              <a:t>移</a:t>
            </a:r>
            <a:r>
              <a:rPr lang="zh-CN" altLang="en-US" sz="2400" dirty="0" smtClean="0">
                <a:solidFill>
                  <a:srgbClr val="2F2E7E"/>
                </a:solidFill>
              </a:rPr>
              <a:t>除该服务的监听及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iptables</a:t>
            </a:r>
            <a:r>
              <a:rPr lang="zh-CN" altLang="en-US" sz="2400" dirty="0" smtClean="0">
                <a:solidFill>
                  <a:srgbClr val="2F2E7E"/>
                </a:solidFill>
              </a:rPr>
              <a:t>规则。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r>
              <a:rPr lang="zh-CN" altLang="en-US" sz="2800" dirty="0">
                <a:solidFill>
                  <a:srgbClr val="2F2E7E"/>
                </a:solidFill>
              </a:rPr>
              <a:t>新增</a:t>
            </a:r>
            <a:r>
              <a:rPr lang="zh-CN" altLang="en-US" sz="2800" dirty="0" smtClean="0">
                <a:solidFill>
                  <a:srgbClr val="2F2E7E"/>
                </a:solidFill>
              </a:rPr>
              <a:t>加</a:t>
            </a:r>
            <a:r>
              <a:rPr lang="en-US" altLang="zh-CN" sz="2800" dirty="0" smtClean="0">
                <a:solidFill>
                  <a:srgbClr val="2F2E7E"/>
                </a:solidFill>
              </a:rPr>
              <a:t>endpoint, </a:t>
            </a:r>
            <a:r>
              <a:rPr lang="zh-CN" altLang="en-US" sz="2800" dirty="0" smtClean="0">
                <a:solidFill>
                  <a:srgbClr val="2F2E7E"/>
                </a:solidFill>
              </a:rPr>
              <a:t>注册</a:t>
            </a:r>
            <a:r>
              <a:rPr lang="en-US" altLang="zh-CN" sz="2800" dirty="0" smtClean="0">
                <a:solidFill>
                  <a:srgbClr val="2F2E7E"/>
                </a:solidFill>
              </a:rPr>
              <a:t>endpoint</a:t>
            </a:r>
            <a:r>
              <a:rPr lang="zh-CN" altLang="en-US" sz="2800" dirty="0" smtClean="0">
                <a:solidFill>
                  <a:srgbClr val="2F2E7E"/>
                </a:solidFill>
              </a:rPr>
              <a:t>以便</a:t>
            </a:r>
            <a:r>
              <a:rPr lang="en-US" altLang="zh-CN" sz="2800" dirty="0" err="1" smtClean="0">
                <a:solidFill>
                  <a:srgbClr val="2F2E7E"/>
                </a:solidFill>
              </a:rPr>
              <a:t>Loadbalancer</a:t>
            </a:r>
            <a:r>
              <a:rPr lang="zh-CN" altLang="en-US" sz="2800" dirty="0" smtClean="0">
                <a:solidFill>
                  <a:srgbClr val="2F2E7E"/>
                </a:solidFill>
              </a:rPr>
              <a:t>选择，反之移除</a:t>
            </a:r>
            <a:r>
              <a:rPr lang="en-US" altLang="zh-CN" sz="2800" dirty="0" smtClean="0">
                <a:solidFill>
                  <a:srgbClr val="2F2E7E"/>
                </a:solidFill>
              </a:rPr>
              <a:t>endpoint</a:t>
            </a:r>
            <a:r>
              <a:rPr lang="zh-CN" altLang="en-US" sz="2800" dirty="0" smtClean="0">
                <a:solidFill>
                  <a:srgbClr val="2F2E7E"/>
                </a:solidFill>
              </a:rPr>
              <a:t>。</a:t>
            </a:r>
            <a:endParaRPr lang="en-US" altLang="zh-CN" sz="2800" dirty="0" smtClean="0">
              <a:solidFill>
                <a:srgbClr val="2F2E7E"/>
              </a:solidFill>
            </a:endParaRPr>
          </a:p>
          <a:p>
            <a:r>
              <a:rPr lang="en-US" altLang="zh-CN" sz="2800" dirty="0" err="1" smtClean="0">
                <a:solidFill>
                  <a:srgbClr val="2F2E7E"/>
                </a:solidFill>
              </a:rPr>
              <a:t>Loadbalancer</a:t>
            </a:r>
            <a:r>
              <a:rPr lang="zh-CN" altLang="en-US" sz="2800" dirty="0">
                <a:solidFill>
                  <a:srgbClr val="2F2E7E"/>
                </a:solidFill>
              </a:rPr>
              <a:t>通过</a:t>
            </a:r>
            <a:r>
              <a:rPr lang="en-US" altLang="zh-CN" sz="2800" dirty="0" err="1">
                <a:solidFill>
                  <a:srgbClr val="2F2E7E"/>
                </a:solidFill>
              </a:rPr>
              <a:t>roundrobin</a:t>
            </a:r>
            <a:r>
              <a:rPr lang="zh-CN" altLang="en-US" sz="2800" dirty="0">
                <a:solidFill>
                  <a:srgbClr val="2F2E7E"/>
                </a:solidFill>
              </a:rPr>
              <a:t>选择一个</a:t>
            </a:r>
            <a:r>
              <a:rPr lang="en-US" altLang="zh-CN" sz="2800" dirty="0">
                <a:solidFill>
                  <a:srgbClr val="2F2E7E"/>
                </a:solidFill>
              </a:rPr>
              <a:t>endpoint</a:t>
            </a:r>
            <a:r>
              <a:rPr lang="zh-CN" altLang="en-US" sz="2800" dirty="0">
                <a:solidFill>
                  <a:srgbClr val="2F2E7E"/>
                </a:solidFill>
              </a:rPr>
              <a:t>提供服务。</a:t>
            </a:r>
            <a:endParaRPr lang="en-US" altLang="zh-CN" sz="2800" dirty="0">
              <a:solidFill>
                <a:srgbClr val="2F2E7E"/>
              </a:solidFill>
            </a:endParaRPr>
          </a:p>
          <a:p>
            <a:endParaRPr lang="en-US" altLang="zh-CN" sz="2800" dirty="0" smtClean="0">
              <a:solidFill>
                <a:srgbClr val="2F2E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9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4370433" cy="838200"/>
          </a:xfrm>
        </p:spPr>
        <p:txBody>
          <a:bodyPr/>
          <a:lstStyle/>
          <a:p>
            <a:r>
              <a:rPr lang="en-US" altLang="zh-CN" dirty="0" smtClean="0"/>
              <a:t>Proxy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Picture 2" descr="C:\Users\zhanyang\Downloads\services_det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0" y="1392702"/>
            <a:ext cx="6560837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3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1722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Kubernetes</a:t>
            </a:r>
            <a:r>
              <a:rPr lang="zh-CN" altLang="en-US" dirty="0" smtClean="0"/>
              <a:t>生态圈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Advisor</a:t>
            </a:r>
            <a:endParaRPr lang="en-US" altLang="zh-CN" dirty="0" smtClean="0"/>
          </a:p>
          <a:p>
            <a:pPr lvl="1"/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github.com/google/cadvisor</a:t>
            </a:r>
            <a:endParaRPr lang="en-US" altLang="zh-CN" sz="2000" dirty="0" smtClean="0"/>
          </a:p>
          <a:p>
            <a:r>
              <a:rPr lang="en-US" altLang="zh-CN" dirty="0" err="1" smtClean="0"/>
              <a:t>Heapster</a:t>
            </a:r>
            <a:endParaRPr lang="en-US" altLang="zh-CN" dirty="0" smtClean="0"/>
          </a:p>
          <a:p>
            <a:pPr lvl="1"/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github.com/GoogleCloudPlatform/heapster</a:t>
            </a:r>
            <a:endParaRPr lang="en-US" altLang="zh-CN" sz="2000" dirty="0" smtClean="0"/>
          </a:p>
          <a:p>
            <a:r>
              <a:rPr lang="en-US" altLang="zh-CN" dirty="0" err="1" smtClean="0"/>
              <a:t>InfluxDB</a:t>
            </a:r>
            <a:endParaRPr lang="en-US" altLang="zh-CN" dirty="0" smtClean="0"/>
          </a:p>
          <a:p>
            <a:pPr lvl="1"/>
            <a:r>
              <a:rPr lang="en-US" altLang="zh-CN" sz="2000" dirty="0">
                <a:hlinkClick r:id="rId4"/>
              </a:rPr>
              <a:t>http://influxdb.com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/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en-US" altLang="zh-CN" sz="2200" dirty="0" err="1"/>
              <a:t>Openvswitch</a:t>
            </a:r>
            <a:r>
              <a:rPr lang="en-US" altLang="zh-CN" sz="2200" dirty="0"/>
              <a:t>/</a:t>
            </a:r>
            <a:r>
              <a:rPr lang="en-US" altLang="zh-CN" sz="2200" dirty="0" err="1"/>
              <a:t>Fannel</a:t>
            </a:r>
            <a:endParaRPr lang="en-US" altLang="zh-CN" sz="2200" dirty="0"/>
          </a:p>
          <a:p>
            <a:pPr lvl="1"/>
            <a:r>
              <a:rPr lang="en-US" altLang="zh-CN" sz="2000" dirty="0">
                <a:hlinkClick r:id="rId5"/>
              </a:rPr>
              <a:t>http://openvswitch.org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hlinkClick r:id="rId6"/>
              </a:rPr>
              <a:t>https://</a:t>
            </a:r>
            <a:r>
              <a:rPr lang="en-US" altLang="zh-CN" sz="2000" dirty="0" smtClean="0">
                <a:hlinkClick r:id="rId6"/>
              </a:rPr>
              <a:t>github.com/coreos/flannel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98000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7764804" cy="248224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6600" i="1" dirty="0" smtClean="0">
                <a:latin typeface="Albertus MT Lt" pitchFamily="18" charset="0"/>
              </a:rPr>
              <a:t>Thank you</a:t>
            </a:r>
            <a:endParaRPr lang="zh-CN" altLang="en-US" sz="6600" i="1" dirty="0">
              <a:latin typeface="Albertus MT L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613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3849929" cy="838200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root@~]# </a:t>
            </a:r>
            <a:r>
              <a:rPr lang="en-US" altLang="zh-CN" dirty="0" err="1"/>
              <a:t>whoami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3825850" cy="43110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2F2E7E"/>
                </a:solidFill>
              </a:rPr>
              <a:t>杨章</a:t>
            </a:r>
            <a:r>
              <a:rPr lang="zh-CN" altLang="en-US" sz="3600" dirty="0" smtClean="0">
                <a:solidFill>
                  <a:srgbClr val="2F2E7E"/>
                </a:solidFill>
              </a:rPr>
              <a:t>显</a:t>
            </a:r>
            <a:endParaRPr lang="en-US" altLang="zh-CN" sz="3600" dirty="0" smtClean="0">
              <a:solidFill>
                <a:srgbClr val="2F2E7E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2F2E7E"/>
                </a:solidFill>
              </a:rPr>
              <a:t>yangzhangxian@gmail.com</a:t>
            </a:r>
            <a:endParaRPr lang="en-US" altLang="zh-CN" sz="2000" dirty="0" smtClean="0">
              <a:solidFill>
                <a:srgbClr val="2F2E7E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2F2E7E"/>
                </a:solidFill>
              </a:rPr>
              <a:t>目</a:t>
            </a:r>
            <a:r>
              <a:rPr lang="zh-CN" altLang="en-US" sz="2400" dirty="0" smtClean="0">
                <a:solidFill>
                  <a:srgbClr val="2F2E7E"/>
                </a:solidFill>
              </a:rPr>
              <a:t>前就职于思科，系统运维工程师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2F2E7E"/>
                </a:solidFill>
              </a:rPr>
              <a:t>热衷</a:t>
            </a:r>
            <a:r>
              <a:rPr lang="zh-CN" altLang="en-US" sz="2400" dirty="0" smtClean="0">
                <a:solidFill>
                  <a:srgbClr val="2F2E7E"/>
                </a:solidFill>
              </a:rPr>
              <a:t>于云计算，自动化运维，关注</a:t>
            </a:r>
            <a:r>
              <a:rPr lang="en-US" altLang="zh-CN" sz="2400" dirty="0" smtClean="0">
                <a:solidFill>
                  <a:srgbClr val="2F2E7E"/>
                </a:solidFill>
              </a:rPr>
              <a:t>Go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Docker</a:t>
            </a:r>
            <a:r>
              <a:rPr lang="zh-CN" altLang="en-US" sz="2400" dirty="0" smtClean="0">
                <a:solidFill>
                  <a:srgbClr val="2F2E7E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Kubernetes</a:t>
            </a:r>
            <a:r>
              <a:rPr lang="zh-CN" altLang="en-US" sz="2400" dirty="0" smtClean="0">
                <a:solidFill>
                  <a:srgbClr val="2F2E7E"/>
                </a:solidFill>
              </a:rPr>
              <a:t>等技</a:t>
            </a:r>
            <a:r>
              <a:rPr lang="zh-CN" altLang="en-US" sz="2400" dirty="0" smtClean="0">
                <a:solidFill>
                  <a:srgbClr val="2F2E7E"/>
                </a:solidFill>
              </a:rPr>
              <a:t>术</a:t>
            </a:r>
            <a:r>
              <a:rPr lang="zh-CN" altLang="en-US" sz="2400" dirty="0">
                <a:solidFill>
                  <a:srgbClr val="2F2E7E"/>
                </a:solidFill>
              </a:rPr>
              <a:t>。</a:t>
            </a:r>
            <a:endParaRPr lang="en-US" altLang="zh-CN" sz="2400" dirty="0">
              <a:solidFill>
                <a:srgbClr val="2F2E7E"/>
              </a:solidFill>
            </a:endParaRPr>
          </a:p>
        </p:txBody>
      </p:sp>
      <p:pic>
        <p:nvPicPr>
          <p:cNvPr id="1026" name="Picture 2" descr="舵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40" y="717452"/>
            <a:ext cx="3994395" cy="53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6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6" y="924583"/>
            <a:ext cx="4593635" cy="838200"/>
          </a:xfrm>
        </p:spPr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Kubernetes</a:t>
            </a:r>
            <a:endParaRPr lang="zh-CN" altLang="en-US" dirty="0"/>
          </a:p>
        </p:txBody>
      </p:sp>
      <p:pic>
        <p:nvPicPr>
          <p:cNvPr id="1026" name="Picture 2" descr="http://cdn.colocationameric1.netdna-cdn.com/picts/blog/google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989" y="2546250"/>
            <a:ext cx="3384745" cy="24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9629" y="2363370"/>
            <a:ext cx="4149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2E7E"/>
                </a:solidFill>
              </a:rPr>
              <a:t>开</a:t>
            </a:r>
            <a:r>
              <a:rPr lang="zh-CN" altLang="en-US" sz="2400" dirty="0" smtClean="0">
                <a:solidFill>
                  <a:srgbClr val="2F2E7E"/>
                </a:solidFill>
              </a:rPr>
              <a:t>源容器集群管理工具。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2F2E7E"/>
                </a:solidFill>
              </a:rPr>
              <a:t>轻量、简单、易理解。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2F2E7E"/>
                </a:solidFill>
              </a:rPr>
              <a:t>适用于公有云、私有、混合云。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2F2E7E"/>
                </a:solidFill>
              </a:rPr>
              <a:t>可扩展。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2F2E7E"/>
                </a:solidFill>
              </a:rPr>
              <a:t>自我修复。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93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76" y="653830"/>
            <a:ext cx="4736193" cy="838200"/>
          </a:xfrm>
        </p:spPr>
        <p:txBody>
          <a:bodyPr/>
          <a:lstStyle/>
          <a:p>
            <a:r>
              <a:rPr lang="en-US" altLang="zh-CN" dirty="0" smtClean="0"/>
              <a:t>Key Concepts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0275" y="2026456"/>
            <a:ext cx="3603577" cy="3952313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2F2E7E"/>
                </a:solidFill>
              </a:rPr>
              <a:t>Pods</a:t>
            </a:r>
          </a:p>
          <a:p>
            <a:pPr marL="177800" lvl="1"/>
            <a:r>
              <a:rPr lang="en-US" altLang="zh-CN" sz="2400" dirty="0" err="1" smtClean="0">
                <a:solidFill>
                  <a:srgbClr val="2F2E7E"/>
                </a:solidFill>
              </a:rPr>
              <a:t>Docker</a:t>
            </a:r>
            <a:r>
              <a:rPr lang="zh-CN" altLang="en-US" sz="2400" dirty="0" smtClean="0">
                <a:solidFill>
                  <a:srgbClr val="2F2E7E"/>
                </a:solidFill>
              </a:rPr>
              <a:t>容器的集合。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可以通过</a:t>
            </a:r>
            <a:r>
              <a:rPr lang="en-US" altLang="zh-CN" sz="2400" dirty="0" err="1" smtClean="0">
                <a:solidFill>
                  <a:srgbClr val="2F2E7E"/>
                </a:solidFill>
              </a:rPr>
              <a:t>Kubernetes</a:t>
            </a:r>
            <a:r>
              <a:rPr lang="zh-CN" altLang="en-US" sz="2400" dirty="0" smtClean="0">
                <a:solidFill>
                  <a:srgbClr val="2F2E7E"/>
                </a:solidFill>
              </a:rPr>
              <a:t>创建、调度、管</a:t>
            </a:r>
            <a:r>
              <a:rPr lang="zh-CN" altLang="en-US" sz="2400" dirty="0" smtClean="0">
                <a:solidFill>
                  <a:srgbClr val="2F2E7E"/>
                </a:solidFill>
              </a:rPr>
              <a:t>理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rgbClr val="2F2E7E"/>
                </a:solidFill>
              </a:rPr>
              <a:t>BoundPod</a:t>
            </a:r>
            <a:endParaRPr lang="en-US" altLang="zh-CN" sz="2800" dirty="0" smtClean="0">
              <a:solidFill>
                <a:srgbClr val="2F2E7E"/>
              </a:solidFill>
            </a:endParaRPr>
          </a:p>
          <a:p>
            <a:pPr marL="177800" lvl="1">
              <a:buSzPct val="90000"/>
            </a:pPr>
            <a:r>
              <a:rPr lang="zh-CN" altLang="en-US" sz="2400" dirty="0">
                <a:solidFill>
                  <a:srgbClr val="2F2E7E"/>
                </a:solidFill>
              </a:rPr>
              <a:t>运</a:t>
            </a:r>
            <a:r>
              <a:rPr lang="zh-CN" altLang="en-US" sz="2400" dirty="0">
                <a:solidFill>
                  <a:srgbClr val="2F2E7E"/>
                </a:solidFill>
              </a:rPr>
              <a:t>行在主机上的</a:t>
            </a:r>
            <a:r>
              <a:rPr lang="zh-CN" altLang="en-US" sz="2400" dirty="0">
                <a:solidFill>
                  <a:srgbClr val="2F2E7E"/>
                </a:solidFill>
              </a:rPr>
              <a:t>容</a:t>
            </a:r>
            <a:r>
              <a:rPr lang="zh-CN" altLang="en-US" sz="2400" dirty="0">
                <a:solidFill>
                  <a:srgbClr val="2F2E7E"/>
                </a:solidFill>
              </a:rPr>
              <a:t>器集合</a:t>
            </a:r>
            <a:endParaRPr lang="en-US" altLang="zh-CN" sz="2400" dirty="0">
              <a:solidFill>
                <a:srgbClr val="2F2E7E"/>
              </a:solidFill>
            </a:endParaRPr>
          </a:p>
        </p:txBody>
      </p:sp>
      <p:pic>
        <p:nvPicPr>
          <p:cNvPr id="20" name="Picture 4" descr="http://www.moving.com/tips/wp-content/uploads/sites/4/2014/02/contai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81" y="888512"/>
            <a:ext cx="4664857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8" y="657298"/>
            <a:ext cx="4947208" cy="838200"/>
          </a:xfrm>
        </p:spPr>
        <p:txBody>
          <a:bodyPr/>
          <a:lstStyle/>
          <a:p>
            <a:r>
              <a:rPr lang="en-US" altLang="zh-CN" dirty="0"/>
              <a:t>Key Concepts 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577" y="1935010"/>
            <a:ext cx="4712115" cy="3185630"/>
          </a:xfrm>
        </p:spPr>
        <p:txBody>
          <a:bodyPr/>
          <a:lstStyle/>
          <a:p>
            <a:r>
              <a:rPr lang="en-US" altLang="zh-CN" sz="2800" dirty="0">
                <a:solidFill>
                  <a:srgbClr val="2F2E7E"/>
                </a:solidFill>
              </a:rPr>
              <a:t>Replication </a:t>
            </a:r>
            <a:r>
              <a:rPr lang="en-US" altLang="zh-CN" sz="2800" dirty="0" smtClean="0">
                <a:solidFill>
                  <a:srgbClr val="2F2E7E"/>
                </a:solidFill>
              </a:rPr>
              <a:t>controllers</a:t>
            </a:r>
          </a:p>
          <a:p>
            <a:pPr marL="177800" lvl="1"/>
            <a:r>
              <a:rPr lang="en-US" altLang="zh-CN" sz="2400" dirty="0" smtClean="0">
                <a:solidFill>
                  <a:srgbClr val="2F2E7E"/>
                </a:solidFill>
              </a:rPr>
              <a:t>Pod</a:t>
            </a:r>
            <a:r>
              <a:rPr lang="zh-CN" altLang="en-US" sz="2400" dirty="0" smtClean="0">
                <a:solidFill>
                  <a:srgbClr val="2F2E7E"/>
                </a:solidFill>
              </a:rPr>
              <a:t>的集合。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en-US" altLang="zh-CN" sz="2400" dirty="0">
                <a:solidFill>
                  <a:srgbClr val="2F2E7E"/>
                </a:solidFill>
              </a:rPr>
              <a:t>Replicas</a:t>
            </a:r>
            <a:r>
              <a:rPr lang="zh-CN" altLang="en-US" sz="2400" dirty="0">
                <a:solidFill>
                  <a:srgbClr val="2F2E7E"/>
                </a:solidFill>
              </a:rPr>
              <a:t>副本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确</a:t>
            </a:r>
            <a:r>
              <a:rPr lang="zh-CN" altLang="en-US" sz="2400" dirty="0" smtClean="0">
                <a:solidFill>
                  <a:srgbClr val="2F2E7E"/>
                </a:solidFill>
              </a:rPr>
              <a:t>保</a:t>
            </a:r>
            <a:r>
              <a:rPr lang="zh-CN" altLang="en-US" sz="2400" dirty="0">
                <a:solidFill>
                  <a:srgbClr val="2F2E7E"/>
                </a:solidFill>
              </a:rPr>
              <a:t>任</a:t>
            </a:r>
            <a:r>
              <a:rPr lang="zh-CN" altLang="en-US" sz="2400" dirty="0" smtClean="0">
                <a:solidFill>
                  <a:srgbClr val="2F2E7E"/>
                </a:solidFill>
              </a:rPr>
              <a:t>何时候指定数量</a:t>
            </a:r>
            <a:r>
              <a:rPr lang="en-US" altLang="zh-CN" sz="2400" dirty="0" smtClean="0">
                <a:solidFill>
                  <a:srgbClr val="2F2E7E"/>
                </a:solidFill>
              </a:rPr>
              <a:t>Pods</a:t>
            </a:r>
            <a:r>
              <a:rPr lang="zh-CN" altLang="en-US" sz="2400" dirty="0" smtClean="0">
                <a:solidFill>
                  <a:srgbClr val="2F2E7E"/>
                </a:solidFill>
              </a:rPr>
              <a:t>在运行。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管理</a:t>
            </a:r>
            <a:r>
              <a:rPr lang="en-US" altLang="zh-CN" sz="2400" dirty="0">
                <a:solidFill>
                  <a:srgbClr val="2F2E7E"/>
                </a:solidFill>
              </a:rPr>
              <a:t>Pods</a:t>
            </a:r>
            <a:r>
              <a:rPr lang="zh-CN" altLang="en-US" sz="2400" dirty="0">
                <a:solidFill>
                  <a:srgbClr val="2F2E7E"/>
                </a:solidFill>
              </a:rPr>
              <a:t>的生命周</a:t>
            </a:r>
            <a:r>
              <a:rPr lang="zh-CN" altLang="en-US" sz="2400" dirty="0" smtClean="0">
                <a:solidFill>
                  <a:srgbClr val="2F2E7E"/>
                </a:solidFill>
              </a:rPr>
              <a:t>期。</a:t>
            </a:r>
            <a:endParaRPr lang="en-US" altLang="zh-CN" sz="2400" dirty="0">
              <a:solidFill>
                <a:srgbClr val="2F2E7E"/>
              </a:solidFill>
            </a:endParaRPr>
          </a:p>
        </p:txBody>
      </p:sp>
      <p:pic>
        <p:nvPicPr>
          <p:cNvPr id="3074" name="Picture 2" descr="http://www.ikea.com/us/en/images/products/pruta-food-container-set-of-__0095330_PE233878_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52" y="1385668"/>
            <a:ext cx="4189152" cy="43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9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3" y="432215"/>
            <a:ext cx="4637720" cy="838200"/>
          </a:xfrm>
        </p:spPr>
        <p:txBody>
          <a:bodyPr/>
          <a:lstStyle/>
          <a:p>
            <a:r>
              <a:rPr lang="en-US" altLang="zh-CN" dirty="0"/>
              <a:t>Key Concepts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2254" y="1808402"/>
            <a:ext cx="5120078" cy="3692066"/>
          </a:xfrm>
        </p:spPr>
        <p:txBody>
          <a:bodyPr/>
          <a:lstStyle/>
          <a:p>
            <a:r>
              <a:rPr lang="en-US" altLang="zh-CN" sz="2800" dirty="0">
                <a:solidFill>
                  <a:srgbClr val="2F2E7E"/>
                </a:solidFill>
              </a:rPr>
              <a:t>Services </a:t>
            </a:r>
            <a:endParaRPr lang="en-US" altLang="zh-CN" sz="28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一系</a:t>
            </a:r>
            <a:r>
              <a:rPr lang="zh-CN" altLang="en-US" sz="2400" dirty="0" smtClean="0">
                <a:solidFill>
                  <a:srgbClr val="2F2E7E"/>
                </a:solidFill>
              </a:rPr>
              <a:t>列</a:t>
            </a:r>
            <a:r>
              <a:rPr lang="en-US" altLang="zh-CN" sz="2400" dirty="0" smtClean="0">
                <a:solidFill>
                  <a:srgbClr val="2F2E7E"/>
                </a:solidFill>
              </a:rPr>
              <a:t>Pods</a:t>
            </a:r>
            <a:r>
              <a:rPr lang="zh-CN" altLang="en-US" sz="2400" dirty="0" smtClean="0">
                <a:solidFill>
                  <a:srgbClr val="2F2E7E"/>
                </a:solidFill>
              </a:rPr>
              <a:t>的单一访问</a:t>
            </a:r>
            <a:r>
              <a:rPr lang="en-US" altLang="zh-CN" sz="2400" dirty="0" smtClean="0">
                <a:solidFill>
                  <a:srgbClr val="2F2E7E"/>
                </a:solidFill>
              </a:rPr>
              <a:t>portal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服</a:t>
            </a:r>
            <a:r>
              <a:rPr lang="zh-CN" altLang="en-US" sz="2400" dirty="0">
                <a:solidFill>
                  <a:srgbClr val="2F2E7E"/>
                </a:solidFill>
              </a:rPr>
              <a:t>务</a:t>
            </a:r>
            <a:r>
              <a:rPr lang="en-US" altLang="zh-CN" sz="2400" dirty="0" smtClean="0">
                <a:solidFill>
                  <a:srgbClr val="2F2E7E"/>
                </a:solidFill>
              </a:rPr>
              <a:t>IP</a:t>
            </a:r>
            <a:r>
              <a:rPr lang="zh-CN" altLang="en-US" sz="2400" dirty="0" smtClean="0">
                <a:solidFill>
                  <a:srgbClr val="2F2E7E"/>
                </a:solidFill>
              </a:rPr>
              <a:t>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服务端口。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负载均衡</a:t>
            </a:r>
            <a:r>
              <a:rPr lang="zh-CN" altLang="en-US" sz="2400" dirty="0" smtClean="0">
                <a:solidFill>
                  <a:srgbClr val="2F2E7E"/>
                </a:solidFill>
              </a:rPr>
              <a:t>器。</a:t>
            </a:r>
            <a:endParaRPr lang="en-US" altLang="zh-CN" sz="2400" dirty="0">
              <a:solidFill>
                <a:srgbClr val="2F2E7E"/>
              </a:solidFill>
            </a:endParaRPr>
          </a:p>
        </p:txBody>
      </p:sp>
      <p:pic>
        <p:nvPicPr>
          <p:cNvPr id="4104" name="Picture 8" descr="https://encrypted-tbn3.gstatic.com/images?q=tbn:ANd9GcRZghxnsRLO7mw3liu4s5griP9neAlb4hNWpLHkO8dnbToQBJV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06" y="2838152"/>
            <a:ext cx="4557932" cy="284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4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3" y="432215"/>
            <a:ext cx="4570322" cy="838200"/>
          </a:xfrm>
        </p:spPr>
        <p:txBody>
          <a:bodyPr/>
          <a:lstStyle/>
          <a:p>
            <a:r>
              <a:rPr lang="en-US" altLang="zh-CN" dirty="0"/>
              <a:t>Key Concepts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051" y="2047552"/>
            <a:ext cx="3460091" cy="23275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2F2E7E"/>
                </a:solidFill>
              </a:rPr>
              <a:t>Labels/Selector </a:t>
            </a:r>
          </a:p>
          <a:p>
            <a:pPr marL="177800" lvl="1"/>
            <a:r>
              <a:rPr lang="zh-CN" altLang="en-US" sz="2400" dirty="0">
                <a:solidFill>
                  <a:srgbClr val="2F2E7E"/>
                </a:solidFill>
              </a:rPr>
              <a:t>键值</a:t>
            </a:r>
            <a:r>
              <a:rPr lang="zh-CN" altLang="en-US" sz="2400" dirty="0" smtClean="0">
                <a:solidFill>
                  <a:srgbClr val="2F2E7E"/>
                </a:solidFill>
              </a:rPr>
              <a:t>对。</a:t>
            </a:r>
            <a:endParaRPr lang="en-US" altLang="zh-CN" sz="2400" dirty="0" smtClean="0">
              <a:solidFill>
                <a:srgbClr val="2F2E7E"/>
              </a:solidFill>
            </a:endParaRPr>
          </a:p>
          <a:p>
            <a:pPr marL="177800" lvl="1"/>
            <a:r>
              <a:rPr lang="zh-CN" altLang="en-US" sz="2400" dirty="0" smtClean="0">
                <a:solidFill>
                  <a:srgbClr val="2F2E7E"/>
                </a:solidFill>
              </a:rPr>
              <a:t>用于管理和选择一组对象。</a:t>
            </a:r>
            <a:endParaRPr lang="zh-CN" altLang="en-US" sz="2400" dirty="0">
              <a:solidFill>
                <a:srgbClr val="2F2E7E"/>
              </a:solidFill>
            </a:endParaRPr>
          </a:p>
        </p:txBody>
      </p:sp>
      <p:pic>
        <p:nvPicPr>
          <p:cNvPr id="5122" name="Picture 2" descr="http://106.37.166.86:8009/zgjl/inset/13/1310025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29" y="1477108"/>
            <a:ext cx="4430492" cy="46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57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647115" y="1146502"/>
            <a:ext cx="7329268" cy="50995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36" y="308302"/>
            <a:ext cx="4753777" cy="838200"/>
          </a:xfrm>
        </p:spPr>
        <p:txBody>
          <a:bodyPr/>
          <a:lstStyle/>
          <a:p>
            <a:r>
              <a:rPr lang="en-US" altLang="zh-CN" smtClean="0"/>
              <a:t>Kubernetes Architecture </a:t>
            </a:r>
            <a:endParaRPr lang="zh-CN" alt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185204" y="1329386"/>
            <a:ext cx="6027986" cy="4783114"/>
            <a:chOff x="1185204" y="1146502"/>
            <a:chExt cx="6027986" cy="4783114"/>
          </a:xfrm>
        </p:grpSpPr>
        <p:sp>
          <p:nvSpPr>
            <p:cNvPr id="9" name="Rounded Rectangle 8"/>
            <p:cNvSpPr/>
            <p:nvPr/>
          </p:nvSpPr>
          <p:spPr>
            <a:xfrm>
              <a:off x="1185204" y="1522824"/>
              <a:ext cx="1371600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kubecfg</a:t>
              </a:r>
              <a:endParaRPr lang="zh-CN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185204" y="2518082"/>
              <a:ext cx="1371601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API server</a:t>
              </a:r>
              <a:endParaRPr lang="zh-CN" alt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88052" y="2982294"/>
              <a:ext cx="1350499" cy="38684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Minion</a:t>
              </a:r>
              <a:endParaRPr lang="zh-CN" altLang="en-US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4730257" y="1146502"/>
              <a:ext cx="914400" cy="914400"/>
            </a:xfrm>
            <a:prstGeom prst="cloud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3146" y="3917936"/>
              <a:ext cx="3960044" cy="20116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88053" y="2319391"/>
              <a:ext cx="1350499" cy="38552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Minion</a:t>
              </a:r>
              <a:endParaRPr lang="zh-CN" altLang="en-US" dirty="0" smtClean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85204" y="3580157"/>
              <a:ext cx="1371600" cy="6119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etcd</a:t>
              </a:r>
              <a:endParaRPr lang="zh-CN" altLang="en-US" dirty="0"/>
            </a:p>
          </p:txBody>
        </p:sp>
        <p:cxnSp>
          <p:nvCxnSpPr>
            <p:cNvPr id="14" name="Elbow Connector 13"/>
            <p:cNvCxnSpPr>
              <a:stCxn id="23" idx="3"/>
              <a:endCxn id="28" idx="1"/>
            </p:cNvCxnSpPr>
            <p:nvPr/>
          </p:nvCxnSpPr>
          <p:spPr>
            <a:xfrm flipV="1">
              <a:off x="2556805" y="2512155"/>
              <a:ext cx="2131248" cy="30486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23" idx="3"/>
              <a:endCxn id="24" idx="1"/>
            </p:cNvCxnSpPr>
            <p:nvPr/>
          </p:nvCxnSpPr>
          <p:spPr>
            <a:xfrm>
              <a:off x="2556805" y="2817021"/>
              <a:ext cx="2131247" cy="35869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23" idx="0"/>
            </p:cNvCxnSpPr>
            <p:nvPr/>
          </p:nvCxnSpPr>
          <p:spPr>
            <a:xfrm>
              <a:off x="1871004" y="2120701"/>
              <a:ext cx="1" cy="397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3" idx="2"/>
              <a:endCxn id="12" idx="0"/>
            </p:cNvCxnSpPr>
            <p:nvPr/>
          </p:nvCxnSpPr>
          <p:spPr>
            <a:xfrm flipH="1">
              <a:off x="1871004" y="3115959"/>
              <a:ext cx="1" cy="4641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506354" y="4093640"/>
              <a:ext cx="1350499" cy="42208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08549" y="4079572"/>
              <a:ext cx="1350499" cy="42208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Proxy</a:t>
              </a:r>
              <a:endParaRPr lang="zh-CN" alt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30984" y="4797077"/>
              <a:ext cx="1614263" cy="984739"/>
            </a:xfrm>
            <a:prstGeom prst="roundRect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35175" y="47865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Pod</a:t>
              </a:r>
              <a:endParaRPr lang="zh-CN" alt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32692" y="5302133"/>
              <a:ext cx="1233765" cy="3726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20148" y="5108864"/>
              <a:ext cx="1233765" cy="3726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container</a:t>
              </a:r>
              <a:endParaRPr lang="zh-CN" altLang="en-US" dirty="0" smtClean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58026" y="4798959"/>
              <a:ext cx="1614263" cy="984739"/>
            </a:xfrm>
            <a:prstGeom prst="roundRect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8489" y="478846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Pod</a:t>
              </a:r>
              <a:endParaRPr lang="zh-CN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60818" y="5317893"/>
              <a:ext cx="1233765" cy="3726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48274" y="5124624"/>
              <a:ext cx="1233765" cy="3726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container</a:t>
              </a:r>
              <a:endParaRPr lang="zh-CN" altLang="en-US" dirty="0" smtClean="0"/>
            </a:p>
          </p:txBody>
        </p:sp>
        <p:cxnSp>
          <p:nvCxnSpPr>
            <p:cNvPr id="64" name="Straight Arrow Connector 63"/>
            <p:cNvCxnSpPr>
              <a:stCxn id="10" idx="1"/>
            </p:cNvCxnSpPr>
            <p:nvPr/>
          </p:nvCxnSpPr>
          <p:spPr>
            <a:xfrm>
              <a:off x="5187457" y="2059928"/>
              <a:ext cx="0" cy="259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0" idx="0"/>
              <a:endCxn id="24" idx="3"/>
            </p:cNvCxnSpPr>
            <p:nvPr/>
          </p:nvCxnSpPr>
          <p:spPr>
            <a:xfrm>
              <a:off x="5643895" y="1603702"/>
              <a:ext cx="394656" cy="1572014"/>
            </a:xfrm>
            <a:prstGeom prst="bentConnector3">
              <a:avLst>
                <a:gd name="adj1" fmla="val 157924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32" idx="0"/>
            </p:cNvCxnSpPr>
            <p:nvPr/>
          </p:nvCxnSpPr>
          <p:spPr>
            <a:xfrm flipH="1">
              <a:off x="4338116" y="4515723"/>
              <a:ext cx="1080373" cy="281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883798" y="4515723"/>
              <a:ext cx="545137" cy="270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0" idx="1"/>
            </p:cNvCxnSpPr>
            <p:nvPr/>
          </p:nvCxnSpPr>
          <p:spPr>
            <a:xfrm flipH="1" flipV="1">
              <a:off x="2556804" y="3917936"/>
              <a:ext cx="949550" cy="386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2556804" y="3727938"/>
              <a:ext cx="2676364" cy="365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253146" y="3369137"/>
              <a:ext cx="1477111" cy="54879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038551" y="3348058"/>
              <a:ext cx="1174639" cy="56987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931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73" y="335458"/>
            <a:ext cx="3118409" cy="809258"/>
          </a:xfrm>
        </p:spPr>
        <p:txBody>
          <a:bodyPr/>
          <a:lstStyle/>
          <a:p>
            <a:r>
              <a:rPr lang="en-US" altLang="zh-CN" dirty="0" smtClean="0"/>
              <a:t>API Server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1" y="1344168"/>
            <a:ext cx="3319415" cy="4529609"/>
          </a:xfrm>
        </p:spPr>
        <p:txBody>
          <a:bodyPr/>
          <a:lstStyle/>
          <a:p>
            <a:r>
              <a:rPr lang="it-IT" altLang="zh-CN" sz="2800" dirty="0" smtClean="0">
                <a:solidFill>
                  <a:srgbClr val="2F2E7E"/>
                </a:solidFill>
              </a:rPr>
              <a:t>REST </a:t>
            </a:r>
            <a:r>
              <a:rPr lang="it-IT" altLang="zh-CN" sz="2800" dirty="0" smtClean="0">
                <a:solidFill>
                  <a:srgbClr val="2F2E7E"/>
                </a:solidFill>
              </a:rPr>
              <a:t>Storage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Minion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Pod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Controller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Service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Endpoint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Event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dirty="0" smtClean="0">
                <a:solidFill>
                  <a:srgbClr val="2F2E7E"/>
                </a:solidFill>
              </a:rPr>
              <a:t>Binding registry</a:t>
            </a:r>
          </a:p>
          <a:p>
            <a:pPr marL="684212" lvl="2" indent="-342900">
              <a:buFont typeface="Arial" panose="020B0604020202020204" pitchFamily="34" charset="0"/>
              <a:buChar char="•"/>
            </a:pPr>
            <a:r>
              <a:rPr lang="it-IT" altLang="zh-CN" sz="2000" b="1" dirty="0" smtClean="0">
                <a:solidFill>
                  <a:srgbClr val="C00000"/>
                </a:solidFill>
              </a:rPr>
              <a:t>Etcd </a:t>
            </a:r>
            <a:r>
              <a:rPr lang="it-IT" altLang="zh-CN" sz="2000" b="1" dirty="0" smtClean="0">
                <a:solidFill>
                  <a:srgbClr val="C00000"/>
                </a:solidFill>
              </a:rPr>
              <a:t>registry</a:t>
            </a:r>
            <a:endParaRPr lang="it-IT" altLang="zh-CN" sz="2000" b="1" dirty="0" smtClean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53063" y="842816"/>
            <a:ext cx="5120640" cy="55426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4141852" y="942535"/>
            <a:ext cx="4839287" cy="5205048"/>
            <a:chOff x="3853709" y="942535"/>
            <a:chExt cx="4839287" cy="5205048"/>
          </a:xfrm>
        </p:grpSpPr>
        <p:sp>
          <p:nvSpPr>
            <p:cNvPr id="20" name="Rounded Rectangle 19"/>
            <p:cNvSpPr/>
            <p:nvPr/>
          </p:nvSpPr>
          <p:spPr>
            <a:xfrm>
              <a:off x="3853709" y="3502856"/>
              <a:ext cx="4839287" cy="1758461"/>
            </a:xfrm>
            <a:prstGeom prst="roundRect">
              <a:avLst/>
            </a:prstGeom>
            <a:solidFill>
              <a:srgbClr val="0096D6"/>
            </a:solidFill>
            <a:ln>
              <a:solidFill>
                <a:schemeClr val="tx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795053" y="942535"/>
              <a:ext cx="1223888" cy="51690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kubecfg</a:t>
              </a:r>
              <a:endParaRPr lang="zh-CN" alt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809122" y="2603629"/>
              <a:ext cx="1209820" cy="5334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API server</a:t>
              </a:r>
              <a:endParaRPr lang="zh-CN" alt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9624" y="3631736"/>
              <a:ext cx="809461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 registry</a:t>
              </a:r>
              <a:endParaRPr lang="zh-CN" alt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27871" y="3628222"/>
              <a:ext cx="975353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Controller registry</a:t>
              </a:r>
              <a:endParaRPr lang="zh-CN" alt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63478" y="3614152"/>
              <a:ext cx="890367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Services registry</a:t>
              </a:r>
              <a:endParaRPr lang="zh-CN" alt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08815" y="4540276"/>
              <a:ext cx="850810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Binding registry</a:t>
              </a:r>
              <a:endParaRPr lang="zh-CN" alt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888842" y="4526207"/>
              <a:ext cx="926705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Endpoints registry</a:t>
              </a:r>
              <a:endParaRPr lang="zh-CN" alt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25846" y="4526208"/>
              <a:ext cx="890368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Event registry</a:t>
              </a:r>
              <a:endParaRPr lang="zh-CN" alt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31046" y="5599972"/>
              <a:ext cx="926705" cy="54761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Etcd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registry</a:t>
              </a:r>
              <a:endParaRPr lang="zh-CN" alt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72972" y="3628222"/>
              <a:ext cx="906177" cy="5978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Minion registry</a:t>
              </a:r>
              <a:endParaRPr lang="zh-CN" alt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53709" y="1780656"/>
              <a:ext cx="1240906" cy="5123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Scheduler</a:t>
              </a:r>
              <a:endParaRPr lang="zh-CN" alt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09121" y="1780656"/>
              <a:ext cx="1223887" cy="51237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Client</a:t>
              </a:r>
              <a:endParaRPr lang="zh-CN" altLang="en-US" sz="1200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6320543" y="3137097"/>
              <a:ext cx="206028" cy="36575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6307355" y="5261317"/>
              <a:ext cx="206028" cy="36575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6307355" y="2294140"/>
              <a:ext cx="206028" cy="36575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6307355" y="1446478"/>
              <a:ext cx="206028" cy="36575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4320035" y="2266005"/>
              <a:ext cx="206025" cy="136573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108686" y="1921568"/>
              <a:ext cx="700438" cy="22460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691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_Template_2010_Ari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Cisco_Template_2010_Arial</Template>
  <TotalTime>4832</TotalTime>
  <Words>723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Albertus MT Lt</vt:lpstr>
      <vt:lpstr>ＭＳ Ｐゴシック</vt:lpstr>
      <vt:lpstr>Calibri</vt:lpstr>
      <vt:lpstr>Ciscolight</vt:lpstr>
      <vt:lpstr>Cisco_Template_2010_Arial</vt:lpstr>
      <vt:lpstr>Introduction to Kubernetes</vt:lpstr>
      <vt:lpstr>[root@~]# whoami</vt:lpstr>
      <vt:lpstr>What’s Kubernetes</vt:lpstr>
      <vt:lpstr>Key Concepts </vt:lpstr>
      <vt:lpstr>Key Concepts (cont)</vt:lpstr>
      <vt:lpstr>Key Concepts (cont)</vt:lpstr>
      <vt:lpstr>Key Concepts (cont)</vt:lpstr>
      <vt:lpstr>Kubernetes Architecture </vt:lpstr>
      <vt:lpstr>API Server</vt:lpstr>
      <vt:lpstr>API Server (cont)</vt:lpstr>
      <vt:lpstr>API Server (cont)</vt:lpstr>
      <vt:lpstr>Kubelet</vt:lpstr>
      <vt:lpstr>Proxy</vt:lpstr>
      <vt:lpstr>Proxy (cont)</vt:lpstr>
      <vt:lpstr>Demo</vt:lpstr>
      <vt:lpstr>Kubernetes生态圈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WebEx® Meeting Center</dc:title>
  <dc:creator>michelle</dc:creator>
  <cp:lastModifiedBy>zhanyang</cp:lastModifiedBy>
  <cp:revision>539</cp:revision>
  <dcterms:created xsi:type="dcterms:W3CDTF">2011-01-24T22:25:53Z</dcterms:created>
  <dcterms:modified xsi:type="dcterms:W3CDTF">2014-12-12T08:23:02Z</dcterms:modified>
</cp:coreProperties>
</file>