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54"/>
  </p:notesMasterIdLst>
  <p:sldIdLst>
    <p:sldId id="256" r:id="rId2"/>
    <p:sldId id="319" r:id="rId3"/>
    <p:sldId id="321" r:id="rId4"/>
    <p:sldId id="300" r:id="rId5"/>
    <p:sldId id="360" r:id="rId6"/>
    <p:sldId id="304" r:id="rId7"/>
    <p:sldId id="356" r:id="rId8"/>
    <p:sldId id="301" r:id="rId9"/>
    <p:sldId id="302" r:id="rId10"/>
    <p:sldId id="357" r:id="rId11"/>
    <p:sldId id="361" r:id="rId12"/>
    <p:sldId id="362" r:id="rId13"/>
    <p:sldId id="305" r:id="rId14"/>
    <p:sldId id="306" r:id="rId15"/>
    <p:sldId id="308" r:id="rId16"/>
    <p:sldId id="312" r:id="rId17"/>
    <p:sldId id="359" r:id="rId18"/>
    <p:sldId id="347" r:id="rId19"/>
    <p:sldId id="348" r:id="rId20"/>
    <p:sldId id="350" r:id="rId21"/>
    <p:sldId id="351" r:id="rId22"/>
    <p:sldId id="352" r:id="rId23"/>
    <p:sldId id="363" r:id="rId24"/>
    <p:sldId id="354" r:id="rId25"/>
    <p:sldId id="358" r:id="rId26"/>
    <p:sldId id="311" r:id="rId27"/>
    <p:sldId id="355" r:id="rId28"/>
    <p:sldId id="364" r:id="rId29"/>
    <p:sldId id="303" r:id="rId30"/>
    <p:sldId id="313" r:id="rId31"/>
    <p:sldId id="292" r:id="rId32"/>
    <p:sldId id="293" r:id="rId33"/>
    <p:sldId id="294" r:id="rId34"/>
    <p:sldId id="318" r:id="rId35"/>
    <p:sldId id="343" r:id="rId36"/>
    <p:sldId id="324" r:id="rId37"/>
    <p:sldId id="330" r:id="rId38"/>
    <p:sldId id="345" r:id="rId39"/>
    <p:sldId id="328" r:id="rId40"/>
    <p:sldId id="329" r:id="rId41"/>
    <p:sldId id="333" r:id="rId42"/>
    <p:sldId id="334" r:id="rId43"/>
    <p:sldId id="344" r:id="rId44"/>
    <p:sldId id="295" r:id="rId45"/>
    <p:sldId id="346" r:id="rId46"/>
    <p:sldId id="336" r:id="rId47"/>
    <p:sldId id="335" r:id="rId48"/>
    <p:sldId id="337" r:id="rId49"/>
    <p:sldId id="338" r:id="rId50"/>
    <p:sldId id="340" r:id="rId51"/>
    <p:sldId id="341" r:id="rId52"/>
    <p:sldId id="365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9512" autoAdjust="0"/>
  </p:normalViewPr>
  <p:slideViewPr>
    <p:cSldViewPr snapToGrid="0">
      <p:cViewPr varScale="1">
        <p:scale>
          <a:sx n="119" d="100"/>
          <a:sy n="119" d="100"/>
        </p:scale>
        <p:origin x="96" y="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ackages\EASTL\2.10.03\pc_opt_2015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ackages\EASTL\2.10.03\pc_debug2015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ja-JP"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EASTL vs vc++ Dinkumw </a:t>
            </a:r>
          </a:p>
          <a:p>
            <a:pPr>
              <a:defRPr lang="ja-JP"/>
            </a:pPr>
            <a:r>
              <a:rPr lang="en-US"/>
              <a:t>optimized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pc_opt2015!$R$193</c:f>
              <c:strCache>
                <c:ptCount val="1"/>
                <c:pt idx="0">
                  <c:v>vc 2015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pc_opt2015!$S$192:$U$192</c:f>
              <c:strCache>
                <c:ptCount val="3"/>
                <c:pt idx="0">
                  <c:v># Tests EASTL Slower</c:v>
                </c:pt>
                <c:pt idx="1">
                  <c:v># Tests Even</c:v>
                </c:pt>
                <c:pt idx="2">
                  <c:v># Tests EASTL Faster</c:v>
                </c:pt>
              </c:strCache>
            </c:strRef>
          </c:cat>
          <c:val>
            <c:numRef>
              <c:f>pc_opt2015!$S$193:$U$193</c:f>
              <c:numCache>
                <c:formatCode>General</c:formatCode>
                <c:ptCount val="3"/>
                <c:pt idx="0">
                  <c:v>10</c:v>
                </c:pt>
                <c:pt idx="1">
                  <c:v>107</c:v>
                </c:pt>
                <c:pt idx="2">
                  <c:v>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79398872"/>
        <c:axId val="279398480"/>
      </c:barChart>
      <c:catAx>
        <c:axId val="279398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9398480"/>
        <c:crosses val="autoZero"/>
        <c:auto val="1"/>
        <c:lblAlgn val="ctr"/>
        <c:lblOffset val="100"/>
        <c:noMultiLvlLbl val="0"/>
      </c:catAx>
      <c:valAx>
        <c:axId val="279398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 Tests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9398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ja-JP"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EASTL vs vc++ Dinkumw </a:t>
            </a:r>
            <a:endParaRPr lang="en-US">
              <a:effectLst/>
            </a:endParaRPr>
          </a:p>
          <a:p>
            <a:pPr>
              <a:defRPr lang="ja-JP"/>
            </a:pPr>
            <a:r>
              <a:rPr lang="en-US" sz="1800" b="1" i="0" baseline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debug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pc_debug2015!$L$211</c:f>
              <c:strCache>
                <c:ptCount val="1"/>
                <c:pt idx="0">
                  <c:v>vc 2015 debug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pc_debug2015!$M$210:$O$210</c:f>
              <c:strCache>
                <c:ptCount val="3"/>
                <c:pt idx="0">
                  <c:v># Tests EASTL Slower</c:v>
                </c:pt>
                <c:pt idx="1">
                  <c:v># Tests Even</c:v>
                </c:pt>
                <c:pt idx="2">
                  <c:v># Tests EASTL Faster</c:v>
                </c:pt>
              </c:strCache>
            </c:strRef>
          </c:cat>
          <c:val>
            <c:numRef>
              <c:f>pc_debug2015!$M$211:$O$211</c:f>
              <c:numCache>
                <c:formatCode>General</c:formatCode>
                <c:ptCount val="3"/>
                <c:pt idx="0">
                  <c:v>2</c:v>
                </c:pt>
                <c:pt idx="1">
                  <c:v>19</c:v>
                </c:pt>
                <c:pt idx="2">
                  <c:v>164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10951432"/>
        <c:axId val="410952216"/>
      </c:barChart>
      <c:catAx>
        <c:axId val="410951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952216"/>
        <c:crosses val="autoZero"/>
        <c:auto val="1"/>
        <c:lblAlgn val="ctr"/>
        <c:lblOffset val="100"/>
        <c:noMultiLvlLbl val="0"/>
      </c:catAx>
      <c:valAx>
        <c:axId val="410952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</a:t>
                </a:r>
                <a:r>
                  <a:rPr lang="en-US" baseline="0"/>
                  <a:t> tests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951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EA7C5-372B-1E4A-9236-1998975CAA18}" type="datetimeFigureOut">
              <a:rPr kumimoji="1" lang="ja-JP" altLang="en-US" smtClean="0"/>
              <a:t>2015/10/1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AF82E-AE2A-0D4A-95C6-A22506C4B8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7565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AF82E-AE2A-0D4A-95C6-A22506C4B8D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7179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AF82E-AE2A-0D4A-95C6-A22506C4B8D6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0805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AF82E-AE2A-0D4A-95C6-A22506C4B8D6}" type="slidenum">
              <a:rPr kumimoji="1" lang="ja-JP" altLang="en-US" smtClean="0"/>
              <a:t>41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3426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can’t track</a:t>
            </a:r>
            <a:r>
              <a:rPr lang="en-US" baseline="0" dirty="0" smtClean="0"/>
              <a:t> everything with these.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AF82E-AE2A-0D4A-95C6-A22506C4B8D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1872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AF82E-AE2A-0D4A-95C6-A22506C4B8D6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190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 smtClean="0"/>
              <a:t>(STL has Deep function calls, cryptic variable names)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AF82E-AE2A-0D4A-95C6-A22506C4B8D6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227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/>
              <a:t>We had to open source EASTL for </a:t>
            </a:r>
            <a:r>
              <a:rPr lang="en-US" altLang="ja-JP" dirty="0" err="1" smtClean="0"/>
              <a:t>WebKit</a:t>
            </a:r>
            <a:r>
              <a:rPr lang="en-US" altLang="ja-JP" dirty="0" smtClean="0"/>
              <a:t> and other projects</a:t>
            </a:r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AF82E-AE2A-0D4A-95C6-A22506C4B8D6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4154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it-IT" altLang="ja-JP" dirty="0" smtClean="0"/>
              <a:t>Slow and </a:t>
            </a:r>
            <a:r>
              <a:rPr kumimoji="1" lang="it-IT" altLang="ja-JP" dirty="0" err="1" smtClean="0"/>
              <a:t>bad</a:t>
            </a:r>
            <a:r>
              <a:rPr kumimoji="1" lang="it-IT" altLang="ja-JP" dirty="0" smtClean="0"/>
              <a:t> </a:t>
            </a:r>
            <a:r>
              <a:rPr kumimoji="1" lang="it-IT" altLang="ja-JP" dirty="0" err="1" smtClean="0"/>
              <a:t>hash</a:t>
            </a:r>
            <a:r>
              <a:rPr kumimoji="1" lang="it-IT" altLang="ja-JP" dirty="0" smtClean="0"/>
              <a:t> look up for </a:t>
            </a:r>
            <a:r>
              <a:rPr kumimoji="1" lang="it-IT" altLang="ja-JP" dirty="0" err="1" smtClean="0"/>
              <a:t>each</a:t>
            </a:r>
            <a:r>
              <a:rPr kumimoji="1" lang="it-IT" altLang="ja-JP" dirty="0" smtClean="0"/>
              <a:t> </a:t>
            </a:r>
            <a:r>
              <a:rPr kumimoji="1" lang="it-IT" altLang="ja-JP" dirty="0" err="1" smtClean="0"/>
              <a:t>alloc</a:t>
            </a:r>
            <a:r>
              <a:rPr kumimoji="1" lang="it-IT" altLang="ja-JP" dirty="0" smtClean="0"/>
              <a:t> (and arena look up on free)</a:t>
            </a:r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AF82E-AE2A-0D4A-95C6-A22506C4B8D6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4646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AF82E-AE2A-0D4A-95C6-A22506C4B8D6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5540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Add more to this macro</a:t>
            </a:r>
            <a:r>
              <a:rPr kumimoji="1" lang="en-US" altLang="ja-JP" baseline="0" dirty="0" smtClean="0"/>
              <a:t> from </a:t>
            </a:r>
            <a:r>
              <a:rPr kumimoji="1" lang="en-US" altLang="ja-JP" baseline="0" dirty="0" err="1" smtClean="0"/>
              <a:t>impl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AF82E-AE2A-0D4A-95C6-A22506C4B8D6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4919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AF82E-AE2A-0D4A-95C6-A22506C4B8D6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7961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DA8B-BD48-43A0-80B8-2736AA40445B}" type="datetime1">
              <a:rPr lang="en-CA" smtClean="0"/>
              <a:t>01/10/2015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330EAD9-B5CD-4DF5-A20E-AFD08E6980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4040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A351-A233-44C1-95C2-D104FF5D404C}" type="datetime1">
              <a:rPr lang="en-CA" smtClean="0"/>
              <a:t>01/10/2015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330EAD9-B5CD-4DF5-A20E-AFD08E6980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848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4D52-54F6-437B-A840-8702CB1DF171}" type="datetime1">
              <a:rPr lang="en-CA" smtClean="0"/>
              <a:t>01/10/2015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330EAD9-B5CD-4DF5-A20E-AFD08E698008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7463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88B7-6652-49D9-A76C-CCA8A8791FFD}" type="datetime1">
              <a:rPr lang="en-CA" smtClean="0"/>
              <a:t>01/10/2015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330EAD9-B5CD-4DF5-A20E-AFD08E6980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8809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DEBE-8178-4409-8523-8CEBD72931FF}" type="datetime1">
              <a:rPr lang="en-CA" smtClean="0"/>
              <a:t>01/10/2015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330EAD9-B5CD-4DF5-A20E-AFD08E698008}" type="slidenum">
              <a:rPr lang="en-CA" smtClean="0"/>
              <a:t>‹#›</a:t>
            </a:fld>
            <a:endParaRPr lang="en-C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9275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7D33-DB60-4AC5-9E81-55FEA15F2E80}" type="datetime1">
              <a:rPr lang="en-CA" smtClean="0"/>
              <a:t>01/10/2015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330EAD9-B5CD-4DF5-A20E-AFD08E6980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0453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DA85-EB86-4C75-8ABD-14CE920DB221}" type="datetime1">
              <a:rPr lang="en-CA" smtClean="0"/>
              <a:t>01/10/2015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EAD9-B5CD-4DF5-A20E-AFD08E6980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0807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3AD71-8618-46E3-9A63-C544BA310AAC}" type="datetime1">
              <a:rPr lang="en-CA" smtClean="0"/>
              <a:t>01/10/2015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EAD9-B5CD-4DF5-A20E-AFD08E6980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7747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6F58-E573-4E89-84FC-EA1CA535E5AF}" type="datetime1">
              <a:rPr lang="en-CA" smtClean="0"/>
              <a:t>01/10/2015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EAD9-B5CD-4DF5-A20E-AFD08E6980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552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835F-F3B9-4C95-A15B-2384712F3CC5}" type="datetime1">
              <a:rPr lang="en-CA" smtClean="0"/>
              <a:t>01/10/2015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330EAD9-B5CD-4DF5-A20E-AFD08E6980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084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3C71F-0611-4755-AD3B-07B3C13E4742}" type="datetime1">
              <a:rPr lang="en-CA" smtClean="0"/>
              <a:t>01/10/2015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330EAD9-B5CD-4DF5-A20E-AFD08E6980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1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CCA1-BD87-482D-9488-732382AB0455}" type="datetime1">
              <a:rPr lang="en-CA" smtClean="0"/>
              <a:t>01/10/2015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330EAD9-B5CD-4DF5-A20E-AFD08E6980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8705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C625-DA66-4F71-AE86-5D664E25F02B}" type="datetime1">
              <a:rPr lang="en-CA" smtClean="0"/>
              <a:t>01/10/2015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EAD9-B5CD-4DF5-A20E-AFD08E6980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6645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0006-04F6-4E80-BADA-A792AE580361}" type="datetime1">
              <a:rPr lang="en-CA" smtClean="0"/>
              <a:t>01/10/2015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EAD9-B5CD-4DF5-A20E-AFD08E6980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8083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8608-3A40-42EA-9E2B-12E81A96BE1D}" type="datetime1">
              <a:rPr lang="en-CA" smtClean="0"/>
              <a:t>01/10/2015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EAD9-B5CD-4DF5-A20E-AFD08E6980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4460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16F0-C21F-4440-84C9-F369444EB462}" type="datetime1">
              <a:rPr lang="en-CA" smtClean="0"/>
              <a:t>01/10/2015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330EAD9-B5CD-4DF5-A20E-AFD08E6980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667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2FE03-74AB-43D4-B5D8-5314C9099103}" type="datetime1">
              <a:rPr lang="en-CA" smtClean="0"/>
              <a:t>01/10/2015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330EAD9-B5CD-4DF5-A20E-AFD08E6980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1796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ectronicart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Memory </a:t>
            </a:r>
            <a:r>
              <a:rPr lang="en-CA" dirty="0"/>
              <a:t>and C++ debugging </a:t>
            </a:r>
            <a:r>
              <a:rPr lang="en-CA" dirty="0" smtClean="0"/>
              <a:t>at </a:t>
            </a:r>
            <a:r>
              <a:rPr lang="en-CA" dirty="0"/>
              <a:t>Electronic Arts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By Scott Wardle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EAD9-B5CD-4DF5-A20E-AFD08E698008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35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2005 Support for Multiple </a:t>
            </a:r>
            <a:r>
              <a:rPr kumimoji="1" lang="en-US" altLang="ja-JP" dirty="0"/>
              <a:t>Allocator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8616" y="2641885"/>
            <a:ext cx="1128979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Lucida Console" panose="020B0609040504020204" pitchFamily="49" charset="0"/>
              </a:rPr>
              <a:t>SQLQuery</a:t>
            </a:r>
            <a:r>
              <a:rPr lang="en-US" sz="2400" dirty="0">
                <a:latin typeface="Lucida Console" panose="020B0609040504020204" pitchFamily="49" charset="0"/>
              </a:rPr>
              <a:t> *</a:t>
            </a:r>
            <a:r>
              <a:rPr lang="en-US" sz="2400" dirty="0" err="1" smtClean="0">
                <a:latin typeface="Lucida Console" panose="020B0609040504020204" pitchFamily="49" charset="0"/>
              </a:rPr>
              <a:t>NewQuery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ICoreAllocator</a:t>
            </a:r>
            <a:r>
              <a:rPr lang="en-US" sz="2400" dirty="0">
                <a:latin typeface="Lucida Console" panose="020B0609040504020204" pitchFamily="49" charset="0"/>
              </a:rPr>
              <a:t>* </a:t>
            </a:r>
            <a:r>
              <a:rPr lang="en-US" sz="2400" dirty="0" smtClean="0">
                <a:latin typeface="Lucida Console" panose="020B0609040504020204" pitchFamily="49" charset="0"/>
              </a:rPr>
              <a:t>a) {</a:t>
            </a:r>
            <a:endParaRPr lang="en-US" sz="2400" dirty="0">
              <a:latin typeface="Lucida Console" panose="020B0609040504020204" pitchFamily="49" charset="0"/>
            </a:endParaRP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return CORE_NEW(a, "</a:t>
            </a:r>
            <a:r>
              <a:rPr lang="en-US" sz="2400" dirty="0" err="1" smtClean="0">
                <a:latin typeface="Lucida Console" panose="020B0609040504020204" pitchFamily="49" charset="0"/>
              </a:rPr>
              <a:t>sql</a:t>
            </a:r>
            <a:r>
              <a:rPr lang="en-US" sz="2400" dirty="0" smtClean="0">
                <a:latin typeface="Lucida Console" panose="020B0609040504020204" pitchFamily="49" charset="0"/>
              </a:rPr>
              <a:t>", MEM_LOW) </a:t>
            </a:r>
            <a:r>
              <a:rPr lang="en-US" sz="2400" dirty="0" err="1" smtClean="0">
                <a:latin typeface="Lucida Console" panose="020B0609040504020204" pitchFamily="49" charset="0"/>
              </a:rPr>
              <a:t>SQLQuery</a:t>
            </a:r>
            <a:r>
              <a:rPr lang="en-US" sz="2400" dirty="0" smtClean="0">
                <a:latin typeface="Lucida Console" panose="020B0609040504020204" pitchFamily="49" charset="0"/>
              </a:rPr>
              <a:t>(a);</a:t>
            </a:r>
            <a:endParaRPr lang="en-US" sz="2400" dirty="0">
              <a:latin typeface="Lucida Console" panose="020B0609040504020204" pitchFamily="49" charset="0"/>
            </a:endParaRPr>
          </a:p>
          <a:p>
            <a:r>
              <a:rPr lang="en-US" sz="2400" dirty="0" smtClean="0">
                <a:latin typeface="Lucida Console" panose="020B0609040504020204" pitchFamily="49" charset="0"/>
              </a:rPr>
              <a:t>}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r>
              <a:rPr lang="en-US" sz="2400" dirty="0" smtClean="0">
                <a:latin typeface="Lucida Console" panose="020B0609040504020204" pitchFamily="49" charset="0"/>
              </a:rPr>
              <a:t>void </a:t>
            </a:r>
            <a:r>
              <a:rPr lang="en-US" sz="2400" dirty="0" err="1" smtClean="0">
                <a:latin typeface="Lucida Console" panose="020B0609040504020204" pitchFamily="49" charset="0"/>
              </a:rPr>
              <a:t>DeleteQuery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ICoreAllocator</a:t>
            </a:r>
            <a:r>
              <a:rPr lang="en-US" sz="2400" dirty="0">
                <a:latin typeface="Lucida Console" panose="020B0609040504020204" pitchFamily="49" charset="0"/>
              </a:rPr>
              <a:t>* </a:t>
            </a:r>
            <a:r>
              <a:rPr lang="en-US" sz="2400" dirty="0" smtClean="0">
                <a:latin typeface="Lucida Console" panose="020B0609040504020204" pitchFamily="49" charset="0"/>
              </a:rPr>
              <a:t>a, </a:t>
            </a:r>
            <a:r>
              <a:rPr lang="en-US" sz="2400" dirty="0" err="1" smtClean="0">
                <a:latin typeface="Lucida Console" panose="020B0609040504020204" pitchFamily="49" charset="0"/>
              </a:rPr>
              <a:t>SQLQuery</a:t>
            </a:r>
            <a:r>
              <a:rPr lang="en-US" sz="2400" dirty="0" smtClean="0">
                <a:latin typeface="Lucida Console" panose="020B0609040504020204" pitchFamily="49" charset="0"/>
              </a:rPr>
              <a:t> *</a:t>
            </a:r>
            <a:r>
              <a:rPr lang="en-US" sz="2400" dirty="0" err="1">
                <a:latin typeface="Lucida Console" panose="020B0609040504020204" pitchFamily="49" charset="0"/>
              </a:rPr>
              <a:t>sql</a:t>
            </a:r>
            <a:r>
              <a:rPr lang="en-US" sz="2400" dirty="0" smtClean="0">
                <a:latin typeface="Lucida Console" panose="020B0609040504020204" pitchFamily="49" charset="0"/>
              </a:rPr>
              <a:t>){</a:t>
            </a:r>
            <a:endParaRPr lang="en-US" sz="2400" dirty="0">
              <a:latin typeface="Lucida Console" panose="020B0609040504020204" pitchFamily="49" charset="0"/>
            </a:endParaRPr>
          </a:p>
          <a:p>
            <a:r>
              <a:rPr lang="en-US" sz="2400" dirty="0">
                <a:latin typeface="Lucida Console" panose="020B0609040504020204" pitchFamily="49" charset="0"/>
              </a:rPr>
              <a:t>	</a:t>
            </a:r>
            <a:r>
              <a:rPr lang="en-US" sz="2400" dirty="0" smtClean="0">
                <a:latin typeface="Lucida Console" panose="020B0609040504020204" pitchFamily="49" charset="0"/>
              </a:rPr>
              <a:t>CORE_DELETE(a, </a:t>
            </a:r>
            <a:r>
              <a:rPr lang="en-US" sz="2400" dirty="0" err="1">
                <a:latin typeface="Lucida Console" panose="020B0609040504020204" pitchFamily="49" charset="0"/>
              </a:rPr>
              <a:t>sql</a:t>
            </a:r>
            <a:r>
              <a:rPr lang="en-US" sz="24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5" name="Up Arrow 4"/>
          <p:cNvSpPr/>
          <p:nvPr/>
        </p:nvSpPr>
        <p:spPr>
          <a:xfrm>
            <a:off x="4161597" y="4956650"/>
            <a:ext cx="530352" cy="448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60326" y="5682383"/>
            <a:ext cx="6196315" cy="859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Calls ~</a:t>
            </a:r>
            <a:r>
              <a:rPr lang="en-US" sz="2800" dirty="0" err="1" smtClean="0"/>
              <a:t>SQLQuery</a:t>
            </a:r>
            <a:r>
              <a:rPr lang="en-US" sz="2800" dirty="0" smtClean="0"/>
              <a:t>() </a:t>
            </a:r>
          </a:p>
          <a:p>
            <a:pPr algn="ctr"/>
            <a:r>
              <a:rPr lang="en-US" sz="2800" dirty="0" smtClean="0"/>
              <a:t>not delete!!</a:t>
            </a:r>
            <a:endParaRPr lang="en-US" sz="2800" dirty="0"/>
          </a:p>
        </p:txBody>
      </p:sp>
      <p:sp>
        <p:nvSpPr>
          <p:cNvPr id="7" name="Down Arrow 6"/>
          <p:cNvSpPr/>
          <p:nvPr/>
        </p:nvSpPr>
        <p:spPr>
          <a:xfrm>
            <a:off x="5952744" y="2478024"/>
            <a:ext cx="411480" cy="256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18647" y="1550895"/>
            <a:ext cx="5221941" cy="838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Polymorphic Allocator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EAD9-B5CD-4DF5-A20E-AFD08E698008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565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2005 </a:t>
            </a:r>
            <a:r>
              <a:rPr kumimoji="1" lang="en-US" altLang="ja-JP" dirty="0" smtClean="0"/>
              <a:t>Organizing Heaps/Arenas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EAD9-B5CD-4DF5-A20E-AFD08E698008}" type="slidenum">
              <a:rPr lang="en-CA" smtClean="0"/>
              <a:t>11</a:t>
            </a:fld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4780051" y="4210505"/>
            <a:ext cx="1657537" cy="8312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/>
              <a:t>Render</a:t>
            </a:r>
          </a:p>
          <a:p>
            <a:pPr algn="ctr"/>
            <a:r>
              <a:rPr lang="en-CA" sz="2800" dirty="0" smtClean="0"/>
              <a:t>SBA</a:t>
            </a:r>
            <a:endParaRPr lang="en-CA" sz="2800" dirty="0"/>
          </a:p>
        </p:txBody>
      </p:sp>
      <p:sp>
        <p:nvSpPr>
          <p:cNvPr id="6" name="Rectangle 5"/>
          <p:cNvSpPr/>
          <p:nvPr/>
        </p:nvSpPr>
        <p:spPr>
          <a:xfrm>
            <a:off x="6439359" y="4210505"/>
            <a:ext cx="1678423" cy="831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/>
              <a:t>Render</a:t>
            </a:r>
          </a:p>
          <a:p>
            <a:pPr algn="ctr"/>
            <a:r>
              <a:rPr lang="en-CA" sz="2800" dirty="0" smtClean="0"/>
              <a:t>Heap</a:t>
            </a:r>
            <a:endParaRPr lang="en-CA" sz="2800" dirty="0"/>
          </a:p>
        </p:txBody>
      </p:sp>
      <p:sp>
        <p:nvSpPr>
          <p:cNvPr id="7" name="Rectangle 6"/>
          <p:cNvSpPr/>
          <p:nvPr/>
        </p:nvSpPr>
        <p:spPr>
          <a:xfrm>
            <a:off x="427383" y="4210505"/>
            <a:ext cx="2111458" cy="8312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/>
              <a:t>Gameplay</a:t>
            </a:r>
          </a:p>
          <a:p>
            <a:pPr algn="ctr"/>
            <a:r>
              <a:rPr lang="en-CA" sz="2800" dirty="0" smtClean="0"/>
              <a:t>SBA</a:t>
            </a:r>
            <a:endParaRPr lang="en-CA" sz="2800" dirty="0"/>
          </a:p>
        </p:txBody>
      </p:sp>
      <p:sp>
        <p:nvSpPr>
          <p:cNvPr id="8" name="Rectangle 7"/>
          <p:cNvSpPr/>
          <p:nvPr/>
        </p:nvSpPr>
        <p:spPr>
          <a:xfrm>
            <a:off x="2538841" y="4210505"/>
            <a:ext cx="2241210" cy="831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/>
              <a:t>Gameplay</a:t>
            </a:r>
          </a:p>
          <a:p>
            <a:pPr algn="ctr"/>
            <a:r>
              <a:rPr lang="en-CA" sz="2800" dirty="0" smtClean="0"/>
              <a:t>Heap</a:t>
            </a:r>
            <a:endParaRPr lang="en-CA" sz="2800" dirty="0"/>
          </a:p>
        </p:txBody>
      </p:sp>
      <p:sp>
        <p:nvSpPr>
          <p:cNvPr id="9" name="Rectangle 8"/>
          <p:cNvSpPr/>
          <p:nvPr/>
        </p:nvSpPr>
        <p:spPr>
          <a:xfrm>
            <a:off x="8118667" y="4210505"/>
            <a:ext cx="1070416" cy="8312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/>
              <a:t>UI</a:t>
            </a:r>
          </a:p>
          <a:p>
            <a:pPr algn="ctr"/>
            <a:r>
              <a:rPr lang="en-CA" sz="2800" dirty="0" smtClean="0"/>
              <a:t>SBA</a:t>
            </a:r>
            <a:endParaRPr lang="en-CA" sz="2800" dirty="0"/>
          </a:p>
        </p:txBody>
      </p:sp>
      <p:sp>
        <p:nvSpPr>
          <p:cNvPr id="10" name="Rectangle 9"/>
          <p:cNvSpPr/>
          <p:nvPr/>
        </p:nvSpPr>
        <p:spPr>
          <a:xfrm>
            <a:off x="9190853" y="4210505"/>
            <a:ext cx="1370467" cy="831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/>
              <a:t>UI</a:t>
            </a:r>
          </a:p>
          <a:p>
            <a:pPr algn="ctr"/>
            <a:r>
              <a:rPr lang="en-CA" sz="2800" dirty="0" smtClean="0"/>
              <a:t>Heap</a:t>
            </a:r>
            <a:endParaRPr lang="en-CA" sz="2800" dirty="0"/>
          </a:p>
        </p:txBody>
      </p:sp>
      <p:sp>
        <p:nvSpPr>
          <p:cNvPr id="13" name="Rectangle 12"/>
          <p:cNvSpPr/>
          <p:nvPr/>
        </p:nvSpPr>
        <p:spPr>
          <a:xfrm>
            <a:off x="427383" y="3042801"/>
            <a:ext cx="2111458" cy="8312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/>
              <a:t>Small</a:t>
            </a:r>
            <a:endParaRPr lang="en-CA" sz="2800" dirty="0"/>
          </a:p>
        </p:txBody>
      </p:sp>
      <p:sp>
        <p:nvSpPr>
          <p:cNvPr id="14" name="Rectangle 13"/>
          <p:cNvSpPr/>
          <p:nvPr/>
        </p:nvSpPr>
        <p:spPr>
          <a:xfrm>
            <a:off x="2538840" y="3042801"/>
            <a:ext cx="8024250" cy="8312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CA" sz="2800" dirty="0" smtClean="0"/>
          </a:p>
          <a:p>
            <a:r>
              <a:rPr lang="en-CA" sz="2800" dirty="0" smtClean="0"/>
              <a:t>Medium </a:t>
            </a:r>
          </a:p>
          <a:p>
            <a:pPr algn="r"/>
            <a:r>
              <a:rPr lang="en-CA" sz="2800" dirty="0" smtClean="0"/>
              <a:t>Large</a:t>
            </a:r>
          </a:p>
          <a:p>
            <a:pPr algn="r"/>
            <a:endParaRPr lang="en-CA" sz="2800" dirty="0"/>
          </a:p>
        </p:txBody>
      </p:sp>
      <p:sp>
        <p:nvSpPr>
          <p:cNvPr id="18" name="Rectangle 17"/>
          <p:cNvSpPr/>
          <p:nvPr/>
        </p:nvSpPr>
        <p:spPr>
          <a:xfrm>
            <a:off x="427384" y="1834836"/>
            <a:ext cx="1600200" cy="831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/>
              <a:t>Static</a:t>
            </a:r>
            <a:endParaRPr lang="en-CA" sz="2800" dirty="0"/>
          </a:p>
        </p:txBody>
      </p:sp>
      <p:sp>
        <p:nvSpPr>
          <p:cNvPr id="20" name="Rectangle 19"/>
          <p:cNvSpPr/>
          <p:nvPr/>
        </p:nvSpPr>
        <p:spPr>
          <a:xfrm>
            <a:off x="3762492" y="1834836"/>
            <a:ext cx="3950273" cy="8312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/>
              <a:t>Level</a:t>
            </a:r>
            <a:endParaRPr lang="en-CA" sz="2800" dirty="0"/>
          </a:p>
        </p:txBody>
      </p:sp>
      <p:sp>
        <p:nvSpPr>
          <p:cNvPr id="21" name="Rectangle 20"/>
          <p:cNvSpPr/>
          <p:nvPr/>
        </p:nvSpPr>
        <p:spPr>
          <a:xfrm>
            <a:off x="2040344" y="1834836"/>
            <a:ext cx="1709388" cy="8312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/>
              <a:t>Global</a:t>
            </a:r>
            <a:endParaRPr lang="en-CA" sz="2800" dirty="0"/>
          </a:p>
        </p:txBody>
      </p:sp>
      <p:sp>
        <p:nvSpPr>
          <p:cNvPr id="22" name="Rectangle 21"/>
          <p:cNvSpPr/>
          <p:nvPr/>
        </p:nvSpPr>
        <p:spPr>
          <a:xfrm>
            <a:off x="7725525" y="1834836"/>
            <a:ext cx="1131651" cy="83122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/>
              <a:t>Sub Level</a:t>
            </a:r>
            <a:endParaRPr lang="en-CA" sz="2800" dirty="0"/>
          </a:p>
        </p:txBody>
      </p:sp>
      <p:sp>
        <p:nvSpPr>
          <p:cNvPr id="23" name="Left Arrow 22"/>
          <p:cNvSpPr/>
          <p:nvPr/>
        </p:nvSpPr>
        <p:spPr>
          <a:xfrm>
            <a:off x="10563090" y="1882147"/>
            <a:ext cx="1443383" cy="736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/>
              <a:t>Time</a:t>
            </a:r>
            <a:endParaRPr lang="en-CA" sz="2800" dirty="0"/>
          </a:p>
        </p:txBody>
      </p:sp>
      <p:sp>
        <p:nvSpPr>
          <p:cNvPr id="24" name="Left Arrow 23"/>
          <p:cNvSpPr/>
          <p:nvPr/>
        </p:nvSpPr>
        <p:spPr>
          <a:xfrm>
            <a:off x="10563090" y="3090112"/>
            <a:ext cx="1443383" cy="736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/>
              <a:t>Size</a:t>
            </a:r>
            <a:endParaRPr lang="en-CA" sz="2800" dirty="0"/>
          </a:p>
        </p:txBody>
      </p:sp>
      <p:sp>
        <p:nvSpPr>
          <p:cNvPr id="25" name="Left Arrow 24"/>
          <p:cNvSpPr/>
          <p:nvPr/>
        </p:nvSpPr>
        <p:spPr>
          <a:xfrm>
            <a:off x="10563090" y="4257816"/>
            <a:ext cx="1443383" cy="736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/>
              <a:t>Team</a:t>
            </a:r>
            <a:endParaRPr lang="en-CA" sz="2800" dirty="0"/>
          </a:p>
        </p:txBody>
      </p:sp>
      <p:sp>
        <p:nvSpPr>
          <p:cNvPr id="41" name="TextBox 40"/>
          <p:cNvSpPr txBox="1"/>
          <p:nvPr/>
        </p:nvSpPr>
        <p:spPr>
          <a:xfrm>
            <a:off x="427383" y="5213613"/>
            <a:ext cx="11764617" cy="1384995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path path="circle">
              <a:fillToRect l="50000" t="50000" r="100000" b="100000"/>
            </a:path>
          </a:gradFill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A mix of time and size gives good defragmentation properties.</a:t>
            </a:r>
          </a:p>
          <a:p>
            <a:r>
              <a:rPr lang="en-CA" sz="2800" dirty="0" smtClean="0"/>
              <a:t>Organizing by team fragments heaps but easy to set </a:t>
            </a:r>
            <a:r>
              <a:rPr lang="en-CA" sz="2800" dirty="0" smtClean="0">
                <a:sym typeface="Wingdings" panose="05000000000000000000" pitchFamily="2" charset="2"/>
              </a:rPr>
              <a:t>blame.</a:t>
            </a:r>
          </a:p>
          <a:p>
            <a:r>
              <a:rPr lang="en-CA" sz="2800" dirty="0" smtClean="0">
                <a:sym typeface="Wingdings" panose="05000000000000000000" pitchFamily="2" charset="2"/>
              </a:rPr>
              <a:t>So for my team we use all of these to varying degrees. </a:t>
            </a:r>
            <a:endParaRPr lang="en-CA" sz="2800" dirty="0"/>
          </a:p>
        </p:txBody>
      </p:sp>
      <p:sp>
        <p:nvSpPr>
          <p:cNvPr id="42" name="Left Arrow 41"/>
          <p:cNvSpPr/>
          <p:nvPr/>
        </p:nvSpPr>
        <p:spPr>
          <a:xfrm>
            <a:off x="9429669" y="3181805"/>
            <a:ext cx="1131651" cy="330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sp>
        <p:nvSpPr>
          <p:cNvPr id="43" name="Right Arrow 42"/>
          <p:cNvSpPr/>
          <p:nvPr/>
        </p:nvSpPr>
        <p:spPr>
          <a:xfrm>
            <a:off x="2538839" y="3506295"/>
            <a:ext cx="1117600" cy="311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sp>
        <p:nvSpPr>
          <p:cNvPr id="26" name="Rectangle 25"/>
          <p:cNvSpPr/>
          <p:nvPr/>
        </p:nvSpPr>
        <p:spPr>
          <a:xfrm>
            <a:off x="8869937" y="1834836"/>
            <a:ext cx="1691384" cy="8312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/>
              <a:t>Temp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39608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3" grpId="0" animBg="1"/>
      <p:bldP spid="14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41" grpId="0" animBg="1"/>
      <p:bldP spid="42" grpId="0" animBg="1"/>
      <p:bldP spid="43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538840" y="3320182"/>
            <a:ext cx="9415962" cy="8312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CA" sz="2800" dirty="0" smtClean="0"/>
          </a:p>
          <a:p>
            <a:r>
              <a:rPr lang="en-CA" sz="2800" dirty="0" smtClean="0"/>
              <a:t>Medium </a:t>
            </a:r>
          </a:p>
          <a:p>
            <a:pPr algn="r"/>
            <a:r>
              <a:rPr lang="en-CA" sz="2800" dirty="0" smtClean="0"/>
              <a:t>Large</a:t>
            </a:r>
          </a:p>
          <a:p>
            <a:pPr algn="r"/>
            <a:endParaRPr lang="en-CA" sz="2800" dirty="0"/>
          </a:p>
        </p:txBody>
      </p:sp>
      <p:sp>
        <p:nvSpPr>
          <p:cNvPr id="24" name="Left Arrow 23"/>
          <p:cNvSpPr/>
          <p:nvPr/>
        </p:nvSpPr>
        <p:spPr>
          <a:xfrm>
            <a:off x="10816384" y="3459186"/>
            <a:ext cx="1131651" cy="330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sp>
        <p:nvSpPr>
          <p:cNvPr id="25" name="Right Arrow 24"/>
          <p:cNvSpPr/>
          <p:nvPr/>
        </p:nvSpPr>
        <p:spPr>
          <a:xfrm>
            <a:off x="2538839" y="3783676"/>
            <a:ext cx="1117600" cy="311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2005 </a:t>
            </a:r>
            <a:r>
              <a:rPr kumimoji="1" lang="en-US" altLang="ja-JP" dirty="0" smtClean="0"/>
              <a:t>Team Based Heaps/Arenas </a:t>
            </a:r>
            <a:r>
              <a:rPr kumimoji="1" lang="en-US" altLang="ja-JP" dirty="0"/>
              <a:t>vs </a:t>
            </a:r>
            <a:r>
              <a:rPr kumimoji="1" lang="en-US" altLang="ja-JP" dirty="0" smtClean="0"/>
              <a:t>Team Based Categories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EAD9-B5CD-4DF5-A20E-AFD08E698008}" type="slidenum">
              <a:rPr lang="en-CA" smtClean="0"/>
              <a:t>12</a:t>
            </a:fld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332961" y="3311163"/>
            <a:ext cx="2205880" cy="8312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/>
              <a:t>Small</a:t>
            </a:r>
            <a:endParaRPr lang="en-CA" sz="2800" dirty="0"/>
          </a:p>
        </p:txBody>
      </p:sp>
      <p:sp>
        <p:nvSpPr>
          <p:cNvPr id="3" name="Rectangle 2"/>
          <p:cNvSpPr/>
          <p:nvPr/>
        </p:nvSpPr>
        <p:spPr>
          <a:xfrm>
            <a:off x="2538838" y="3311163"/>
            <a:ext cx="1779713" cy="831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/>
              <a:t>Render 0</a:t>
            </a:r>
            <a:endParaRPr lang="en-CA" sz="2800" dirty="0"/>
          </a:p>
        </p:txBody>
      </p:sp>
      <p:sp>
        <p:nvSpPr>
          <p:cNvPr id="27" name="Rectangle 26"/>
          <p:cNvSpPr/>
          <p:nvPr/>
        </p:nvSpPr>
        <p:spPr>
          <a:xfrm>
            <a:off x="9430146" y="3311163"/>
            <a:ext cx="2511718" cy="831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/>
              <a:t>Render 1</a:t>
            </a:r>
            <a:endParaRPr lang="en-CA" sz="2800" dirty="0"/>
          </a:p>
        </p:txBody>
      </p:sp>
      <p:sp>
        <p:nvSpPr>
          <p:cNvPr id="28" name="Rectangle 27"/>
          <p:cNvSpPr/>
          <p:nvPr/>
        </p:nvSpPr>
        <p:spPr>
          <a:xfrm>
            <a:off x="331414" y="3311163"/>
            <a:ext cx="481386" cy="831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/>
              <a:t>R 3</a:t>
            </a:r>
            <a:endParaRPr lang="en-CA" sz="2800" dirty="0"/>
          </a:p>
        </p:txBody>
      </p:sp>
      <p:sp>
        <p:nvSpPr>
          <p:cNvPr id="29" name="Rectangle 28"/>
          <p:cNvSpPr/>
          <p:nvPr/>
        </p:nvSpPr>
        <p:spPr>
          <a:xfrm>
            <a:off x="6298333" y="3311163"/>
            <a:ext cx="1787803" cy="831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/>
              <a:t>Render 2</a:t>
            </a:r>
            <a:endParaRPr lang="en-CA" sz="2800" dirty="0"/>
          </a:p>
        </p:txBody>
      </p:sp>
      <p:sp>
        <p:nvSpPr>
          <p:cNvPr id="30" name="Rectangle 29"/>
          <p:cNvSpPr/>
          <p:nvPr/>
        </p:nvSpPr>
        <p:spPr>
          <a:xfrm>
            <a:off x="4326746" y="3311163"/>
            <a:ext cx="984725" cy="8312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/>
              <a:t>SIM0</a:t>
            </a:r>
            <a:endParaRPr lang="en-CA" sz="2800" dirty="0"/>
          </a:p>
        </p:txBody>
      </p:sp>
      <p:sp>
        <p:nvSpPr>
          <p:cNvPr id="31" name="Rectangle 30"/>
          <p:cNvSpPr/>
          <p:nvPr/>
        </p:nvSpPr>
        <p:spPr>
          <a:xfrm>
            <a:off x="5311480" y="3311163"/>
            <a:ext cx="984615" cy="8312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/>
              <a:t>SIM1</a:t>
            </a:r>
            <a:endParaRPr lang="en-CA" sz="2800" dirty="0"/>
          </a:p>
        </p:txBody>
      </p:sp>
      <p:sp>
        <p:nvSpPr>
          <p:cNvPr id="11" name="Down Arrow 10"/>
          <p:cNvSpPr/>
          <p:nvPr/>
        </p:nvSpPr>
        <p:spPr>
          <a:xfrm>
            <a:off x="4025113" y="2888867"/>
            <a:ext cx="595310" cy="407096"/>
          </a:xfrm>
          <a:prstGeom prst="downArrow">
            <a:avLst>
              <a:gd name="adj1" fmla="val 50000"/>
              <a:gd name="adj2" fmla="val 468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" name="Rectangle 11"/>
          <p:cNvSpPr/>
          <p:nvPr/>
        </p:nvSpPr>
        <p:spPr>
          <a:xfrm>
            <a:off x="330200" y="2072845"/>
            <a:ext cx="8321813" cy="727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/>
              <a:t>Memory Corruption between teams sucks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75521" y="4293772"/>
            <a:ext cx="35091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Categories are a way to tags allocations so you can budget them together. </a:t>
            </a:r>
            <a:endParaRPr lang="en-CA" sz="2800" dirty="0"/>
          </a:p>
        </p:txBody>
      </p:sp>
      <p:sp>
        <p:nvSpPr>
          <p:cNvPr id="32" name="Rectangle 31"/>
          <p:cNvSpPr/>
          <p:nvPr/>
        </p:nvSpPr>
        <p:spPr>
          <a:xfrm>
            <a:off x="797082" y="3311163"/>
            <a:ext cx="396717" cy="8312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/>
              <a:t>S2</a:t>
            </a:r>
            <a:endParaRPr lang="en-CA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5619896" y="4293772"/>
            <a:ext cx="50428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Fragmentation </a:t>
            </a:r>
            <a:r>
              <a:rPr lang="en-CA" sz="2800" dirty="0" smtClean="0"/>
              <a:t>between </a:t>
            </a:r>
            <a:r>
              <a:rPr lang="en-CA" sz="2800" dirty="0"/>
              <a:t>teams is </a:t>
            </a:r>
            <a:r>
              <a:rPr lang="en-CA" sz="2800" dirty="0" smtClean="0"/>
              <a:t>hard. Who to blame when you are </a:t>
            </a:r>
          </a:p>
          <a:p>
            <a:r>
              <a:rPr lang="en-CA" sz="2800" dirty="0" smtClean="0"/>
              <a:t>out of memory?  </a:t>
            </a:r>
            <a:endParaRPr lang="en-CA" sz="2800" dirty="0"/>
          </a:p>
        </p:txBody>
      </p:sp>
      <p:sp>
        <p:nvSpPr>
          <p:cNvPr id="34" name="Down Arrow 33"/>
          <p:cNvSpPr/>
          <p:nvPr/>
        </p:nvSpPr>
        <p:spPr>
          <a:xfrm>
            <a:off x="496886" y="2878899"/>
            <a:ext cx="595310" cy="407096"/>
          </a:xfrm>
          <a:prstGeom prst="downArrow">
            <a:avLst>
              <a:gd name="adj1" fmla="val 50000"/>
              <a:gd name="adj2" fmla="val 468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5" name="Rectangle 34"/>
          <p:cNvSpPr/>
          <p:nvPr/>
        </p:nvSpPr>
        <p:spPr>
          <a:xfrm>
            <a:off x="8090409" y="3311163"/>
            <a:ext cx="1006897" cy="8312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/>
              <a:t>SIM3</a:t>
            </a:r>
            <a:endParaRPr lang="en-CA" sz="2800" dirty="0"/>
          </a:p>
        </p:txBody>
      </p:sp>
      <p:sp>
        <p:nvSpPr>
          <p:cNvPr id="36" name="Down Arrow 35"/>
          <p:cNvSpPr/>
          <p:nvPr/>
        </p:nvSpPr>
        <p:spPr>
          <a:xfrm>
            <a:off x="6008537" y="2864948"/>
            <a:ext cx="595310" cy="407096"/>
          </a:xfrm>
          <a:prstGeom prst="downArrow">
            <a:avLst>
              <a:gd name="adj1" fmla="val 50000"/>
              <a:gd name="adj2" fmla="val 468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7" name="Down Arrow 36"/>
          <p:cNvSpPr/>
          <p:nvPr/>
        </p:nvSpPr>
        <p:spPr>
          <a:xfrm>
            <a:off x="7792275" y="2887598"/>
            <a:ext cx="595310" cy="407096"/>
          </a:xfrm>
          <a:prstGeom prst="downArrow">
            <a:avLst>
              <a:gd name="adj1" fmla="val 50000"/>
              <a:gd name="adj2" fmla="val 468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8083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11" grpId="0" animBg="1"/>
      <p:bldP spid="12" grpId="0" animBg="1"/>
      <p:bldP spid="32" grpId="0" animBg="1"/>
      <p:bldP spid="33" grpId="0"/>
      <p:bldP spid="34" grpId="0" animBg="1"/>
      <p:bldP spid="35" grpId="0" animBg="1"/>
      <p:bldP spid="36" grpId="0" animBg="1"/>
      <p:bldP spid="3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3838054" y="2331308"/>
            <a:ext cx="4968258" cy="424030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2800" dirty="0" smtClean="0"/>
              <a:t>Debug Heap</a:t>
            </a:r>
            <a:endParaRPr lang="en-CA" sz="2800" dirty="0"/>
          </a:p>
        </p:txBody>
      </p:sp>
      <p:sp>
        <p:nvSpPr>
          <p:cNvPr id="19" name="Rectangle 18"/>
          <p:cNvSpPr/>
          <p:nvPr/>
        </p:nvSpPr>
        <p:spPr>
          <a:xfrm>
            <a:off x="116541" y="2331308"/>
            <a:ext cx="3649507" cy="424030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2800" dirty="0" smtClean="0"/>
              <a:t>Normal Heap</a:t>
            </a:r>
            <a:endParaRPr lang="en-CA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9136" y="340508"/>
            <a:ext cx="8911687" cy="1280890"/>
          </a:xfrm>
        </p:spPr>
        <p:txBody>
          <a:bodyPr/>
          <a:lstStyle/>
          <a:p>
            <a:r>
              <a:rPr kumimoji="1" lang="en-US" altLang="ja-JP" dirty="0" smtClean="0"/>
              <a:t>2005 Better Tracking and Logging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83491" y="3003660"/>
            <a:ext cx="2087560" cy="785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Allocated </a:t>
            </a:r>
            <a:r>
              <a:rPr lang="en-US" sz="2800" dirty="0" smtClean="0"/>
              <a:t>Block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298275" y="3003660"/>
            <a:ext cx="585216" cy="7855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2971051" y="3003660"/>
            <a:ext cx="427773" cy="7855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883492" y="4064963"/>
            <a:ext cx="2454784" cy="785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Allocated </a:t>
            </a:r>
            <a:r>
              <a:rPr lang="en-US" sz="2800" dirty="0" smtClean="0"/>
              <a:t>Block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298275" y="4064963"/>
            <a:ext cx="585216" cy="7855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3338275" y="4064963"/>
            <a:ext cx="427773" cy="7855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</a:t>
            </a:r>
            <a:endParaRPr lang="en-US" sz="2800" dirty="0"/>
          </a:p>
        </p:txBody>
      </p:sp>
      <p:sp>
        <p:nvSpPr>
          <p:cNvPr id="11" name="Down Arrow 10"/>
          <p:cNvSpPr/>
          <p:nvPr/>
        </p:nvSpPr>
        <p:spPr>
          <a:xfrm>
            <a:off x="161115" y="3789222"/>
            <a:ext cx="301752" cy="2624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Up Arrow 11"/>
          <p:cNvSpPr/>
          <p:nvPr/>
        </p:nvSpPr>
        <p:spPr>
          <a:xfrm>
            <a:off x="709755" y="3789222"/>
            <a:ext cx="246888" cy="2624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/>
          <p:nvPr/>
        </p:nvSpPr>
        <p:spPr>
          <a:xfrm>
            <a:off x="910923" y="5155340"/>
            <a:ext cx="1919381" cy="801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Allocated </a:t>
            </a:r>
            <a:r>
              <a:rPr lang="en-US" sz="2800" dirty="0" smtClean="0"/>
              <a:t>Block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325707" y="5155340"/>
            <a:ext cx="585216" cy="8011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2830304" y="5155340"/>
            <a:ext cx="406908" cy="8011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</a:t>
            </a:r>
            <a:endParaRPr lang="en-US" sz="2800" dirty="0"/>
          </a:p>
        </p:txBody>
      </p:sp>
      <p:sp>
        <p:nvSpPr>
          <p:cNvPr id="16" name="Down Arrow 15"/>
          <p:cNvSpPr/>
          <p:nvPr/>
        </p:nvSpPr>
        <p:spPr>
          <a:xfrm>
            <a:off x="188547" y="4877287"/>
            <a:ext cx="301752" cy="2780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Up Arrow 16"/>
          <p:cNvSpPr/>
          <p:nvPr/>
        </p:nvSpPr>
        <p:spPr>
          <a:xfrm>
            <a:off x="737187" y="4877287"/>
            <a:ext cx="246888" cy="27805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TextBox 17"/>
          <p:cNvSpPr txBox="1"/>
          <p:nvPr/>
        </p:nvSpPr>
        <p:spPr>
          <a:xfrm>
            <a:off x="184266" y="1277352"/>
            <a:ext cx="2807004" cy="954107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path path="circle">
              <a:fillToRect l="50000" t="50000" r="100000" b="100000"/>
            </a:path>
          </a:gra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Only sentinel </a:t>
            </a:r>
          </a:p>
          <a:p>
            <a:r>
              <a:rPr lang="en-US" sz="2800" dirty="0" smtClean="0"/>
              <a:t>stored in footer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54506" y="3003660"/>
            <a:ext cx="2331644" cy="7848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Category::</a:t>
            </a:r>
          </a:p>
          <a:p>
            <a:pPr algn="ctr"/>
            <a:r>
              <a:rPr kumimoji="1" lang="en-US" altLang="ja-JP" sz="2800" dirty="0" err="1"/>
              <a:t>Alloc</a:t>
            </a:r>
            <a:r>
              <a:rPr kumimoji="1" lang="en-US" altLang="ja-JP" sz="2800" dirty="0"/>
              <a:t> </a:t>
            </a:r>
            <a:r>
              <a:rPr kumimoji="1" lang="en-US" altLang="ja-JP" sz="2800" dirty="0" smtClean="0"/>
              <a:t>Name</a:t>
            </a:r>
            <a:endParaRPr kumimoji="1" lang="en-US" altLang="ja-JP" sz="2800" dirty="0"/>
          </a:p>
        </p:txBody>
      </p:sp>
      <p:sp>
        <p:nvSpPr>
          <p:cNvPr id="22" name="Rectangle 21"/>
          <p:cNvSpPr/>
          <p:nvPr/>
        </p:nvSpPr>
        <p:spPr>
          <a:xfrm>
            <a:off x="3845688" y="3003660"/>
            <a:ext cx="1654572" cy="7848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Address</a:t>
            </a:r>
            <a:endParaRPr lang="en-US" sz="2800" dirty="0"/>
          </a:p>
        </p:txBody>
      </p:sp>
      <p:sp>
        <p:nvSpPr>
          <p:cNvPr id="23" name="Rectangle 22"/>
          <p:cNvSpPr/>
          <p:nvPr/>
        </p:nvSpPr>
        <p:spPr>
          <a:xfrm>
            <a:off x="5500260" y="3003660"/>
            <a:ext cx="845267" cy="7848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Size</a:t>
            </a:r>
            <a:endParaRPr lang="en-US" sz="2800" dirty="0"/>
          </a:p>
        </p:txBody>
      </p:sp>
      <p:sp>
        <p:nvSpPr>
          <p:cNvPr id="25" name="Rectangle 24"/>
          <p:cNvSpPr/>
          <p:nvPr/>
        </p:nvSpPr>
        <p:spPr>
          <a:xfrm>
            <a:off x="6354506" y="4064963"/>
            <a:ext cx="2331644" cy="7855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Category::</a:t>
            </a:r>
          </a:p>
          <a:p>
            <a:pPr algn="ctr"/>
            <a:r>
              <a:rPr kumimoji="1" lang="en-US" altLang="ja-JP" sz="2800" dirty="0" err="1"/>
              <a:t>Alloc</a:t>
            </a:r>
            <a:r>
              <a:rPr kumimoji="1" lang="en-US" altLang="ja-JP" sz="2800" dirty="0"/>
              <a:t> Name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845688" y="4064963"/>
            <a:ext cx="1654572" cy="7855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Address</a:t>
            </a:r>
            <a:endParaRPr lang="en-US" sz="2800" dirty="0"/>
          </a:p>
        </p:txBody>
      </p:sp>
      <p:sp>
        <p:nvSpPr>
          <p:cNvPr id="27" name="Rectangle 26"/>
          <p:cNvSpPr/>
          <p:nvPr/>
        </p:nvSpPr>
        <p:spPr>
          <a:xfrm>
            <a:off x="5500260" y="4064963"/>
            <a:ext cx="845267" cy="7855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Size</a:t>
            </a:r>
            <a:endParaRPr lang="en-US" sz="2800" dirty="0"/>
          </a:p>
        </p:txBody>
      </p:sp>
      <p:sp>
        <p:nvSpPr>
          <p:cNvPr id="29" name="Rectangle 28"/>
          <p:cNvSpPr/>
          <p:nvPr/>
        </p:nvSpPr>
        <p:spPr>
          <a:xfrm>
            <a:off x="6339649" y="5155339"/>
            <a:ext cx="2377875" cy="8011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Category::</a:t>
            </a:r>
          </a:p>
          <a:p>
            <a:pPr algn="ctr"/>
            <a:r>
              <a:rPr kumimoji="1" lang="en-US" altLang="ja-JP" sz="2800" dirty="0" err="1"/>
              <a:t>Alloc</a:t>
            </a:r>
            <a:r>
              <a:rPr kumimoji="1" lang="en-US" altLang="ja-JP" sz="2800" dirty="0"/>
              <a:t> Name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839810" y="5155339"/>
            <a:ext cx="1654572" cy="8011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Address</a:t>
            </a:r>
            <a:endParaRPr lang="en-US" sz="2800" dirty="0"/>
          </a:p>
        </p:txBody>
      </p:sp>
      <p:sp>
        <p:nvSpPr>
          <p:cNvPr id="31" name="Rectangle 30"/>
          <p:cNvSpPr/>
          <p:nvPr/>
        </p:nvSpPr>
        <p:spPr>
          <a:xfrm>
            <a:off x="5494382" y="5155339"/>
            <a:ext cx="845267" cy="8011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Size</a:t>
            </a:r>
            <a:endParaRPr lang="en-US" sz="2800" dirty="0"/>
          </a:p>
        </p:txBody>
      </p:sp>
      <p:sp>
        <p:nvSpPr>
          <p:cNvPr id="36" name="Flowchart: Sequential Access Storage 35"/>
          <p:cNvSpPr/>
          <p:nvPr/>
        </p:nvSpPr>
        <p:spPr>
          <a:xfrm>
            <a:off x="9784444" y="3106692"/>
            <a:ext cx="2347388" cy="2639168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Memory</a:t>
            </a:r>
          </a:p>
          <a:p>
            <a:pPr algn="ctr"/>
            <a:r>
              <a:rPr lang="en-US" sz="2800" dirty="0" smtClean="0"/>
              <a:t>Logging</a:t>
            </a:r>
          </a:p>
          <a:p>
            <a:pPr algn="ctr"/>
            <a:r>
              <a:rPr lang="en-US" sz="2800" dirty="0" smtClean="0"/>
              <a:t>To Disk</a:t>
            </a:r>
            <a:endParaRPr lang="en-US" sz="2800" dirty="0"/>
          </a:p>
        </p:txBody>
      </p:sp>
      <p:sp>
        <p:nvSpPr>
          <p:cNvPr id="37" name="Up Arrow 36"/>
          <p:cNvSpPr/>
          <p:nvPr/>
        </p:nvSpPr>
        <p:spPr>
          <a:xfrm>
            <a:off x="4402550" y="5745860"/>
            <a:ext cx="466344" cy="310896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612776" y="5969188"/>
            <a:ext cx="2070848" cy="548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Hash Key</a:t>
            </a:r>
            <a:endParaRPr lang="en-US" sz="2800" dirty="0"/>
          </a:p>
        </p:txBody>
      </p:sp>
      <p:sp>
        <p:nvSpPr>
          <p:cNvPr id="39" name="Right Arrow 38"/>
          <p:cNvSpPr/>
          <p:nvPr/>
        </p:nvSpPr>
        <p:spPr>
          <a:xfrm>
            <a:off x="8848700" y="3155636"/>
            <a:ext cx="1312795" cy="7862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Alloc</a:t>
            </a:r>
            <a:endParaRPr lang="en-US" sz="2800" dirty="0"/>
          </a:p>
        </p:txBody>
      </p:sp>
      <p:sp>
        <p:nvSpPr>
          <p:cNvPr id="40" name="Right Arrow 39"/>
          <p:cNvSpPr/>
          <p:nvPr/>
        </p:nvSpPr>
        <p:spPr>
          <a:xfrm>
            <a:off x="8848700" y="4088156"/>
            <a:ext cx="1312795" cy="7862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Alloc</a:t>
            </a:r>
            <a:endParaRPr lang="en-US" sz="2800" dirty="0"/>
          </a:p>
        </p:txBody>
      </p:sp>
      <p:sp>
        <p:nvSpPr>
          <p:cNvPr id="41" name="Right Arrow 40"/>
          <p:cNvSpPr/>
          <p:nvPr/>
        </p:nvSpPr>
        <p:spPr>
          <a:xfrm>
            <a:off x="8889848" y="5020676"/>
            <a:ext cx="1312795" cy="7862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Alloc</a:t>
            </a:r>
            <a:endParaRPr lang="en-US" sz="2800" dirty="0"/>
          </a:p>
        </p:txBody>
      </p:sp>
      <p:sp>
        <p:nvSpPr>
          <p:cNvPr id="42" name="Right Arrow 41"/>
          <p:cNvSpPr/>
          <p:nvPr/>
        </p:nvSpPr>
        <p:spPr>
          <a:xfrm>
            <a:off x="8823641" y="5014010"/>
            <a:ext cx="1312795" cy="799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Free</a:t>
            </a:r>
            <a:endParaRPr lang="en-US" sz="2800" dirty="0"/>
          </a:p>
        </p:txBody>
      </p:sp>
      <p:sp>
        <p:nvSpPr>
          <p:cNvPr id="44" name="TextBox 43"/>
          <p:cNvSpPr txBox="1"/>
          <p:nvPr/>
        </p:nvSpPr>
        <p:spPr>
          <a:xfrm>
            <a:off x="3140136" y="1282095"/>
            <a:ext cx="6001870" cy="954107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path path="circle">
              <a:fillToRect l="50000" t="50000" r="100000" b="100000"/>
            </a:path>
          </a:gradFill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Tracking </a:t>
            </a:r>
            <a:r>
              <a:rPr kumimoji="1" lang="en-US" altLang="ja-JP" sz="2800" dirty="0" smtClean="0"/>
              <a:t>live allocations in </a:t>
            </a:r>
            <a:r>
              <a:rPr kumimoji="1" lang="en-US" altLang="ja-JP" sz="2800" dirty="0"/>
              <a:t>a separate </a:t>
            </a:r>
            <a:r>
              <a:rPr kumimoji="1" lang="en-US" altLang="ja-JP" sz="2800" dirty="0" smtClean="0"/>
              <a:t>heap.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EAD9-B5CD-4DF5-A20E-AFD08E698008}" type="slidenum">
              <a:rPr lang="en-CA" smtClean="0"/>
              <a:t>13</a:t>
            </a:fld>
            <a:endParaRPr lang="en-CA"/>
          </a:p>
        </p:txBody>
      </p:sp>
      <p:sp>
        <p:nvSpPr>
          <p:cNvPr id="46" name="TextBox 45"/>
          <p:cNvSpPr txBox="1"/>
          <p:nvPr/>
        </p:nvSpPr>
        <p:spPr>
          <a:xfrm>
            <a:off x="9326141" y="1278806"/>
            <a:ext cx="2865859" cy="1384995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path path="circle">
              <a:fillToRect l="50000" t="50000" r="100000" b="100000"/>
            </a:path>
          </a:gradFill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Memory</a:t>
            </a:r>
          </a:p>
          <a:p>
            <a:r>
              <a:rPr kumimoji="1" lang="en-US" altLang="ja-JP" sz="2800" dirty="0" smtClean="0"/>
              <a:t>Logging or tracing system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305603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6" grpId="0" animBg="1"/>
      <p:bldP spid="37" grpId="0" animBg="1"/>
      <p:bldP spid="37" grpId="1" animBg="1"/>
      <p:bldP spid="38" grpId="0" animBg="1"/>
      <p:bldP spid="38" grpId="1" animBg="1"/>
      <p:bldP spid="39" grpId="0" animBg="1"/>
      <p:bldP spid="40" grpId="0" animBg="1"/>
      <p:bldP spid="41" grpId="0" animBg="1"/>
      <p:bldP spid="41" grpId="1" animBg="1"/>
      <p:bldP spid="42" grpId="0" animBg="1"/>
      <p:bldP spid="44" grpId="0" animBg="1"/>
      <p:bldP spid="4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2005 Logging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EAD9-B5CD-4DF5-A20E-AFD08E698008}" type="slidenum">
              <a:rPr lang="en-CA" smtClean="0"/>
              <a:t>14</a:t>
            </a:fld>
            <a:endParaRPr lang="en-CA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5058" y="1425361"/>
            <a:ext cx="10148552" cy="509805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108100" y="2034862"/>
            <a:ext cx="163133" cy="2288146"/>
          </a:xfrm>
          <a:prstGeom prst="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4100" y="4516192"/>
            <a:ext cx="704046" cy="918693"/>
          </a:xfrm>
          <a:prstGeom prst="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575181" y="4516192"/>
            <a:ext cx="628919" cy="918693"/>
          </a:xfrm>
          <a:prstGeom prst="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782094" y="4591319"/>
            <a:ext cx="1734356" cy="918693"/>
          </a:xfrm>
          <a:prstGeom prst="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078048" y="4591319"/>
            <a:ext cx="583844" cy="918693"/>
          </a:xfrm>
          <a:prstGeom prst="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122772" y="2591327"/>
            <a:ext cx="2296921" cy="437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Select Time</a:t>
            </a:r>
            <a:endParaRPr lang="en-US" sz="2800" dirty="0"/>
          </a:p>
        </p:txBody>
      </p:sp>
      <p:sp>
        <p:nvSpPr>
          <p:cNvPr id="16" name="Right Arrow 15"/>
          <p:cNvSpPr/>
          <p:nvPr/>
        </p:nvSpPr>
        <p:spPr>
          <a:xfrm>
            <a:off x="221161" y="1273173"/>
            <a:ext cx="1845879" cy="21937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Start of time</a:t>
            </a:r>
            <a:endParaRPr lang="en-US" sz="2800" dirty="0"/>
          </a:p>
        </p:txBody>
      </p:sp>
      <p:sp>
        <p:nvSpPr>
          <p:cNvPr id="18" name="Left Arrow 17"/>
          <p:cNvSpPr/>
          <p:nvPr/>
        </p:nvSpPr>
        <p:spPr>
          <a:xfrm>
            <a:off x="10272858" y="1476161"/>
            <a:ext cx="1752106" cy="17128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End of time</a:t>
            </a:r>
            <a:endParaRPr lang="en-US" sz="2800" dirty="0"/>
          </a:p>
        </p:txBody>
      </p:sp>
      <p:sp>
        <p:nvSpPr>
          <p:cNvPr id="19" name="Rectangle 18"/>
          <p:cNvSpPr/>
          <p:nvPr/>
        </p:nvSpPr>
        <p:spPr>
          <a:xfrm>
            <a:off x="1412383" y="3715543"/>
            <a:ext cx="2249509" cy="803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Category/</a:t>
            </a:r>
          </a:p>
          <a:p>
            <a:pPr algn="ctr"/>
            <a:r>
              <a:rPr lang="en-US" sz="2800" dirty="0" smtClean="0"/>
              <a:t>Heap</a:t>
            </a:r>
            <a:endParaRPr lang="en-US" sz="2800" dirty="0"/>
          </a:p>
        </p:txBody>
      </p:sp>
      <p:sp>
        <p:nvSpPr>
          <p:cNvPr id="20" name="Rectangle 19"/>
          <p:cNvSpPr/>
          <p:nvPr/>
        </p:nvSpPr>
        <p:spPr>
          <a:xfrm>
            <a:off x="3797118" y="3715543"/>
            <a:ext cx="1481072" cy="803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Alloc</a:t>
            </a:r>
            <a:r>
              <a:rPr lang="en-US" sz="2800" dirty="0" smtClean="0"/>
              <a:t> Name</a:t>
            </a:r>
            <a:endParaRPr lang="en-US" sz="2800" dirty="0"/>
          </a:p>
        </p:txBody>
      </p:sp>
      <p:sp>
        <p:nvSpPr>
          <p:cNvPr id="21" name="Rectangle 20"/>
          <p:cNvSpPr/>
          <p:nvPr/>
        </p:nvSpPr>
        <p:spPr>
          <a:xfrm>
            <a:off x="7723028" y="3617843"/>
            <a:ext cx="1481072" cy="82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Alloc</a:t>
            </a:r>
            <a:endParaRPr lang="en-US" sz="2800" dirty="0" smtClean="0"/>
          </a:p>
          <a:p>
            <a:pPr algn="ctr"/>
            <a:r>
              <a:rPr lang="en-US" sz="2800" dirty="0" smtClean="0"/>
              <a:t>Count</a:t>
            </a:r>
            <a:endParaRPr lang="en-US" sz="2800" dirty="0"/>
          </a:p>
        </p:txBody>
      </p:sp>
      <p:sp>
        <p:nvSpPr>
          <p:cNvPr id="22" name="Rectangle 21"/>
          <p:cNvSpPr/>
          <p:nvPr/>
        </p:nvSpPr>
        <p:spPr>
          <a:xfrm>
            <a:off x="9257503" y="3617843"/>
            <a:ext cx="1481072" cy="823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Alloc</a:t>
            </a:r>
            <a:endParaRPr lang="en-US" sz="2800" dirty="0" smtClean="0"/>
          </a:p>
          <a:p>
            <a:pPr algn="ctr"/>
            <a:r>
              <a:rPr lang="en-US" sz="2800" dirty="0" smtClean="0"/>
              <a:t>Size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83873" y="5049077"/>
            <a:ext cx="2022613" cy="1384995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path path="circle">
              <a:fillToRect l="50000" t="50000" r="100000" b="100000"/>
            </a:path>
          </a:gradFill>
        </p:spPr>
        <p:txBody>
          <a:bodyPr wrap="square" rtlCol="0">
            <a:spAutoFit/>
          </a:bodyPr>
          <a:lstStyle/>
          <a:p>
            <a:pPr algn="ctr"/>
            <a:r>
              <a:rPr lang="en-CA" sz="2800" dirty="0" smtClean="0"/>
              <a:t>delta</a:t>
            </a:r>
            <a:endParaRPr lang="en-CA" sz="2800" dirty="0"/>
          </a:p>
          <a:p>
            <a:pPr algn="ctr"/>
            <a:r>
              <a:rPr lang="en-CA" sz="2800" dirty="0"/>
              <a:t>between 2 times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907104" y="4868292"/>
            <a:ext cx="2073825" cy="1384995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path path="circle">
              <a:fillToRect l="50000" t="50000" r="100000" b="100000"/>
            </a:path>
          </a:gradFill>
        </p:spPr>
        <p:txBody>
          <a:bodyPr wrap="square" rtlCol="0">
            <a:spAutoFit/>
          </a:bodyPr>
          <a:lstStyle/>
          <a:p>
            <a:pPr algn="ctr"/>
            <a:r>
              <a:rPr lang="en-CA" sz="2800" dirty="0" smtClean="0"/>
              <a:t>whole</a:t>
            </a:r>
          </a:p>
          <a:p>
            <a:pPr algn="ctr"/>
            <a:r>
              <a:rPr lang="en-CA" sz="2800" dirty="0"/>
              <a:t>s</a:t>
            </a:r>
            <a:r>
              <a:rPr lang="en-CA" sz="2800" dirty="0" smtClean="0"/>
              <a:t>napshot</a:t>
            </a:r>
          </a:p>
          <a:p>
            <a:pPr algn="ctr"/>
            <a:r>
              <a:rPr lang="en-CA" sz="2800" dirty="0"/>
              <a:t>o</a:t>
            </a:r>
            <a:r>
              <a:rPr lang="en-CA" sz="2800" dirty="0" smtClean="0"/>
              <a:t>f memory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81281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9" grpId="0" animBg="1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2485" y="1463899"/>
            <a:ext cx="9753291" cy="44479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2005 Arena Block 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EAD9-B5CD-4DF5-A20E-AFD08E698008}" type="slidenum">
              <a:rPr lang="en-CA" smtClean="0"/>
              <a:t>15</a:t>
            </a:fld>
            <a:endParaRPr lang="en-CA"/>
          </a:p>
        </p:txBody>
      </p:sp>
      <p:sp>
        <p:nvSpPr>
          <p:cNvPr id="5" name="Left Arrow 4"/>
          <p:cNvSpPr/>
          <p:nvPr/>
        </p:nvSpPr>
        <p:spPr>
          <a:xfrm>
            <a:off x="5024231" y="2479495"/>
            <a:ext cx="3766931" cy="7987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Purple Presentation</a:t>
            </a:r>
            <a:endParaRPr lang="en-US" sz="2800" dirty="0"/>
          </a:p>
        </p:txBody>
      </p:sp>
      <p:sp>
        <p:nvSpPr>
          <p:cNvPr id="6" name="Right Arrow 5"/>
          <p:cNvSpPr/>
          <p:nvPr/>
        </p:nvSpPr>
        <p:spPr>
          <a:xfrm>
            <a:off x="1406388" y="1817079"/>
            <a:ext cx="2967274" cy="7229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Green Systems</a:t>
            </a:r>
            <a:endParaRPr lang="en-US" sz="2800" dirty="0"/>
          </a:p>
        </p:txBody>
      </p:sp>
      <p:sp>
        <p:nvSpPr>
          <p:cNvPr id="7" name="Left Arrow 6"/>
          <p:cNvSpPr/>
          <p:nvPr/>
        </p:nvSpPr>
        <p:spPr>
          <a:xfrm>
            <a:off x="8970951" y="2792355"/>
            <a:ext cx="2414647" cy="8160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Grey Free</a:t>
            </a:r>
            <a:endParaRPr lang="en-US" sz="2800" dirty="0"/>
          </a:p>
        </p:txBody>
      </p:sp>
      <p:sp>
        <p:nvSpPr>
          <p:cNvPr id="18" name="Left Arrow 17"/>
          <p:cNvSpPr/>
          <p:nvPr/>
        </p:nvSpPr>
        <p:spPr>
          <a:xfrm>
            <a:off x="5651398" y="2019238"/>
            <a:ext cx="4229677" cy="687601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Yellow selected block </a:t>
            </a:r>
            <a:endParaRPr lang="en-US" sz="2800" dirty="0"/>
          </a:p>
        </p:txBody>
      </p:sp>
      <p:sp>
        <p:nvSpPr>
          <p:cNvPr id="20" name="Left Arrow 19"/>
          <p:cNvSpPr/>
          <p:nvPr/>
        </p:nvSpPr>
        <p:spPr>
          <a:xfrm>
            <a:off x="3051442" y="4017416"/>
            <a:ext cx="2862340" cy="2410209"/>
          </a:xfrm>
          <a:prstGeom prst="leftArrow">
            <a:avLst>
              <a:gd name="adj1" fmla="val 50000"/>
              <a:gd name="adj2" fmla="val 4958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Info about selected block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8049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8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2005  Stomp </a:t>
            </a:r>
            <a:r>
              <a:rPr kumimoji="1" lang="en-US" altLang="ja-JP" dirty="0"/>
              <a:t>Allocator!!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69" y="1529875"/>
            <a:ext cx="8915400" cy="3777622"/>
          </a:xfrm>
        </p:spPr>
        <p:txBody>
          <a:bodyPr/>
          <a:lstStyle/>
          <a:p>
            <a:r>
              <a:rPr kumimoji="1" lang="en-US" altLang="ja-JP" dirty="0"/>
              <a:t>Stomp </a:t>
            </a:r>
            <a:r>
              <a:rPr kumimoji="1" lang="en-US" altLang="ja-JP" dirty="0" smtClean="0"/>
              <a:t>Allocator</a:t>
            </a:r>
            <a:r>
              <a:rPr kumimoji="1" lang="en-US" altLang="ja-JP" dirty="0"/>
              <a:t> </a:t>
            </a:r>
            <a:r>
              <a:rPr kumimoji="1" lang="en-US" altLang="ja-JP" dirty="0" smtClean="0"/>
              <a:t>– so good it is worth it’s own slide</a:t>
            </a:r>
          </a:p>
          <a:p>
            <a:r>
              <a:rPr kumimoji="1" lang="en-US" altLang="ja-JP" dirty="0" smtClean="0"/>
              <a:t>Lots of memory, 4k per </a:t>
            </a:r>
            <a:r>
              <a:rPr kumimoji="1" lang="en-US" altLang="ja-JP" dirty="0" err="1" smtClean="0"/>
              <a:t>alloc</a:t>
            </a:r>
            <a:endParaRPr kumimoji="1" lang="en-US" altLang="ja-JP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26039" y="4428436"/>
            <a:ext cx="4641574" cy="1396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/>
              <a:t>Page 4KiB</a:t>
            </a:r>
          </a:p>
          <a:p>
            <a:pPr algn="ctr"/>
            <a:r>
              <a:rPr lang="en-CA" sz="2800" dirty="0" smtClean="0"/>
              <a:t>Read/Write</a:t>
            </a:r>
            <a:endParaRPr lang="en-CA" sz="2800" dirty="0"/>
          </a:p>
        </p:txBody>
      </p:sp>
      <p:sp>
        <p:nvSpPr>
          <p:cNvPr id="6" name="Rectangle 5"/>
          <p:cNvSpPr/>
          <p:nvPr/>
        </p:nvSpPr>
        <p:spPr>
          <a:xfrm>
            <a:off x="6467613" y="4428436"/>
            <a:ext cx="4641574" cy="13964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/>
              <a:t>Page 4KiB</a:t>
            </a:r>
          </a:p>
          <a:p>
            <a:pPr algn="ctr"/>
            <a:r>
              <a:rPr lang="en-CA" sz="2800" dirty="0" smtClean="0"/>
              <a:t>Read Only </a:t>
            </a:r>
          </a:p>
          <a:p>
            <a:pPr algn="ctr"/>
            <a:r>
              <a:rPr lang="en-CA" sz="2800" dirty="0" smtClean="0"/>
              <a:t>(Or not mapped)</a:t>
            </a:r>
            <a:endParaRPr lang="en-CA" sz="2800" dirty="0"/>
          </a:p>
        </p:txBody>
      </p:sp>
      <p:sp>
        <p:nvSpPr>
          <p:cNvPr id="5" name="Rectangle 4"/>
          <p:cNvSpPr/>
          <p:nvPr/>
        </p:nvSpPr>
        <p:spPr>
          <a:xfrm>
            <a:off x="4584200" y="4428436"/>
            <a:ext cx="1883414" cy="1396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err="1" smtClean="0"/>
              <a:t>Alloc</a:t>
            </a:r>
            <a:endParaRPr lang="en-CA" sz="2800" dirty="0"/>
          </a:p>
          <a:p>
            <a:pPr algn="ctr"/>
            <a:r>
              <a:rPr lang="en-CA" sz="2800" dirty="0" smtClean="0"/>
              <a:t>512 bytes</a:t>
            </a:r>
            <a:endParaRPr lang="en-CA" sz="2800" dirty="0"/>
          </a:p>
        </p:txBody>
      </p:sp>
      <p:sp>
        <p:nvSpPr>
          <p:cNvPr id="7" name="Down Arrow 6"/>
          <p:cNvSpPr/>
          <p:nvPr/>
        </p:nvSpPr>
        <p:spPr>
          <a:xfrm>
            <a:off x="5493578" y="3966265"/>
            <a:ext cx="447261" cy="720587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Down Arrow 8"/>
          <p:cNvSpPr/>
          <p:nvPr/>
        </p:nvSpPr>
        <p:spPr>
          <a:xfrm>
            <a:off x="5756964" y="3966265"/>
            <a:ext cx="447261" cy="720587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Down Arrow 9"/>
          <p:cNvSpPr/>
          <p:nvPr/>
        </p:nvSpPr>
        <p:spPr>
          <a:xfrm>
            <a:off x="6030287" y="3966265"/>
            <a:ext cx="447261" cy="720587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Down Arrow 10"/>
          <p:cNvSpPr/>
          <p:nvPr/>
        </p:nvSpPr>
        <p:spPr>
          <a:xfrm>
            <a:off x="6288707" y="3966265"/>
            <a:ext cx="447261" cy="7205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Down Arrow 11"/>
          <p:cNvSpPr/>
          <p:nvPr/>
        </p:nvSpPr>
        <p:spPr>
          <a:xfrm rot="10800000">
            <a:off x="5188777" y="5708022"/>
            <a:ext cx="447261" cy="720587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Down Arrow 13"/>
          <p:cNvSpPr/>
          <p:nvPr/>
        </p:nvSpPr>
        <p:spPr>
          <a:xfrm rot="10800000">
            <a:off x="4885651" y="5708023"/>
            <a:ext cx="447261" cy="720587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Down Arrow 14"/>
          <p:cNvSpPr/>
          <p:nvPr/>
        </p:nvSpPr>
        <p:spPr>
          <a:xfrm rot="10800000">
            <a:off x="4582526" y="5708022"/>
            <a:ext cx="447261" cy="720587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Down Arrow 15"/>
          <p:cNvSpPr/>
          <p:nvPr/>
        </p:nvSpPr>
        <p:spPr>
          <a:xfrm rot="10800000">
            <a:off x="4279400" y="5708022"/>
            <a:ext cx="447261" cy="72058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6398043" y="3166165"/>
            <a:ext cx="1789040" cy="800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 smtClean="0"/>
              <a:t>Crash!</a:t>
            </a:r>
            <a:endParaRPr lang="en-CA" sz="3200" dirty="0"/>
          </a:p>
        </p:txBody>
      </p:sp>
      <p:sp>
        <p:nvSpPr>
          <p:cNvPr id="17" name="Rectangle 16"/>
          <p:cNvSpPr/>
          <p:nvPr/>
        </p:nvSpPr>
        <p:spPr>
          <a:xfrm>
            <a:off x="537265" y="5477013"/>
            <a:ext cx="3689896" cy="11032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/>
              <a:t>No Crash but bad</a:t>
            </a:r>
          </a:p>
          <a:p>
            <a:pPr algn="ctr"/>
            <a:r>
              <a:rPr lang="en-CA" sz="2800" dirty="0" smtClean="0"/>
              <a:t>Use sentinel? Or Flip</a:t>
            </a:r>
            <a:endParaRPr lang="en-CA" sz="28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EAD9-B5CD-4DF5-A20E-AFD08E698008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8282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7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8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9904" y="237744"/>
            <a:ext cx="8911687" cy="1280890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2005</a:t>
            </a:r>
            <a:r>
              <a:rPr kumimoji="1" lang="en-US" altLang="ja-JP" dirty="0"/>
              <a:t> </a:t>
            </a:r>
            <a:r>
              <a:rPr kumimoji="1" lang="en-US" altLang="ja-JP" dirty="0" smtClean="0"/>
              <a:t>Ref Counted Pointers </a:t>
            </a:r>
            <a:br>
              <a:rPr kumimoji="1" lang="en-US" altLang="ja-JP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247" y="1259078"/>
            <a:ext cx="10281962" cy="1645920"/>
          </a:xfrm>
        </p:spPr>
        <p:txBody>
          <a:bodyPr>
            <a:noAutofit/>
          </a:bodyPr>
          <a:lstStyle/>
          <a:p>
            <a:r>
              <a:rPr lang="en-US" dirty="0" smtClean="0"/>
              <a:t>Add a debug system for ref counts is hard:</a:t>
            </a:r>
          </a:p>
          <a:p>
            <a:pPr lvl="1"/>
            <a:r>
              <a:rPr lang="en-US" dirty="0" smtClean="0"/>
              <a:t>A Tracking system would be like garbage collector…</a:t>
            </a:r>
          </a:p>
          <a:p>
            <a:pPr lvl="1"/>
            <a:r>
              <a:rPr lang="en-US" dirty="0"/>
              <a:t>A Logging system would generate even more data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19469" y="3672398"/>
            <a:ext cx="2359152" cy="1225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Sim</a:t>
            </a:r>
          </a:p>
          <a:p>
            <a:pPr algn="ctr"/>
            <a:r>
              <a:rPr lang="en-US" sz="2800" dirty="0" smtClean="0"/>
              <a:t>Player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635821" y="3672398"/>
            <a:ext cx="2359152" cy="1225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Render</a:t>
            </a:r>
            <a:endParaRPr lang="en-US" sz="2800" dirty="0"/>
          </a:p>
          <a:p>
            <a:pPr algn="ctr"/>
            <a:r>
              <a:rPr lang="en-US" sz="2800" dirty="0" smtClean="0"/>
              <a:t>Player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178621" y="4248470"/>
            <a:ext cx="457200" cy="210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/>
          <p:nvPr/>
        </p:nvSpPr>
        <p:spPr>
          <a:xfrm>
            <a:off x="5635821" y="5187254"/>
            <a:ext cx="2359152" cy="1225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particle </a:t>
            </a:r>
            <a:endParaRPr lang="en-US" sz="2800" dirty="0" smtClean="0"/>
          </a:p>
          <a:p>
            <a:pPr algn="ctr"/>
            <a:r>
              <a:rPr lang="en-US" sz="2800" dirty="0" smtClean="0"/>
              <a:t>system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19469" y="5187254"/>
            <a:ext cx="2359152" cy="1225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Collision</a:t>
            </a:r>
          </a:p>
          <a:p>
            <a:pPr algn="ctr"/>
            <a:r>
              <a:rPr lang="en-US" sz="2800" dirty="0" smtClean="0"/>
              <a:t>Mesh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6695065" y="4897694"/>
            <a:ext cx="219456" cy="289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Left Arrow 13"/>
          <p:cNvSpPr/>
          <p:nvPr/>
        </p:nvSpPr>
        <p:spPr>
          <a:xfrm>
            <a:off x="5178621" y="5537774"/>
            <a:ext cx="457200" cy="2255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Up Arrow 14"/>
          <p:cNvSpPr/>
          <p:nvPr/>
        </p:nvSpPr>
        <p:spPr>
          <a:xfrm>
            <a:off x="3860425" y="4897694"/>
            <a:ext cx="292608" cy="28498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/>
          <p:nvPr/>
        </p:nvSpPr>
        <p:spPr>
          <a:xfrm>
            <a:off x="419498" y="4047302"/>
            <a:ext cx="2121408" cy="1490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Oh No </a:t>
            </a:r>
          </a:p>
          <a:p>
            <a:pPr algn="ctr"/>
            <a:r>
              <a:rPr lang="en-US" sz="2800" dirty="0" smtClean="0"/>
              <a:t>memory leak!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395917" y="3373263"/>
            <a:ext cx="3489626" cy="30392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/>
              <a:t>shared_ptr</a:t>
            </a:r>
            <a:r>
              <a:rPr lang="en-US" sz="2800" dirty="0"/>
              <a:t> </a:t>
            </a:r>
            <a:endParaRPr lang="en-US" sz="2800" dirty="0" smtClean="0"/>
          </a:p>
          <a:p>
            <a:r>
              <a:rPr lang="en-US" sz="2800" dirty="0" smtClean="0"/>
              <a:t>are useful !!</a:t>
            </a:r>
          </a:p>
          <a:p>
            <a:endParaRPr lang="en-US" sz="2800" dirty="0" smtClean="0"/>
          </a:p>
          <a:p>
            <a:r>
              <a:rPr lang="en-US" sz="2800" dirty="0" smtClean="0"/>
              <a:t>but use </a:t>
            </a:r>
          </a:p>
          <a:p>
            <a:r>
              <a:rPr lang="en-US" sz="2800" dirty="0" err="1" smtClean="0"/>
              <a:t>unique_ptr</a:t>
            </a:r>
            <a:endParaRPr lang="en-US" sz="2800" dirty="0" smtClean="0"/>
          </a:p>
          <a:p>
            <a:r>
              <a:rPr lang="en-US" sz="2800" dirty="0" smtClean="0"/>
              <a:t>or bare pointers</a:t>
            </a:r>
          </a:p>
          <a:p>
            <a:r>
              <a:rPr lang="en-US" sz="2800" dirty="0" smtClean="0"/>
              <a:t>for easy life times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EAD9-B5CD-4DF5-A20E-AFD08E698008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917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2005 EASTL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579" y="1502464"/>
            <a:ext cx="10193033" cy="41678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2010 version of EASTL is available now from </a:t>
            </a:r>
            <a:r>
              <a:rPr lang="en-US" dirty="0" err="1" smtClean="0"/>
              <a:t>webkit</a:t>
            </a:r>
            <a:r>
              <a:rPr lang="en-US" dirty="0"/>
              <a:t>.</a:t>
            </a:r>
            <a:r>
              <a:rPr lang="en-US" dirty="0" smtClean="0"/>
              <a:t> </a:t>
            </a:r>
          </a:p>
          <a:p>
            <a:r>
              <a:rPr lang="en-US" dirty="0" smtClean="0"/>
              <a:t>Why EASTL</a:t>
            </a:r>
          </a:p>
          <a:p>
            <a:pPr lvl="1"/>
            <a:r>
              <a:rPr lang="en-US" dirty="0" smtClean="0"/>
              <a:t>STL allocators are painful </a:t>
            </a:r>
            <a:r>
              <a:rPr lang="en-US" dirty="0"/>
              <a:t>to </a:t>
            </a:r>
            <a:r>
              <a:rPr lang="en-US" dirty="0" smtClean="0"/>
              <a:t>work with</a:t>
            </a:r>
          </a:p>
          <a:p>
            <a:pPr lvl="1"/>
            <a:r>
              <a:rPr lang="en-US" dirty="0" smtClean="0"/>
              <a:t>Intrusive containers, Ring Buffers, etc… </a:t>
            </a:r>
            <a:endParaRPr lang="en-US" dirty="0"/>
          </a:p>
          <a:p>
            <a:pPr lvl="1"/>
            <a:r>
              <a:rPr lang="en-US" dirty="0" smtClean="0"/>
              <a:t>Superior readability and performance 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emory is </a:t>
            </a:r>
            <a:r>
              <a:rPr lang="en-US" altLang="ja-JP" dirty="0" smtClean="0"/>
              <a:t>Allocated </a:t>
            </a:r>
            <a:r>
              <a:rPr lang="en-US" dirty="0" smtClean="0"/>
              <a:t>in empty </a:t>
            </a:r>
            <a:r>
              <a:rPr lang="en-US" dirty="0"/>
              <a:t>versions of </a:t>
            </a:r>
            <a:r>
              <a:rPr lang="en-US" dirty="0" smtClean="0"/>
              <a:t>some STL objects</a:t>
            </a:r>
          </a:p>
          <a:p>
            <a:pPr lvl="1"/>
            <a:r>
              <a:rPr lang="en-US" dirty="0" smtClean="0"/>
              <a:t>Etc… </a:t>
            </a:r>
          </a:p>
        </p:txBody>
      </p:sp>
      <p:sp>
        <p:nvSpPr>
          <p:cNvPr id="4" name="Rectangle 3"/>
          <p:cNvSpPr/>
          <p:nvPr/>
        </p:nvSpPr>
        <p:spPr>
          <a:xfrm>
            <a:off x="2036762" y="5955156"/>
            <a:ext cx="10020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http://www.open-std.org/jtc1/sc22/wg21/docs/papers/2007/n2271.html</a:t>
            </a:r>
          </a:p>
        </p:txBody>
      </p:sp>
      <p:sp>
        <p:nvSpPr>
          <p:cNvPr id="5" name="Rectangle 4"/>
          <p:cNvSpPr/>
          <p:nvPr/>
        </p:nvSpPr>
        <p:spPr>
          <a:xfrm>
            <a:off x="2036762" y="6324488"/>
            <a:ext cx="83931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http://www.open-std.org/jtc1/sc22/wg21/docs/papers/2015/n4526.pdf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EAD9-B5CD-4DF5-A20E-AFD08E698008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853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Content Placeholder 2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5667095"/>
              </p:ext>
            </p:extLst>
          </p:nvPr>
        </p:nvGraphicFramePr>
        <p:xfrm>
          <a:off x="4114800" y="2098813"/>
          <a:ext cx="7837073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EASTL faster for optimized code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200310" y="3588027"/>
            <a:ext cx="1382049" cy="1329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EASTL</a:t>
            </a:r>
          </a:p>
          <a:p>
            <a:pPr algn="ctr"/>
            <a:r>
              <a:rPr lang="en-US" sz="2800" dirty="0" smtClean="0"/>
              <a:t>Slower</a:t>
            </a:r>
          </a:p>
          <a:p>
            <a:pPr algn="ctr"/>
            <a:r>
              <a:rPr lang="en-US" sz="2800" dirty="0" smtClean="0"/>
              <a:t>10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7613203" y="3438939"/>
            <a:ext cx="1382049" cy="929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Even 107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9915949" y="2416099"/>
            <a:ext cx="1382049" cy="1329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EASTL</a:t>
            </a:r>
          </a:p>
          <a:p>
            <a:pPr algn="ctr"/>
            <a:r>
              <a:rPr lang="en-US" sz="2800" dirty="0" smtClean="0"/>
              <a:t>Faster</a:t>
            </a:r>
          </a:p>
          <a:p>
            <a:pPr algn="ctr"/>
            <a:r>
              <a:rPr lang="en-US" sz="2800" dirty="0" smtClean="0"/>
              <a:t>71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314324" y="2276475"/>
            <a:ext cx="3681205" cy="3970318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path path="circle">
              <a:fillToRect l="50000" t="50000" r="100000" b="100000"/>
            </a:path>
          </a:gra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EASTL is often a little faster. In 71 out of 188 tests. </a:t>
            </a:r>
          </a:p>
          <a:p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Faster means 1.3x or better. </a:t>
            </a:r>
          </a:p>
          <a:p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Slower means 0.8x as quick or slower 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EAD9-B5CD-4DF5-A20E-AFD08E698008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472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</a:t>
            </a:r>
            <a:r>
              <a:rPr lang="en-US" dirty="0" smtClean="0"/>
              <a:t>emory interfaces and debug tools for C++ games</a:t>
            </a:r>
          </a:p>
          <a:p>
            <a:pPr lvl="1"/>
            <a:r>
              <a:rPr lang="en-US" dirty="0" smtClean="0"/>
              <a:t>2000 (PS2) </a:t>
            </a:r>
            <a:r>
              <a:rPr lang="en-US" dirty="0"/>
              <a:t>embedded C </a:t>
            </a:r>
            <a:r>
              <a:rPr lang="en-US" dirty="0" smtClean="0"/>
              <a:t>style</a:t>
            </a:r>
          </a:p>
          <a:p>
            <a:pPr lvl="1"/>
            <a:r>
              <a:rPr lang="en-US" dirty="0" smtClean="0"/>
              <a:t>2005 (Xbox 360, PS3) Interface programming, EASTL</a:t>
            </a:r>
          </a:p>
          <a:p>
            <a:pPr lvl="1"/>
            <a:r>
              <a:rPr lang="en-US" dirty="0" smtClean="0"/>
              <a:t>Now (PS4, Xbox One) 64 bit address spaces</a:t>
            </a:r>
          </a:p>
          <a:p>
            <a:r>
              <a:rPr lang="en-US" dirty="0" smtClean="0"/>
              <a:t>Our Current Tools:</a:t>
            </a:r>
          </a:p>
          <a:p>
            <a:pPr lvl="1"/>
            <a:r>
              <a:rPr lang="en-US" dirty="0" smtClean="0"/>
              <a:t>How all of our debugging systems work together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EAD9-B5CD-4DF5-A20E-AFD08E698008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308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0557384"/>
              </p:ext>
            </p:extLst>
          </p:nvPr>
        </p:nvGraphicFramePr>
        <p:xfrm>
          <a:off x="4815509" y="2133600"/>
          <a:ext cx="6689104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EASTL MUCH faster </a:t>
            </a:r>
            <a:r>
              <a:rPr lang="en-US" dirty="0"/>
              <a:t>for </a:t>
            </a:r>
            <a:r>
              <a:rPr lang="en-US" dirty="0" smtClean="0"/>
              <a:t>debug code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593592" y="2299713"/>
            <a:ext cx="1486468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EASTL</a:t>
            </a:r>
          </a:p>
          <a:p>
            <a:pPr algn="ctr"/>
            <a:r>
              <a:rPr lang="en-US" dirty="0" smtClean="0"/>
              <a:t>Faster</a:t>
            </a:r>
          </a:p>
          <a:p>
            <a:pPr algn="ctr"/>
            <a:r>
              <a:rPr lang="en-US" dirty="0" smtClean="0"/>
              <a:t>164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48644" y="4341703"/>
            <a:ext cx="1486468" cy="609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</a:t>
            </a:r>
          </a:p>
          <a:p>
            <a:pPr algn="ctr"/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671738" y="4341703"/>
            <a:ext cx="1486468" cy="905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EASTL</a:t>
            </a:r>
          </a:p>
          <a:p>
            <a:pPr algn="ctr"/>
            <a:r>
              <a:rPr lang="en-US" dirty="0" smtClean="0"/>
              <a:t>Slower</a:t>
            </a:r>
          </a:p>
          <a:p>
            <a:pPr algn="ctr"/>
            <a:r>
              <a:rPr lang="en-US" dirty="0"/>
              <a:t>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EAD9-B5CD-4DF5-A20E-AFD08E698008}" type="slidenum">
              <a:rPr lang="en-CA" smtClean="0"/>
              <a:t>20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673377" y="2133600"/>
            <a:ext cx="3506181" cy="954107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path path="circle">
              <a:fillToRect l="50000" t="50000" r="100000" b="100000"/>
            </a:path>
          </a:gra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same 188 tests complied in debug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0905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44710"/>
            <a:ext cx="8911687" cy="1280890"/>
          </a:xfrm>
        </p:spPr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pen sourcing EASTL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4386" y="1264555"/>
            <a:ext cx="8915400" cy="3777622"/>
          </a:xfrm>
          <a:noFill/>
        </p:spPr>
        <p:txBody>
          <a:bodyPr>
            <a:noAutofit/>
          </a:bodyPr>
          <a:lstStyle/>
          <a:p>
            <a:r>
              <a:rPr lang="en-US" dirty="0" smtClean="0"/>
              <a:t>EA is looking to </a:t>
            </a:r>
            <a:r>
              <a:rPr lang="en-US" dirty="0"/>
              <a:t>open source </a:t>
            </a:r>
            <a:r>
              <a:rPr lang="en-US" dirty="0" smtClean="0"/>
              <a:t>EASTL</a:t>
            </a:r>
          </a:p>
          <a:p>
            <a:r>
              <a:rPr lang="en-US" dirty="0"/>
              <a:t>Roberto </a:t>
            </a:r>
            <a:r>
              <a:rPr lang="en-US" dirty="0" err="1" smtClean="0"/>
              <a:t>Parolin</a:t>
            </a:r>
            <a:r>
              <a:rPr lang="en-US" dirty="0" smtClean="0"/>
              <a:t> will be taking pull requests</a:t>
            </a:r>
          </a:p>
          <a:p>
            <a:r>
              <a:rPr lang="en-US" dirty="0" smtClean="0"/>
              <a:t>Coming soon to:</a:t>
            </a:r>
          </a:p>
          <a:p>
            <a:pPr lvl="1"/>
            <a:r>
              <a:rPr lang="en-US" dirty="0">
                <a:hlinkClick r:id="rId3"/>
              </a:rPr>
              <a:t>https://github.com/</a:t>
            </a:r>
            <a:r>
              <a:rPr lang="en-US" dirty="0" smtClean="0">
                <a:hlinkClick r:id="rId3"/>
              </a:rPr>
              <a:t>electronicarts</a:t>
            </a:r>
            <a:r>
              <a:rPr lang="en-US" dirty="0" smtClean="0"/>
              <a:t> </a:t>
            </a:r>
          </a:p>
          <a:p>
            <a:r>
              <a:rPr lang="en-US" dirty="0" smtClean="0"/>
              <a:t>Technical </a:t>
            </a:r>
            <a:r>
              <a:rPr lang="en-US" dirty="0"/>
              <a:t>details announce </a:t>
            </a:r>
            <a:r>
              <a:rPr lang="en-US" dirty="0" smtClean="0"/>
              <a:t>later to SG14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EAD9-B5CD-4DF5-A20E-AFD08E698008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314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5925" y="268510"/>
            <a:ext cx="8911687" cy="1280890"/>
          </a:xfrm>
        </p:spPr>
        <p:txBody>
          <a:bodyPr/>
          <a:lstStyle/>
          <a:p>
            <a:r>
              <a:rPr kumimoji="1" lang="en-US" altLang="ja-JP" dirty="0"/>
              <a:t>2005 </a:t>
            </a:r>
            <a:r>
              <a:rPr lang="en-US" dirty="0"/>
              <a:t>EASTL Memory tracking problems</a:t>
            </a:r>
          </a:p>
        </p:txBody>
      </p:sp>
      <p:sp>
        <p:nvSpPr>
          <p:cNvPr id="4" name="Down Arrow 3"/>
          <p:cNvSpPr/>
          <p:nvPr/>
        </p:nvSpPr>
        <p:spPr>
          <a:xfrm>
            <a:off x="7924515" y="2463800"/>
            <a:ext cx="914685" cy="72964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EAD9-B5CD-4DF5-A20E-AFD08E698008}" type="slidenum">
              <a:rPr lang="en-CA" smtClean="0"/>
              <a:t>22</a:t>
            </a:fld>
            <a:endParaRPr lang="en-CA"/>
          </a:p>
        </p:txBody>
      </p:sp>
      <p:sp>
        <p:nvSpPr>
          <p:cNvPr id="7" name="Down Arrow 6"/>
          <p:cNvSpPr/>
          <p:nvPr/>
        </p:nvSpPr>
        <p:spPr>
          <a:xfrm rot="10800000">
            <a:off x="2641599" y="5929225"/>
            <a:ext cx="965199" cy="64937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34788" y="1264554"/>
            <a:ext cx="11501718" cy="5593446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path path="circle">
              <a:fillToRect l="50000" t="50000" r="100000" b="100000"/>
            </a:path>
          </a:gra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it-IT" altLang="ja-JP" dirty="0"/>
              <a:t>EASTL’s allocator were painful to track every object</a:t>
            </a:r>
          </a:p>
          <a:p>
            <a:endParaRPr kumimoji="1" lang="it-IT" altLang="ja-JP" dirty="0"/>
          </a:p>
          <a:p>
            <a:r>
              <a:rPr kumimoji="1" lang="it-IT" altLang="ja-JP" dirty="0"/>
              <a:t>You need to make a new type</a:t>
            </a:r>
          </a:p>
          <a:p>
            <a:pPr marL="57150" indent="0">
              <a:buNone/>
            </a:pPr>
            <a:r>
              <a:rPr kumimoji="1" lang="it-IT" altLang="ja-JP" dirty="0">
                <a:latin typeface="Lucida Console" panose="020B0609040504020204" pitchFamily="49" charset="0"/>
              </a:rPr>
              <a:t>typedef eastl::vector&lt;int,</a:t>
            </a:r>
            <a:r>
              <a:rPr kumimoji="1" lang="it-IT" altLang="ja-JP" dirty="0">
                <a:solidFill>
                  <a:srgbClr val="FF0000"/>
                </a:solidFill>
                <a:latin typeface="Lucida Console" panose="020B0609040504020204" pitchFamily="49" charset="0"/>
              </a:rPr>
              <a:t>EASTLICoreAllocator</a:t>
            </a:r>
            <a:r>
              <a:rPr kumimoji="1" lang="it-IT" altLang="ja-JP" dirty="0">
                <a:latin typeface="Lucida Console" panose="020B0609040504020204" pitchFamily="49" charset="0"/>
              </a:rPr>
              <a:t>&gt; MyVec;</a:t>
            </a:r>
          </a:p>
          <a:p>
            <a:endParaRPr kumimoji="1" lang="it-IT" altLang="ja-JP" dirty="0"/>
          </a:p>
          <a:p>
            <a:r>
              <a:rPr kumimoji="1" lang="it-IT" altLang="ja-JP" dirty="0"/>
              <a:t>Then pass in a defaulted </a:t>
            </a:r>
            <a:r>
              <a:rPr kumimoji="1" lang="it-IT" altLang="ja-JP" dirty="0" smtClean="0"/>
              <a:t>parameter</a:t>
            </a:r>
            <a:endParaRPr kumimoji="1" lang="it-IT" altLang="ja-JP" dirty="0"/>
          </a:p>
          <a:p>
            <a:pPr marL="0" lvl="1" indent="0">
              <a:buNone/>
            </a:pPr>
            <a:r>
              <a:rPr kumimoji="1" lang="en-US" altLang="ja-JP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ICoreAllocator</a:t>
            </a:r>
            <a:r>
              <a:rPr kumimoji="1" lang="en-US" altLang="ja-JP" b="1" dirty="0">
                <a:solidFill>
                  <a:srgbClr val="FF0000"/>
                </a:solidFill>
                <a:latin typeface="Lucida Console" panose="020B0609040504020204" pitchFamily="49" charset="0"/>
              </a:rPr>
              <a:t>* </a:t>
            </a:r>
            <a:r>
              <a:rPr kumimoji="1" lang="en-US" altLang="ja-JP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alloc</a:t>
            </a:r>
            <a:r>
              <a:rPr kumimoji="1" lang="en-US" altLang="ja-JP" b="1" dirty="0">
                <a:solidFill>
                  <a:srgbClr val="FF0000"/>
                </a:solidFill>
                <a:latin typeface="Lucida Console" panose="020B0609040504020204" pitchFamily="49" charset="0"/>
              </a:rPr>
              <a:t> = </a:t>
            </a:r>
            <a:r>
              <a:rPr kumimoji="1" lang="en-US" altLang="ja-JP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GetGameplayAllocator</a:t>
            </a:r>
            <a:r>
              <a:rPr kumimoji="1" lang="en-US" altLang="ja-JP" b="1" dirty="0">
                <a:solidFill>
                  <a:srgbClr val="FF0000"/>
                </a:solidFill>
                <a:latin typeface="Lucida Console" panose="020B0609040504020204" pitchFamily="49" charset="0"/>
              </a:rPr>
              <a:t>();</a:t>
            </a:r>
            <a:endParaRPr kumimoji="1" lang="it-IT" altLang="ja-JP" dirty="0"/>
          </a:p>
          <a:p>
            <a:pPr marL="0" indent="0">
              <a:buNone/>
            </a:pPr>
            <a:r>
              <a:rPr kumimoji="1" lang="it-IT" altLang="ja-JP" dirty="0">
                <a:latin typeface="Lucida Console" panose="020B0609040504020204" pitchFamily="49" charset="0"/>
              </a:rPr>
              <a:t>MyVec vec(</a:t>
            </a:r>
            <a:r>
              <a:rPr kumimoji="1" lang="en-US" altLang="ja-JP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alloc</a:t>
            </a:r>
            <a:r>
              <a:rPr kumimoji="1" lang="it-IT" altLang="ja-JP" dirty="0">
                <a:latin typeface="Lucida Console" panose="020B0609040504020204" pitchFamily="49" charset="0"/>
              </a:rPr>
              <a:t>);</a:t>
            </a:r>
            <a:endParaRPr kumimoji="1" lang="it-IT" altLang="ja-JP" dirty="0"/>
          </a:p>
          <a:p>
            <a:endParaRPr kumimoji="1" lang="it-IT" altLang="ja-JP" dirty="0"/>
          </a:p>
        </p:txBody>
      </p:sp>
      <p:sp>
        <p:nvSpPr>
          <p:cNvPr id="3" name="Down Arrow 2"/>
          <p:cNvSpPr/>
          <p:nvPr/>
        </p:nvSpPr>
        <p:spPr>
          <a:xfrm>
            <a:off x="7823899" y="2394278"/>
            <a:ext cx="919601" cy="55477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Down Arrow 4"/>
          <p:cNvSpPr/>
          <p:nvPr/>
        </p:nvSpPr>
        <p:spPr>
          <a:xfrm>
            <a:off x="7882288" y="4277582"/>
            <a:ext cx="948794" cy="65696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083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259" y="1353378"/>
            <a:ext cx="11223519" cy="5504622"/>
          </a:xfrm>
          <a:gradFill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path path="circle">
              <a:fillToRect l="50000" t="50000" r="100000" b="100000"/>
            </a:path>
          </a:gradFill>
        </p:spPr>
        <p:txBody>
          <a:bodyPr>
            <a:noAutofit/>
          </a:bodyPr>
          <a:lstStyle/>
          <a:p>
            <a:r>
              <a:rPr kumimoji="1" lang="it-IT" altLang="ja-JP" dirty="0"/>
              <a:t>D</a:t>
            </a:r>
            <a:r>
              <a:rPr kumimoji="1" lang="it-IT" altLang="ja-JP" dirty="0" smtClean="0"/>
              <a:t>efault </a:t>
            </a:r>
            <a:r>
              <a:rPr kumimoji="1" lang="it-IT" altLang="ja-JP" dirty="0"/>
              <a:t>parameters at the </a:t>
            </a:r>
            <a:r>
              <a:rPr kumimoji="1" lang="it-IT" altLang="ja-JP" dirty="0" smtClean="0"/>
              <a:t>end so hard to enforce use. </a:t>
            </a:r>
          </a:p>
          <a:p>
            <a:pPr marL="0" indent="0">
              <a:buNone/>
            </a:pPr>
            <a:r>
              <a:rPr kumimoji="1" lang="en-CA" altLang="ja-JP" dirty="0" err="1" smtClean="0">
                <a:latin typeface="Lucida Console" panose="020B0609040504020204" pitchFamily="49" charset="0"/>
              </a:rPr>
              <a:t>unordered_map</a:t>
            </a:r>
            <a:r>
              <a:rPr kumimoji="1" lang="en-CA" altLang="ja-JP" dirty="0" smtClean="0">
                <a:latin typeface="Lucida Console" panose="020B0609040504020204" pitchFamily="49" charset="0"/>
              </a:rPr>
              <a:t> </a:t>
            </a:r>
            <a:r>
              <a:rPr kumimoji="1" lang="en-CA" altLang="ja-JP" dirty="0">
                <a:latin typeface="Lucida Console" panose="020B0609040504020204" pitchFamily="49" charset="0"/>
              </a:rPr>
              <a:t>( </a:t>
            </a:r>
            <a:r>
              <a:rPr kumimoji="1" lang="en-CA" altLang="ja-JP" dirty="0" err="1">
                <a:latin typeface="Lucida Console" panose="020B0609040504020204" pitchFamily="49" charset="0"/>
              </a:rPr>
              <a:t>size_type</a:t>
            </a:r>
            <a:r>
              <a:rPr kumimoji="1" lang="en-CA" altLang="ja-JP" dirty="0">
                <a:latin typeface="Lucida Console" panose="020B0609040504020204" pitchFamily="49" charset="0"/>
              </a:rPr>
              <a:t> n = 1000</a:t>
            </a:r>
          </a:p>
          <a:p>
            <a:pPr marL="0" indent="0">
              <a:buNone/>
            </a:pPr>
            <a:r>
              <a:rPr kumimoji="1" lang="en-CA" altLang="ja-JP" dirty="0" smtClean="0">
                <a:latin typeface="Lucida Console" panose="020B0609040504020204" pitchFamily="49" charset="0"/>
              </a:rPr>
              <a:t> </a:t>
            </a:r>
            <a:r>
              <a:rPr kumimoji="1" lang="en-CA" altLang="ja-JP" dirty="0" err="1">
                <a:latin typeface="Lucida Console" panose="020B0609040504020204" pitchFamily="49" charset="0"/>
              </a:rPr>
              <a:t>const</a:t>
            </a:r>
            <a:r>
              <a:rPr kumimoji="1" lang="en-CA" altLang="ja-JP" dirty="0">
                <a:latin typeface="Lucida Console" panose="020B0609040504020204" pitchFamily="49" charset="0"/>
              </a:rPr>
              <a:t> hasher&amp; </a:t>
            </a:r>
            <a:r>
              <a:rPr kumimoji="1" lang="en-CA" altLang="ja-JP" dirty="0" err="1">
                <a:latin typeface="Lucida Console" panose="020B0609040504020204" pitchFamily="49" charset="0"/>
              </a:rPr>
              <a:t>hf</a:t>
            </a:r>
            <a:r>
              <a:rPr kumimoji="1" lang="en-CA" altLang="ja-JP" dirty="0">
                <a:latin typeface="Lucida Console" panose="020B0609040504020204" pitchFamily="49" charset="0"/>
              </a:rPr>
              <a:t> = hasher(),</a:t>
            </a:r>
          </a:p>
          <a:p>
            <a:pPr marL="0" indent="0">
              <a:buNone/>
            </a:pPr>
            <a:r>
              <a:rPr kumimoji="1" lang="en-CA" altLang="ja-JP" dirty="0" smtClean="0">
                <a:latin typeface="Lucida Console" panose="020B0609040504020204" pitchFamily="49" charset="0"/>
              </a:rPr>
              <a:t> </a:t>
            </a:r>
            <a:r>
              <a:rPr kumimoji="1" lang="en-CA" altLang="ja-JP" dirty="0" err="1">
                <a:latin typeface="Lucida Console" panose="020B0609040504020204" pitchFamily="49" charset="0"/>
              </a:rPr>
              <a:t>const</a:t>
            </a:r>
            <a:r>
              <a:rPr kumimoji="1" lang="en-CA" altLang="ja-JP" dirty="0">
                <a:latin typeface="Lucida Console" panose="020B0609040504020204" pitchFamily="49" charset="0"/>
              </a:rPr>
              <a:t> </a:t>
            </a:r>
            <a:r>
              <a:rPr kumimoji="1" lang="en-CA" altLang="ja-JP" dirty="0" err="1">
                <a:latin typeface="Lucida Console" panose="020B0609040504020204" pitchFamily="49" charset="0"/>
              </a:rPr>
              <a:t>key_equal</a:t>
            </a:r>
            <a:r>
              <a:rPr kumimoji="1" lang="en-CA" altLang="ja-JP" dirty="0">
                <a:latin typeface="Lucida Console" panose="020B0609040504020204" pitchFamily="49" charset="0"/>
              </a:rPr>
              <a:t>&amp; </a:t>
            </a:r>
            <a:r>
              <a:rPr kumimoji="1" lang="en-CA" altLang="ja-JP" dirty="0" err="1">
                <a:latin typeface="Lucida Console" panose="020B0609040504020204" pitchFamily="49" charset="0"/>
              </a:rPr>
              <a:t>eql</a:t>
            </a:r>
            <a:r>
              <a:rPr kumimoji="1" lang="en-CA" altLang="ja-JP" dirty="0">
                <a:latin typeface="Lucida Console" panose="020B0609040504020204" pitchFamily="49" charset="0"/>
              </a:rPr>
              <a:t> = </a:t>
            </a:r>
            <a:r>
              <a:rPr kumimoji="1" lang="en-CA" altLang="ja-JP" dirty="0" err="1">
                <a:latin typeface="Lucida Console" panose="020B0609040504020204" pitchFamily="49" charset="0"/>
              </a:rPr>
              <a:t>key_equal</a:t>
            </a:r>
            <a:r>
              <a:rPr kumimoji="1" lang="en-CA" altLang="ja-JP" dirty="0">
                <a:latin typeface="Lucida Console" panose="020B0609040504020204" pitchFamily="49" charset="0"/>
              </a:rPr>
              <a:t>(),</a:t>
            </a:r>
          </a:p>
          <a:p>
            <a:pPr marL="0" indent="0">
              <a:buNone/>
            </a:pPr>
            <a:r>
              <a:rPr kumimoji="1" lang="en-CA" altLang="ja-JP" dirty="0" smtClean="0">
                <a:latin typeface="Lucida Console" panose="020B0609040504020204" pitchFamily="49" charset="0"/>
              </a:rPr>
              <a:t> </a:t>
            </a:r>
            <a:r>
              <a:rPr kumimoji="1" lang="en-CA" altLang="ja-JP" dirty="0" err="1">
                <a:latin typeface="Lucida Console" panose="020B0609040504020204" pitchFamily="49" charset="0"/>
              </a:rPr>
              <a:t>const</a:t>
            </a:r>
            <a:r>
              <a:rPr kumimoji="1" lang="en-CA" altLang="ja-JP" dirty="0">
                <a:latin typeface="Lucida Console" panose="020B0609040504020204" pitchFamily="49" charset="0"/>
              </a:rPr>
              <a:t> </a:t>
            </a:r>
            <a:r>
              <a:rPr kumimoji="1" lang="en-CA" altLang="ja-JP" dirty="0" err="1">
                <a:latin typeface="Lucida Console" panose="020B0609040504020204" pitchFamily="49" charset="0"/>
              </a:rPr>
              <a:t>allocator_type</a:t>
            </a:r>
            <a:r>
              <a:rPr kumimoji="1" lang="en-CA" altLang="ja-JP" dirty="0">
                <a:latin typeface="Lucida Console" panose="020B0609040504020204" pitchFamily="49" charset="0"/>
              </a:rPr>
              <a:t>&amp; </a:t>
            </a:r>
            <a:r>
              <a:rPr kumimoji="1" lang="en-CA" altLang="ja-JP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alloc</a:t>
            </a:r>
            <a:r>
              <a:rPr kumimoji="1" lang="en-CA" altLang="ja-JP" dirty="0">
                <a:solidFill>
                  <a:srgbClr val="FF0000"/>
                </a:solidFill>
                <a:latin typeface="Lucida Console" panose="020B0609040504020204" pitchFamily="49" charset="0"/>
              </a:rPr>
              <a:t> = </a:t>
            </a:r>
            <a:r>
              <a:rPr kumimoji="1" lang="en-CA" altLang="ja-JP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allocator_type</a:t>
            </a:r>
            <a:r>
              <a:rPr kumimoji="1" lang="en-CA" altLang="ja-JP" dirty="0">
                <a:solidFill>
                  <a:srgbClr val="FF0000"/>
                </a:solidFill>
                <a:latin typeface="Lucida Console" panose="020B0609040504020204" pitchFamily="49" charset="0"/>
              </a:rPr>
              <a:t>() </a:t>
            </a:r>
            <a:r>
              <a:rPr kumimoji="1" lang="en-CA" altLang="ja-JP" dirty="0" smtClean="0">
                <a:latin typeface="Lucida Console" panose="020B0609040504020204" pitchFamily="49" charset="0"/>
              </a:rPr>
              <a:t>);</a:t>
            </a:r>
            <a:endParaRPr kumimoji="1" lang="it-IT" altLang="ja-JP" dirty="0">
              <a:latin typeface="Lucida Console" panose="020B0609040504020204" pitchFamily="49" charset="0"/>
            </a:endParaRPr>
          </a:p>
          <a:p>
            <a:endParaRPr kumimoji="1" lang="it-IT" altLang="ja-JP" dirty="0" smtClean="0"/>
          </a:p>
          <a:p>
            <a:r>
              <a:rPr kumimoji="1" lang="it-IT" altLang="ja-JP" dirty="0" err="1"/>
              <a:t>W</a:t>
            </a:r>
            <a:r>
              <a:rPr kumimoji="1" lang="it-IT" altLang="ja-JP" dirty="0" err="1" smtClean="0"/>
              <a:t>orked</a:t>
            </a:r>
            <a:r>
              <a:rPr kumimoji="1" lang="it-IT" altLang="ja-JP" dirty="0" smtClean="0"/>
              <a:t> </a:t>
            </a:r>
            <a:r>
              <a:rPr kumimoji="1" lang="it-IT" altLang="ja-JP" dirty="0"/>
              <a:t>on all EASTL </a:t>
            </a:r>
            <a:r>
              <a:rPr kumimoji="1" lang="it-IT" altLang="ja-JP" dirty="0" err="1" smtClean="0"/>
              <a:t>types</a:t>
            </a:r>
            <a:r>
              <a:rPr kumimoji="1" lang="it-IT" altLang="ja-JP" dirty="0" smtClean="0"/>
              <a:t> </a:t>
            </a:r>
            <a:r>
              <a:rPr kumimoji="1" lang="it-IT" altLang="ja-JP" dirty="0" err="1" smtClean="0"/>
              <a:t>but</a:t>
            </a:r>
            <a:r>
              <a:rPr kumimoji="1" lang="it-IT" altLang="ja-JP" dirty="0"/>
              <a:t> </a:t>
            </a:r>
            <a:r>
              <a:rPr kumimoji="1" lang="it-IT" altLang="ja-JP" dirty="0" err="1"/>
              <a:t>clumsy</a:t>
            </a:r>
            <a:endParaRPr kumimoji="1" lang="it-IT" altLang="ja-JP" dirty="0"/>
          </a:p>
          <a:p>
            <a:pPr marL="57150" indent="0">
              <a:buNone/>
            </a:pPr>
            <a:r>
              <a:rPr kumimoji="1" lang="en-US" altLang="ja-JP" b="1" dirty="0">
                <a:solidFill>
                  <a:srgbClr val="FF0000"/>
                </a:solidFill>
                <a:latin typeface="Lucida Console" panose="020B0609040504020204" pitchFamily="49" charset="0"/>
              </a:rPr>
              <a:t>EA::</a:t>
            </a:r>
            <a:r>
              <a:rPr kumimoji="1" lang="en-US" altLang="ja-JP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ICoreAllocator</a:t>
            </a:r>
            <a:r>
              <a:rPr kumimoji="1" lang="en-US" altLang="ja-JP" b="1" dirty="0">
                <a:solidFill>
                  <a:srgbClr val="FF0000"/>
                </a:solidFill>
                <a:latin typeface="Lucida Console" panose="020B0609040504020204" pitchFamily="49" charset="0"/>
              </a:rPr>
              <a:t>* </a:t>
            </a:r>
            <a:r>
              <a:rPr kumimoji="1" lang="en-US" altLang="ja-JP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alloc</a:t>
            </a:r>
            <a:r>
              <a:rPr kumimoji="1" lang="en-US" altLang="ja-JP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= </a:t>
            </a:r>
            <a:r>
              <a:rPr kumimoji="1" lang="en-US" altLang="ja-JP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GetRendAllocator</a:t>
            </a:r>
            <a:r>
              <a:rPr kumimoji="1" lang="en-US" altLang="ja-JP" b="1" dirty="0">
                <a:solidFill>
                  <a:srgbClr val="FF0000"/>
                </a:solidFill>
                <a:latin typeface="Lucida Console" panose="020B0609040504020204" pitchFamily="49" charset="0"/>
              </a:rPr>
              <a:t>();</a:t>
            </a:r>
            <a:endParaRPr kumimoji="1" lang="it-IT" altLang="ja-JP" dirty="0">
              <a:latin typeface="Lucida Console" panose="020B0609040504020204" pitchFamily="49" charset="0"/>
            </a:endParaRPr>
          </a:p>
          <a:p>
            <a:pPr marL="57150" indent="0">
              <a:buNone/>
            </a:pPr>
            <a:r>
              <a:rPr kumimoji="1" lang="it-IT" altLang="ja-JP" dirty="0">
                <a:latin typeface="Lucida Console" panose="020B0609040504020204" pitchFamily="49" charset="0"/>
              </a:rPr>
              <a:t>vec.get_allocator().set_allocator(</a:t>
            </a:r>
            <a:r>
              <a:rPr kumimoji="1" lang="en-US" altLang="ja-JP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alloc</a:t>
            </a:r>
            <a:r>
              <a:rPr kumimoji="1" lang="it-IT" altLang="ja-JP" dirty="0" smtClean="0">
                <a:latin typeface="Lucida Console" panose="020B0609040504020204" pitchFamily="49" charset="0"/>
              </a:rPr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EAD9-B5CD-4DF5-A20E-AFD08E698008}" type="slidenum">
              <a:rPr lang="en-CA" smtClean="0"/>
              <a:t>23</a:t>
            </a:fld>
            <a:endParaRPr lang="en-CA"/>
          </a:p>
        </p:txBody>
      </p:sp>
      <p:sp>
        <p:nvSpPr>
          <p:cNvPr id="6" name="Down Arrow 5"/>
          <p:cNvSpPr/>
          <p:nvPr/>
        </p:nvSpPr>
        <p:spPr>
          <a:xfrm>
            <a:off x="8557591" y="4318000"/>
            <a:ext cx="1221409" cy="8536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Down Arrow 6"/>
          <p:cNvSpPr/>
          <p:nvPr/>
        </p:nvSpPr>
        <p:spPr>
          <a:xfrm>
            <a:off x="8741464" y="2768600"/>
            <a:ext cx="1342335" cy="8282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465925" y="2685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en-US" altLang="ja-JP" dirty="0" smtClean="0"/>
              <a:t>2005 </a:t>
            </a:r>
            <a:r>
              <a:rPr lang="en-US" dirty="0" smtClean="0"/>
              <a:t>EASTL Memory tracking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06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6630" y="2133600"/>
            <a:ext cx="10137982" cy="3777622"/>
          </a:xfrm>
        </p:spPr>
        <p:txBody>
          <a:bodyPr>
            <a:normAutofit/>
          </a:bodyPr>
          <a:lstStyle/>
          <a:p>
            <a:r>
              <a:rPr kumimoji="1" lang="it-IT" altLang="ja-JP" dirty="0" smtClean="0"/>
              <a:t>At first </a:t>
            </a:r>
            <a:r>
              <a:rPr kumimoji="1" lang="it-IT" altLang="ja-JP" dirty="0" err="1"/>
              <a:t>w</a:t>
            </a:r>
            <a:r>
              <a:rPr kumimoji="1" lang="it-IT" altLang="ja-JP" dirty="0" err="1" smtClean="0"/>
              <a:t>e</a:t>
            </a:r>
            <a:r>
              <a:rPr kumimoji="1" lang="it-IT" altLang="ja-JP" dirty="0" smtClean="0"/>
              <a:t> </a:t>
            </a:r>
            <a:r>
              <a:rPr kumimoji="1" lang="it-IT" altLang="ja-JP" dirty="0" err="1"/>
              <a:t>hacked</a:t>
            </a:r>
            <a:r>
              <a:rPr kumimoji="1" lang="it-IT" altLang="ja-JP" dirty="0"/>
              <a:t> </a:t>
            </a:r>
            <a:r>
              <a:rPr kumimoji="1" lang="it-IT" altLang="ja-JP" dirty="0" smtClean="0"/>
              <a:t>EASTL to </a:t>
            </a:r>
            <a:r>
              <a:rPr kumimoji="1" lang="it-IT" altLang="ja-JP" dirty="0" err="1" smtClean="0"/>
              <a:t>make</a:t>
            </a:r>
            <a:r>
              <a:rPr kumimoji="1" lang="it-IT" altLang="ja-JP" dirty="0" smtClean="0"/>
              <a:t> </a:t>
            </a:r>
            <a:r>
              <a:rPr kumimoji="1" lang="it-IT" altLang="ja-JP" dirty="0" err="1"/>
              <a:t>it</a:t>
            </a:r>
            <a:r>
              <a:rPr kumimoji="1" lang="it-IT" altLang="ja-JP" dirty="0"/>
              <a:t> </a:t>
            </a:r>
            <a:r>
              <a:rPr kumimoji="1" lang="it-IT" altLang="ja-JP" dirty="0" err="1" smtClean="0"/>
              <a:t>easier</a:t>
            </a:r>
            <a:endParaRPr kumimoji="1" lang="it-IT" altLang="ja-JP" dirty="0"/>
          </a:p>
          <a:p>
            <a:pPr marL="457200" lvl="1" indent="0">
              <a:buNone/>
            </a:pPr>
            <a:r>
              <a:rPr kumimoji="1" lang="it-IT" altLang="ja-JP" dirty="0" smtClean="0">
                <a:latin typeface="Lucida Console" panose="020B0609040504020204" pitchFamily="49" charset="0"/>
              </a:rPr>
              <a:t>vector </a:t>
            </a:r>
            <a:r>
              <a:rPr kumimoji="1" lang="it-IT" altLang="ja-JP" dirty="0">
                <a:latin typeface="Lucida Console" panose="020B0609040504020204" pitchFamily="49" charset="0"/>
              </a:rPr>
              <a:t>v(eastl::allocator( "AI::Piano::</a:t>
            </a:r>
            <a:r>
              <a:rPr kumimoji="1" lang="it-IT" altLang="ja-JP" dirty="0" smtClean="0">
                <a:latin typeface="Lucida Console" panose="020B0609040504020204" pitchFamily="49" charset="0"/>
              </a:rPr>
              <a:t>Input" ))</a:t>
            </a:r>
          </a:p>
          <a:p>
            <a:pPr lvl="1"/>
            <a:r>
              <a:rPr kumimoji="1" lang="it-IT" altLang="ja-JP" dirty="0" smtClean="0"/>
              <a:t>But this meant our team couldn’t share code... with other teams</a:t>
            </a:r>
          </a:p>
          <a:p>
            <a:pPr lvl="1"/>
            <a:r>
              <a:rPr kumimoji="1" lang="it-IT" altLang="ja-JP" dirty="0" smtClean="0"/>
              <a:t>(Accessing allocator by name was a bad idea anyways)</a:t>
            </a:r>
          </a:p>
          <a:p>
            <a:endParaRPr kumimoji="1" lang="ja-JP" altLang="en-US" dirty="0"/>
          </a:p>
        </p:txBody>
      </p:sp>
      <p:sp>
        <p:nvSpPr>
          <p:cNvPr id="4" name="Down Arrow 3"/>
          <p:cNvSpPr/>
          <p:nvPr/>
        </p:nvSpPr>
        <p:spPr>
          <a:xfrm>
            <a:off x="6482280" y="2831309"/>
            <a:ext cx="262743" cy="32118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EAD9-B5CD-4DF5-A20E-AFD08E698008}" type="slidenum">
              <a:rPr lang="en-CA" smtClean="0"/>
              <a:t>24</a:t>
            </a:fld>
            <a:endParaRPr lang="en-CA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465925" y="2685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en-US" altLang="ja-JP" dirty="0" smtClean="0"/>
              <a:t>2005 </a:t>
            </a:r>
            <a:r>
              <a:rPr lang="en-US" dirty="0" smtClean="0"/>
              <a:t>EASTL Memory tracking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7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443" y="1292087"/>
            <a:ext cx="11087169" cy="5565913"/>
          </a:xfrm>
          <a:gradFill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path path="circle">
              <a:fillToRect l="50000" t="50000" r="100000" b="100000"/>
            </a:path>
          </a:gradFill>
        </p:spPr>
        <p:txBody>
          <a:bodyPr>
            <a:noAutofit/>
          </a:bodyPr>
          <a:lstStyle/>
          <a:p>
            <a:r>
              <a:rPr kumimoji="1" lang="it-IT" altLang="ja-JP" dirty="0" err="1" smtClean="0"/>
              <a:t>We</a:t>
            </a:r>
            <a:r>
              <a:rPr kumimoji="1" lang="it-IT" altLang="ja-JP" dirty="0" smtClean="0"/>
              <a:t> </a:t>
            </a:r>
            <a:r>
              <a:rPr kumimoji="1" lang="it-IT" altLang="ja-JP" dirty="0" err="1" smtClean="0"/>
              <a:t>also</a:t>
            </a:r>
            <a:r>
              <a:rPr kumimoji="1" lang="it-IT" altLang="ja-JP" dirty="0" smtClean="0"/>
              <a:t> </a:t>
            </a:r>
            <a:r>
              <a:rPr kumimoji="1" lang="it-IT" altLang="ja-JP" dirty="0" err="1" smtClean="0"/>
              <a:t>ran</a:t>
            </a:r>
            <a:r>
              <a:rPr kumimoji="1" lang="it-IT" altLang="ja-JP" dirty="0" smtClean="0"/>
              <a:t> </a:t>
            </a:r>
            <a:r>
              <a:rPr kumimoji="1" lang="it-IT" altLang="ja-JP" dirty="0" err="1" smtClean="0"/>
              <a:t>into</a:t>
            </a:r>
            <a:r>
              <a:rPr kumimoji="1" lang="it-IT" altLang="ja-JP" dirty="0" smtClean="0"/>
              <a:t> </a:t>
            </a:r>
            <a:r>
              <a:rPr kumimoji="1" lang="it-IT" altLang="ja-JP" dirty="0" err="1"/>
              <a:t>t</a:t>
            </a:r>
            <a:r>
              <a:rPr kumimoji="1" lang="it-IT" altLang="ja-JP" dirty="0" err="1" smtClean="0"/>
              <a:t>ype</a:t>
            </a:r>
            <a:r>
              <a:rPr kumimoji="1" lang="it-IT" altLang="ja-JP" dirty="0" smtClean="0"/>
              <a:t> </a:t>
            </a:r>
            <a:r>
              <a:rPr kumimoji="1" lang="it-IT" altLang="ja-JP" dirty="0"/>
              <a:t>erasure </a:t>
            </a:r>
            <a:r>
              <a:rPr kumimoji="1" lang="it-IT" altLang="ja-JP" dirty="0" err="1" smtClean="0"/>
              <a:t>problems</a:t>
            </a:r>
            <a:endParaRPr kumimoji="1" lang="it-IT" altLang="ja-JP" dirty="0" smtClean="0"/>
          </a:p>
          <a:p>
            <a:pPr marL="57150" indent="0">
              <a:buNone/>
            </a:pPr>
            <a:endParaRPr kumimoji="1" lang="it-IT" altLang="ja-JP" dirty="0" smtClean="0">
              <a:latin typeface="Lucida Console" panose="020B0609040504020204" pitchFamily="49" charset="0"/>
            </a:endParaRPr>
          </a:p>
          <a:p>
            <a:pPr marL="57150" indent="0">
              <a:buNone/>
            </a:pPr>
            <a:r>
              <a:rPr kumimoji="1" lang="it-IT" altLang="ja-JP" dirty="0" err="1" smtClean="0">
                <a:latin typeface="Lucida Console" panose="020B0609040504020204" pitchFamily="49" charset="0"/>
              </a:rPr>
              <a:t>typedef</a:t>
            </a:r>
            <a:r>
              <a:rPr kumimoji="1" lang="it-IT" altLang="ja-JP" dirty="0" smtClean="0">
                <a:latin typeface="Lucida Console" panose="020B0609040504020204" pitchFamily="49" charset="0"/>
              </a:rPr>
              <a:t> vector&lt;int</a:t>
            </a:r>
            <a:r>
              <a:rPr kumimoji="1" lang="it-IT" altLang="ja-JP" dirty="0">
                <a:latin typeface="Lucida Console" panose="020B0609040504020204" pitchFamily="49" charset="0"/>
              </a:rPr>
              <a:t>, </a:t>
            </a:r>
            <a:r>
              <a:rPr kumimoji="1" lang="it-IT" altLang="ja-JP" dirty="0" smtClean="0">
                <a:latin typeface="Lucida Console" panose="020B0609040504020204" pitchFamily="49" charset="0"/>
              </a:rPr>
              <a:t>EASTLICoreAllocator</a:t>
            </a:r>
            <a:r>
              <a:rPr kumimoji="1" lang="it-IT" altLang="ja-JP" dirty="0">
                <a:latin typeface="Lucida Console" panose="020B0609040504020204" pitchFamily="49" charset="0"/>
              </a:rPr>
              <a:t>&gt; MyVec;</a:t>
            </a:r>
          </a:p>
          <a:p>
            <a:pPr marL="57150" indent="0">
              <a:buNone/>
            </a:pPr>
            <a:r>
              <a:rPr kumimoji="1" lang="it-IT" altLang="ja-JP" dirty="0">
                <a:latin typeface="Lucida Console" panose="020B0609040504020204" pitchFamily="49" charset="0"/>
              </a:rPr>
              <a:t>typedef </a:t>
            </a:r>
            <a:r>
              <a:rPr kumimoji="1" lang="it-IT" altLang="ja-JP" dirty="0" smtClean="0">
                <a:latin typeface="Lucida Console" panose="020B0609040504020204" pitchFamily="49" charset="0"/>
              </a:rPr>
              <a:t>vector&lt;int</a:t>
            </a:r>
            <a:r>
              <a:rPr kumimoji="1" lang="it-IT" altLang="ja-JP" dirty="0">
                <a:latin typeface="Lucida Console" panose="020B0609040504020204" pitchFamily="49" charset="0"/>
              </a:rPr>
              <a:t>&gt; YourVec;</a:t>
            </a:r>
          </a:p>
          <a:p>
            <a:pPr marL="57150" indent="0">
              <a:buNone/>
            </a:pPr>
            <a:r>
              <a:rPr kumimoji="1" lang="it-IT" altLang="ja-JP" dirty="0">
                <a:latin typeface="Lucida Console" panose="020B0609040504020204" pitchFamily="49" charset="0"/>
              </a:rPr>
              <a:t>MyVec myVec;</a:t>
            </a:r>
          </a:p>
          <a:p>
            <a:pPr marL="57150" indent="0">
              <a:buNone/>
            </a:pPr>
            <a:r>
              <a:rPr kumimoji="1" lang="it-IT" altLang="ja-JP" dirty="0">
                <a:latin typeface="Lucida Console" panose="020B0609040504020204" pitchFamily="49" charset="0"/>
              </a:rPr>
              <a:t>YourVec yourVec;</a:t>
            </a:r>
          </a:p>
          <a:p>
            <a:pPr marL="57150" indent="0">
              <a:buNone/>
            </a:pPr>
            <a:r>
              <a:rPr kumimoji="1" lang="it-IT" altLang="ja-JP" dirty="0">
                <a:solidFill>
                  <a:srgbClr val="FF0000"/>
                </a:solidFill>
                <a:latin typeface="Lucida Console" panose="020B0609040504020204" pitchFamily="49" charset="0"/>
              </a:rPr>
              <a:t>myVec = yourVec; // what should </a:t>
            </a:r>
            <a:r>
              <a:rPr kumimoji="1" lang="it-IT" altLang="ja-JP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happen</a:t>
            </a:r>
            <a:r>
              <a:rPr kumimoji="1" lang="it-IT" altLang="ja-JP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kumimoji="1" lang="it-IT" altLang="ja-JP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here</a:t>
            </a:r>
            <a:r>
              <a:rPr kumimoji="1" lang="it-IT" altLang="ja-JP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…</a:t>
            </a:r>
            <a:r>
              <a:rPr kumimoji="1" lang="it-IT" altLang="ja-JP" dirty="0" smtClean="0">
                <a:latin typeface="Lucida Console" panose="020B0609040504020204" pitchFamily="49" charset="0"/>
              </a:rPr>
              <a:t> </a:t>
            </a:r>
            <a:endParaRPr kumimoji="1" lang="it-IT" altLang="ja-JP" dirty="0">
              <a:latin typeface="Lucida Console" panose="020B0609040504020204" pitchFamily="49" charset="0"/>
            </a:endParaRPr>
          </a:p>
          <a:p>
            <a:r>
              <a:rPr lang="en-US" dirty="0" smtClean="0"/>
              <a:t>ERROR: no </a:t>
            </a:r>
            <a:r>
              <a:rPr lang="en-US" dirty="0"/>
              <a:t>operator found which takes a right-hand operand of type </a:t>
            </a:r>
            <a:r>
              <a:rPr lang="en-US" dirty="0" smtClean="0"/>
              <a:t>'</a:t>
            </a:r>
            <a:r>
              <a:rPr lang="en-US" dirty="0" err="1" smtClean="0"/>
              <a:t>YourVec</a:t>
            </a:r>
            <a:r>
              <a:rPr lang="en-US" dirty="0"/>
              <a:t>' (or there is no acceptable conversion</a:t>
            </a:r>
            <a:r>
              <a:rPr lang="en-US" dirty="0" smtClean="0"/>
              <a:t>)</a:t>
            </a:r>
            <a:endParaRPr kumimoji="1" lang="it-IT" altLang="ja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EAD9-B5CD-4DF5-A20E-AFD08E698008}" type="slidenum">
              <a:rPr lang="en-CA" smtClean="0"/>
              <a:t>25</a:t>
            </a:fld>
            <a:endParaRPr lang="en-CA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465925" y="2685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en-US" altLang="ja-JP" dirty="0" smtClean="0"/>
              <a:t>2005 </a:t>
            </a:r>
            <a:r>
              <a:rPr lang="en-US" dirty="0" smtClean="0"/>
              <a:t>EASTL Memory tracking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71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3312" y="147337"/>
            <a:ext cx="9716688" cy="1280890"/>
          </a:xfrm>
        </p:spPr>
        <p:txBody>
          <a:bodyPr/>
          <a:lstStyle/>
          <a:p>
            <a:r>
              <a:rPr kumimoji="1" lang="en-US" altLang="ja-JP" dirty="0" smtClean="0"/>
              <a:t>2005 “Good?” EASTL usage with EASTLICA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416" y="1227483"/>
            <a:ext cx="11882231" cy="5630517"/>
          </a:xfrm>
          <a:gradFill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path path="circle">
              <a:fillToRect l="50000" t="50000" r="100000" b="100000"/>
            </a:path>
          </a:gradFill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Wrap EASTL with </a:t>
            </a:r>
            <a:r>
              <a:rPr lang="en-US" sz="3000" dirty="0"/>
              <a:t>EASTLICA </a:t>
            </a:r>
            <a:r>
              <a:rPr lang="en-US" sz="3000" dirty="0" smtClean="0"/>
              <a:t>to force usage of polymorphic allocator</a:t>
            </a:r>
            <a:endParaRPr lang="en-US" sz="3000" dirty="0"/>
          </a:p>
          <a:p>
            <a:pPr marL="5715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template </a:t>
            </a:r>
            <a:r>
              <a:rPr lang="en-US" dirty="0">
                <a:latin typeface="Lucida Console" panose="020B0609040504020204" pitchFamily="49" charset="0"/>
              </a:rPr>
              <a:t>&lt;</a:t>
            </a:r>
            <a:r>
              <a:rPr lang="en-US" dirty="0" err="1">
                <a:latin typeface="Lucida Console" panose="020B0609040504020204" pitchFamily="49" charset="0"/>
              </a:rPr>
              <a:t>typename</a:t>
            </a:r>
            <a:r>
              <a:rPr lang="en-US" dirty="0">
                <a:latin typeface="Lucida Console" panose="020B0609040504020204" pitchFamily="49" charset="0"/>
              </a:rPr>
              <a:t> T&gt; </a:t>
            </a:r>
            <a:endParaRPr lang="en-US" dirty="0" smtClean="0">
              <a:latin typeface="Lucida Console" panose="020B0609040504020204" pitchFamily="49" charset="0"/>
            </a:endParaRPr>
          </a:p>
          <a:p>
            <a:pPr marL="5715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class String : </a:t>
            </a:r>
            <a:r>
              <a:rPr lang="en-US" dirty="0">
                <a:latin typeface="Lucida Console" panose="020B0609040504020204" pitchFamily="49" charset="0"/>
              </a:rPr>
              <a:t>public </a:t>
            </a:r>
            <a:r>
              <a:rPr lang="en-US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base_string</a:t>
            </a:r>
            <a:r>
              <a:rPr lang="en-US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&lt;T</a:t>
            </a:r>
            <a:r>
              <a:rPr lang="en-US" b="1" dirty="0">
                <a:solidFill>
                  <a:srgbClr val="FF0000"/>
                </a:solidFill>
                <a:latin typeface="Lucida Console" panose="020B0609040504020204" pitchFamily="49" charset="0"/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EASTLICoreAllocator</a:t>
            </a:r>
            <a:r>
              <a:rPr lang="en-US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&gt;</a:t>
            </a:r>
            <a:r>
              <a:rPr kumimoji="1" lang="en-US" altLang="ja-JP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{</a:t>
            </a:r>
          </a:p>
          <a:p>
            <a:pPr marL="5715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	String(</a:t>
            </a:r>
            <a:r>
              <a:rPr lang="en-US" dirty="0" err="1" smtClean="0">
                <a:latin typeface="Lucida Console" panose="020B0609040504020204" pitchFamily="49" charset="0"/>
              </a:rPr>
              <a:t>ICoreAllocator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*</a:t>
            </a:r>
            <a:r>
              <a:rPr lang="en-US" dirty="0" err="1" smtClean="0">
                <a:latin typeface="Lucida Console" panose="020B0609040504020204" pitchFamily="49" charset="0"/>
              </a:rPr>
              <a:t>alloc</a:t>
            </a:r>
            <a:r>
              <a:rPr lang="en-US" dirty="0" smtClean="0">
                <a:latin typeface="Lucida Console" panose="020B0609040504020204" pitchFamily="49" charset="0"/>
              </a:rPr>
              <a:t>, </a:t>
            </a:r>
            <a:r>
              <a:rPr lang="en-US" dirty="0" err="1" smtClean="0">
                <a:latin typeface="Lucida Console" panose="020B0609040504020204" pitchFamily="49" charset="0"/>
              </a:rPr>
              <a:t>const</a:t>
            </a:r>
            <a:r>
              <a:rPr lang="en-US" dirty="0" smtClean="0">
                <a:latin typeface="Lucida Console" panose="020B0609040504020204" pitchFamily="49" charset="0"/>
              </a:rPr>
              <a:t> char*name=“</a:t>
            </a:r>
            <a:r>
              <a:rPr lang="en-US" dirty="0" err="1" smtClean="0">
                <a:latin typeface="Lucida Console" panose="020B0609040504020204" pitchFamily="49" charset="0"/>
              </a:rPr>
              <a:t>Str</a:t>
            </a:r>
            <a:r>
              <a:rPr lang="en-US" dirty="0" smtClean="0">
                <a:latin typeface="Lucida Console" panose="020B0609040504020204" pitchFamily="49" charset="0"/>
              </a:rPr>
              <a:t>") </a:t>
            </a:r>
          </a:p>
          <a:p>
            <a:pPr marL="5715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	: </a:t>
            </a:r>
            <a:r>
              <a:rPr lang="en-US" dirty="0" err="1" smtClean="0">
                <a:latin typeface="Lucida Console" panose="020B0609040504020204" pitchFamily="49" charset="0"/>
              </a:rPr>
              <a:t>basic_string</a:t>
            </a:r>
            <a:r>
              <a:rPr lang="en-US" dirty="0" smtClean="0">
                <a:latin typeface="Lucida Console" panose="020B0609040504020204" pitchFamily="49" charset="0"/>
              </a:rPr>
              <a:t>&lt;char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 smtClean="0">
                <a:latin typeface="Lucida Console" panose="020B0609040504020204" pitchFamily="49" charset="0"/>
              </a:rPr>
              <a:t>EASTLICoreAllocator</a:t>
            </a:r>
            <a:r>
              <a:rPr lang="en-US" dirty="0" smtClean="0">
                <a:latin typeface="Lucida Console" panose="020B0609040504020204" pitchFamily="49" charset="0"/>
              </a:rPr>
              <a:t>&gt;(</a:t>
            </a:r>
          </a:p>
          <a:p>
            <a:pPr marL="5715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           </a:t>
            </a:r>
            <a:r>
              <a:rPr lang="en-US" dirty="0" err="1" smtClean="0">
                <a:latin typeface="Lucida Console" panose="020B0609040504020204" pitchFamily="49" charset="0"/>
              </a:rPr>
              <a:t>EASTLICoreAllocator</a:t>
            </a:r>
            <a:r>
              <a:rPr lang="en-US" dirty="0">
                <a:latin typeface="Lucida Console" panose="020B0609040504020204" pitchFamily="49" charset="0"/>
              </a:rPr>
              <a:t>( name, </a:t>
            </a:r>
            <a:r>
              <a:rPr lang="en-US" dirty="0" err="1" smtClean="0">
                <a:latin typeface="Lucida Console" panose="020B0609040504020204" pitchFamily="49" charset="0"/>
              </a:rPr>
              <a:t>alloc</a:t>
            </a:r>
            <a:r>
              <a:rPr lang="en-US" dirty="0" smtClean="0">
                <a:latin typeface="Lucida Console" panose="020B0609040504020204" pitchFamily="49" charset="0"/>
              </a:rPr>
              <a:t> ))</a:t>
            </a:r>
          </a:p>
          <a:p>
            <a:pPr marL="5715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 smtClean="0">
                <a:latin typeface="Lucida Console" panose="020B0609040504020204" pitchFamily="49" charset="0"/>
              </a:rPr>
              <a:t>…</a:t>
            </a:r>
            <a:endParaRPr lang="en-US" dirty="0">
              <a:latin typeface="Lucida Console" panose="020B0609040504020204" pitchFamily="49" charset="0"/>
            </a:endParaRPr>
          </a:p>
          <a:p>
            <a:pPr marL="57150" indent="0">
              <a:buNone/>
            </a:pPr>
            <a:r>
              <a:rPr kumimoji="1" lang="en-US" altLang="ja-JP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};</a:t>
            </a:r>
          </a:p>
          <a:p>
            <a:pPr marL="57150" indent="0">
              <a:buNone/>
            </a:pPr>
            <a:r>
              <a:rPr kumimoji="1" lang="en-US" altLang="ja-JP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ICoreAllocator</a:t>
            </a:r>
            <a:r>
              <a:rPr kumimoji="1" lang="en-US" altLang="ja-JP" b="1" dirty="0">
                <a:solidFill>
                  <a:srgbClr val="FF0000"/>
                </a:solidFill>
                <a:latin typeface="Lucida Console" panose="020B0609040504020204" pitchFamily="49" charset="0"/>
              </a:rPr>
              <a:t>* </a:t>
            </a:r>
            <a:r>
              <a:rPr kumimoji="1" lang="en-US" altLang="ja-JP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alloc</a:t>
            </a:r>
            <a:r>
              <a:rPr kumimoji="1" lang="en-US" altLang="ja-JP" b="1" dirty="0">
                <a:solidFill>
                  <a:srgbClr val="FF0000"/>
                </a:solidFill>
                <a:latin typeface="Lucida Console" panose="020B0609040504020204" pitchFamily="49" charset="0"/>
              </a:rPr>
              <a:t> = </a:t>
            </a:r>
            <a:r>
              <a:rPr lang="en-US" dirty="0" err="1" smtClean="0">
                <a:latin typeface="Lucida Console" panose="020B0609040504020204" pitchFamily="49" charset="0"/>
              </a:rPr>
              <a:t>GetStringAllocator</a:t>
            </a:r>
            <a:r>
              <a:rPr lang="en-US" dirty="0">
                <a:latin typeface="Lucida Console" panose="020B0609040504020204" pitchFamily="49" charset="0"/>
              </a:rPr>
              <a:t>();</a:t>
            </a:r>
          </a:p>
          <a:p>
            <a:pPr marL="5715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EASTLICA</a:t>
            </a:r>
            <a:r>
              <a:rPr lang="en-US" dirty="0">
                <a:latin typeface="Lucida Console" panose="020B0609040504020204" pitchFamily="49" charset="0"/>
              </a:rPr>
              <a:t>::String </a:t>
            </a:r>
            <a:r>
              <a:rPr lang="en-US" dirty="0" err="1">
                <a:latin typeface="Lucida Console" panose="020B0609040504020204" pitchFamily="49" charset="0"/>
              </a:rPr>
              <a:t>str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kumimoji="1" lang="en-US" altLang="ja-JP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alloc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  <a:r>
              <a:rPr lang="en-US" dirty="0" smtClean="0">
                <a:latin typeface="Lucida Console" panose="020B0609040504020204" pitchFamily="49" charset="0"/>
              </a:rPr>
              <a:t>;		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5699096" y="2946400"/>
            <a:ext cx="625503" cy="2001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9165866" y="2946400"/>
            <a:ext cx="536934" cy="2001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7198316" y="3911600"/>
            <a:ext cx="523283" cy="1924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8454620" y="3886200"/>
            <a:ext cx="486179" cy="1967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6028280" y="2184400"/>
            <a:ext cx="575719" cy="369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EAD9-B5CD-4DF5-A20E-AFD08E698008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205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657" y="1326873"/>
            <a:ext cx="11693386" cy="5531127"/>
          </a:xfrm>
          <a:gradFill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path path="circle">
              <a:fillToRect l="50000" t="50000" r="100000" b="100000"/>
            </a:path>
          </a:gradFill>
        </p:spPr>
        <p:txBody>
          <a:bodyPr>
            <a:normAutofit/>
          </a:bodyPr>
          <a:lstStyle/>
          <a:p>
            <a:r>
              <a:rPr lang="en-US" altLang="ja-JP" dirty="0" smtClean="0"/>
              <a:t>Macro used to implement STL like types </a:t>
            </a:r>
            <a:r>
              <a:rPr lang="en-US" altLang="ja-JP" dirty="0"/>
              <a:t>for </a:t>
            </a:r>
            <a:r>
              <a:rPr lang="en-US" altLang="ja-JP" dirty="0" smtClean="0"/>
              <a:t>each large system.</a:t>
            </a:r>
          </a:p>
          <a:p>
            <a:pPr marL="114300" indent="0">
              <a:buNone/>
            </a:pPr>
            <a:r>
              <a:rPr lang="en-US" altLang="ja-JP" dirty="0" smtClean="0">
                <a:latin typeface="Lucida Console" panose="020B0609040504020204" pitchFamily="49" charset="0"/>
              </a:rPr>
              <a:t>#</a:t>
            </a:r>
            <a:r>
              <a:rPr lang="en-US" altLang="ja-JP" dirty="0">
                <a:latin typeface="Lucida Console" panose="020B0609040504020204" pitchFamily="49" charset="0"/>
              </a:rPr>
              <a:t>define EASTLICA_VECTOR( </a:t>
            </a:r>
            <a:r>
              <a:rPr lang="en-US" altLang="ja-JP" dirty="0">
                <a:solidFill>
                  <a:srgbClr val="FF0000"/>
                </a:solidFill>
                <a:latin typeface="Lucida Console" panose="020B0609040504020204" pitchFamily="49" charset="0"/>
              </a:rPr>
              <a:t>EASTLICA_TYPE</a:t>
            </a:r>
            <a:r>
              <a:rPr lang="en-US" altLang="ja-JP" dirty="0">
                <a:latin typeface="Lucida Console" panose="020B0609040504020204" pitchFamily="49" charset="0"/>
              </a:rPr>
              <a:t>, </a:t>
            </a:r>
            <a:r>
              <a:rPr lang="en-US" altLang="ja-JP" dirty="0" smtClean="0">
                <a:latin typeface="Lucida Console" panose="020B0609040504020204" pitchFamily="49" charset="0"/>
              </a:rPr>
              <a:t>		       				</a:t>
            </a:r>
            <a:r>
              <a:rPr lang="en-US" altLang="ja-JP" dirty="0" smtClean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GET_DEFAULT_ALLOC</a:t>
            </a:r>
            <a:r>
              <a:rPr lang="en-US" altLang="ja-JP" dirty="0" smtClean="0">
                <a:latin typeface="Lucida Console" panose="020B0609040504020204" pitchFamily="49" charset="0"/>
              </a:rPr>
              <a:t>, </a:t>
            </a:r>
            <a:r>
              <a:rPr lang="en-US" altLang="ja-JP" dirty="0">
                <a:latin typeface="Lucida Console" panose="020B0609040504020204" pitchFamily="49" charset="0"/>
              </a:rPr>
              <a:t>ALLOC_NAME )\</a:t>
            </a:r>
          </a:p>
          <a:p>
            <a:pPr marL="114300" indent="0">
              <a:buNone/>
            </a:pPr>
            <a:r>
              <a:rPr lang="en-US" altLang="ja-JP" dirty="0" smtClean="0">
                <a:latin typeface="Lucida Console" panose="020B0609040504020204" pitchFamily="49" charset="0"/>
              </a:rPr>
              <a:t>template</a:t>
            </a:r>
            <a:r>
              <a:rPr lang="en-US" altLang="ja-JP" dirty="0">
                <a:latin typeface="Lucida Console" panose="020B0609040504020204" pitchFamily="49" charset="0"/>
              </a:rPr>
              <a:t>&lt; </a:t>
            </a:r>
            <a:r>
              <a:rPr lang="en-US" altLang="ja-JP" dirty="0" err="1">
                <a:latin typeface="Lucida Console" panose="020B0609040504020204" pitchFamily="49" charset="0"/>
              </a:rPr>
              <a:t>typename</a:t>
            </a:r>
            <a:r>
              <a:rPr lang="en-US" altLang="ja-JP" dirty="0">
                <a:latin typeface="Lucida Console" panose="020B0609040504020204" pitchFamily="49" charset="0"/>
              </a:rPr>
              <a:t> T&gt; class EASTLICA_TYPE </a:t>
            </a:r>
            <a:r>
              <a:rPr lang="en-US" altLang="ja-JP" dirty="0">
                <a:solidFill>
                  <a:schemeClr val="tx1"/>
                </a:solidFill>
                <a:latin typeface="Lucida Console" panose="020B0609040504020204" pitchFamily="49" charset="0"/>
              </a:rPr>
              <a:t>: </a:t>
            </a:r>
            <a:r>
              <a:rPr lang="en-US" altLang="ja-JP" b="1" dirty="0">
                <a:solidFill>
                  <a:schemeClr val="tx1"/>
                </a:solidFill>
                <a:latin typeface="Lucida Console" panose="020B0609040504020204" pitchFamily="49" charset="0"/>
              </a:rPr>
              <a:t>public EASTLICA::Vector&lt;T&gt;	</a:t>
            </a:r>
            <a:endParaRPr lang="en-US" altLang="ja-JP" b="1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114300" indent="0">
              <a:buNone/>
            </a:pPr>
            <a:endParaRPr lang="en-US" altLang="ja-JP" dirty="0" smtClean="0"/>
          </a:p>
          <a:p>
            <a:pPr marL="400050"/>
            <a:r>
              <a:rPr lang="en-US" altLang="ja-JP" dirty="0" smtClean="0"/>
              <a:t>Using Macro to create a STL-like types for a large system</a:t>
            </a:r>
          </a:p>
          <a:p>
            <a:pPr marL="114300" indent="0">
              <a:buNone/>
            </a:pPr>
            <a:r>
              <a:rPr lang="en-US" altLang="ja-JP" dirty="0" smtClean="0"/>
              <a:t>EASTLICA_STRING( </a:t>
            </a:r>
            <a:r>
              <a:rPr lang="en-US" altLang="ja-JP" dirty="0" err="1">
                <a:solidFill>
                  <a:srgbClr val="FF0000"/>
                </a:solidFill>
              </a:rPr>
              <a:t>CareerModeString</a:t>
            </a:r>
            <a:r>
              <a:rPr lang="en-US" altLang="ja-JP" dirty="0" smtClean="0"/>
              <a:t>,</a:t>
            </a:r>
          </a:p>
          <a:p>
            <a:pPr marL="114300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		</a:t>
            </a:r>
            <a:r>
              <a:rPr lang="en-US" altLang="ja-JP" dirty="0" err="1" smtClean="0">
                <a:solidFill>
                  <a:srgbClr val="A65F12"/>
                </a:solidFill>
              </a:rPr>
              <a:t>CareerMode</a:t>
            </a:r>
            <a:r>
              <a:rPr lang="en-US" altLang="ja-JP" dirty="0">
                <a:solidFill>
                  <a:srgbClr val="A65F12"/>
                </a:solidFill>
              </a:rPr>
              <a:t>:</a:t>
            </a:r>
            <a:r>
              <a:rPr lang="en-US" altLang="ja-JP" dirty="0" smtClean="0">
                <a:solidFill>
                  <a:srgbClr val="A65F12"/>
                </a:solidFill>
              </a:rPr>
              <a:t>:</a:t>
            </a:r>
            <a:r>
              <a:rPr lang="en-US" altLang="ja-JP" dirty="0" err="1" smtClean="0">
                <a:solidFill>
                  <a:srgbClr val="A65F12"/>
                </a:solidFill>
              </a:rPr>
              <a:t>GetStringDefaultAllocator</a:t>
            </a:r>
            <a:r>
              <a:rPr lang="en-US" altLang="ja-JP" dirty="0">
                <a:solidFill>
                  <a:srgbClr val="A65F12"/>
                </a:solidFill>
              </a:rPr>
              <a:t>()</a:t>
            </a:r>
            <a:r>
              <a:rPr lang="en-US" altLang="ja-JP" dirty="0" smtClean="0"/>
              <a:t>, ”</a:t>
            </a:r>
            <a:r>
              <a:rPr lang="en-US" altLang="ja-JP" dirty="0" err="1" smtClean="0"/>
              <a:t>CareerStr</a:t>
            </a:r>
            <a:r>
              <a:rPr lang="en-US" altLang="ja-JP" dirty="0" smtClean="0"/>
              <a:t>" </a:t>
            </a:r>
            <a:r>
              <a:rPr lang="en-US" altLang="ja-JP" dirty="0"/>
              <a:t>)</a:t>
            </a:r>
            <a:r>
              <a:rPr lang="en-US" altLang="ja-JP" dirty="0" smtClean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EAD9-B5CD-4DF5-A20E-AFD08E698008}" type="slidenum">
              <a:rPr lang="en-CA" smtClean="0"/>
              <a:t>27</a:t>
            </a:fld>
            <a:endParaRPr lang="en-CA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13312" y="147337"/>
            <a:ext cx="9716688" cy="1280890"/>
          </a:xfrm>
        </p:spPr>
        <p:txBody>
          <a:bodyPr/>
          <a:lstStyle/>
          <a:p>
            <a:r>
              <a:rPr kumimoji="1" lang="en-US" altLang="ja-JP" dirty="0" smtClean="0"/>
              <a:t>2005 “Good?” EASTL usage with EASTLICA</a:t>
            </a:r>
            <a:endParaRPr lang="en-US" dirty="0"/>
          </a:p>
        </p:txBody>
      </p:sp>
      <p:sp>
        <p:nvSpPr>
          <p:cNvPr id="2" name="Left Arrow 1"/>
          <p:cNvSpPr/>
          <p:nvPr/>
        </p:nvSpPr>
        <p:spPr>
          <a:xfrm>
            <a:off x="7225428" y="4890755"/>
            <a:ext cx="1109360" cy="61316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Left Arrow 6"/>
          <p:cNvSpPr/>
          <p:nvPr/>
        </p:nvSpPr>
        <p:spPr>
          <a:xfrm>
            <a:off x="8962453" y="1824910"/>
            <a:ext cx="1050972" cy="656967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ight Arrow 7"/>
          <p:cNvSpPr/>
          <p:nvPr/>
        </p:nvSpPr>
        <p:spPr>
          <a:xfrm>
            <a:off x="1153161" y="2335883"/>
            <a:ext cx="992584" cy="54017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Right Arrow 8"/>
          <p:cNvSpPr/>
          <p:nvPr/>
        </p:nvSpPr>
        <p:spPr>
          <a:xfrm>
            <a:off x="1255327" y="5489322"/>
            <a:ext cx="934197" cy="59856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782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1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EAD9-B5CD-4DF5-A20E-AFD08E698008}" type="slidenum">
              <a:rPr lang="en-CA" smtClean="0"/>
              <a:t>28</a:t>
            </a:fld>
            <a:endParaRPr lang="en-CA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13312" y="147337"/>
            <a:ext cx="9716688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en-US" altLang="ja-JP" smtClean="0"/>
              <a:t>2005 “Good?” EASTL usage with EASTLICA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2657" y="1326873"/>
            <a:ext cx="11693386" cy="5531127"/>
          </a:xfrm>
          <a:gradFill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path path="circle">
              <a:fillToRect l="50000" t="50000" r="100000" b="100000"/>
            </a:path>
          </a:gradFill>
        </p:spPr>
        <p:txBody>
          <a:bodyPr>
            <a:normAutofit/>
          </a:bodyPr>
          <a:lstStyle/>
          <a:p>
            <a:r>
              <a:rPr lang="en-US" altLang="ja-JP" dirty="0"/>
              <a:t>This fixed our type type erasure </a:t>
            </a:r>
            <a:r>
              <a:rPr lang="en-US" altLang="ja-JP" dirty="0" smtClean="0"/>
              <a:t>problems. </a:t>
            </a:r>
          </a:p>
          <a:p>
            <a:pPr marL="114300" indent="0">
              <a:buNone/>
            </a:pPr>
            <a:r>
              <a:rPr lang="en-US" altLang="ja-JP" dirty="0" err="1" smtClean="0"/>
              <a:t>CareerModeString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str</a:t>
            </a:r>
            <a:r>
              <a:rPr lang="en-US" altLang="ja-JP" dirty="0" smtClean="0"/>
              <a:t>;</a:t>
            </a:r>
          </a:p>
          <a:p>
            <a:pPr marL="114300" indent="0">
              <a:buNone/>
            </a:pPr>
            <a:r>
              <a:rPr lang="en-US" altLang="ja-JP" dirty="0" err="1" smtClean="0"/>
              <a:t>LocalizedString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lstr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getStrId</a:t>
            </a:r>
            <a:r>
              <a:rPr lang="en-US" altLang="ja-JP" dirty="0" smtClean="0"/>
              <a:t>(42);</a:t>
            </a:r>
          </a:p>
          <a:p>
            <a:pPr marL="114300" indent="0">
              <a:buNone/>
            </a:pPr>
            <a:r>
              <a:rPr lang="en-US" altLang="ja-JP" dirty="0" err="1" smtClean="0"/>
              <a:t>str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lstr</a:t>
            </a:r>
            <a:r>
              <a:rPr lang="en-US" altLang="ja-JP" dirty="0" smtClean="0"/>
              <a:t>; // woot no compile error! Both use same allocator. </a:t>
            </a:r>
          </a:p>
          <a:p>
            <a:pPr marL="114300" indent="0">
              <a:buNone/>
            </a:pPr>
            <a:endParaRPr lang="en-US" altLang="ja-JP" dirty="0" smtClean="0"/>
          </a:p>
          <a:p>
            <a:r>
              <a:rPr lang="en-US" altLang="ja-JP" dirty="0"/>
              <a:t>This also </a:t>
            </a:r>
            <a:r>
              <a:rPr lang="en-US" altLang="ja-JP" dirty="0" smtClean="0"/>
              <a:t>fixed </a:t>
            </a:r>
            <a:r>
              <a:rPr lang="en-US" altLang="ja-JP" dirty="0"/>
              <a:t>the </a:t>
            </a:r>
            <a:r>
              <a:rPr lang="en-US" altLang="ja-JP" dirty="0" smtClean="0"/>
              <a:t>ownership </a:t>
            </a:r>
            <a:r>
              <a:rPr lang="en-US" altLang="ja-JP" dirty="0"/>
              <a:t>issues. </a:t>
            </a:r>
            <a:endParaRPr lang="en-US" altLang="ja-JP" dirty="0" smtClean="0"/>
          </a:p>
          <a:p>
            <a:r>
              <a:rPr lang="en-US" altLang="ja-JP" dirty="0" err="1" smtClean="0"/>
              <a:t>CareerMode</a:t>
            </a:r>
            <a:r>
              <a:rPr lang="en-US" altLang="ja-JP" dirty="0" smtClean="0"/>
              <a:t> owns its strings and localization does not own all strings in the game. </a:t>
            </a:r>
          </a:p>
          <a:p>
            <a:r>
              <a:rPr lang="en-US" altLang="ja-JP" dirty="0" smtClean="0"/>
              <a:t>Allocators are copied sometimes but not always.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58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999" y="196727"/>
            <a:ext cx="8911687" cy="1280890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Today’s Memory System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812" y="1308652"/>
            <a:ext cx="10798934" cy="5549348"/>
          </a:xfrm>
          <a:gradFill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path path="circle">
              <a:fillToRect l="50000" t="50000" r="100000" b="100000"/>
            </a:path>
          </a:gradFill>
        </p:spPr>
        <p:txBody>
          <a:bodyPr>
            <a:noAutofit/>
          </a:bodyPr>
          <a:lstStyle/>
          <a:p>
            <a:r>
              <a:rPr kumimoji="1" lang="en-US" altLang="ja-JP" dirty="0" smtClean="0"/>
              <a:t>PS4, Xbox One – Today 8GB (5GB for the game)</a:t>
            </a:r>
          </a:p>
          <a:p>
            <a:pPr lvl="1"/>
            <a:r>
              <a:rPr kumimoji="1" lang="en-US" altLang="ja-JP" dirty="0" smtClean="0"/>
              <a:t>GPU </a:t>
            </a:r>
            <a:r>
              <a:rPr kumimoji="1" lang="en-US" altLang="ja-JP" dirty="0"/>
              <a:t>memory does not have to be </a:t>
            </a:r>
            <a:r>
              <a:rPr kumimoji="1" lang="en-US" altLang="ja-JP" dirty="0" smtClean="0"/>
              <a:t>linearly </a:t>
            </a:r>
            <a:r>
              <a:rPr kumimoji="1" lang="en-US" altLang="ja-JP" dirty="0"/>
              <a:t>mapped. </a:t>
            </a:r>
            <a:r>
              <a:rPr kumimoji="1" lang="en-US" altLang="ja-JP" dirty="0" smtClean="0"/>
              <a:t>(GPU </a:t>
            </a:r>
            <a:r>
              <a:rPr kumimoji="1" lang="en-US" altLang="ja-JP" dirty="0"/>
              <a:t>assets are still </a:t>
            </a:r>
            <a:r>
              <a:rPr kumimoji="1" lang="en-US" altLang="ja-JP" dirty="0" smtClean="0"/>
              <a:t>special case however.)</a:t>
            </a:r>
          </a:p>
          <a:p>
            <a:pPr lvl="1"/>
            <a:r>
              <a:rPr kumimoji="1" lang="en-US" altLang="ja-JP" dirty="0" smtClean="0"/>
              <a:t>64 bit </a:t>
            </a:r>
            <a:r>
              <a:rPr kumimoji="1" lang="en-US" altLang="ja-JP" dirty="0"/>
              <a:t>virtual </a:t>
            </a:r>
            <a:r>
              <a:rPr kumimoji="1" lang="en-US" altLang="ja-JP" dirty="0" smtClean="0"/>
              <a:t>address space and a HDD to swap to. 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The big changes these days:</a:t>
            </a:r>
          </a:p>
          <a:p>
            <a:pPr lvl="1"/>
            <a:r>
              <a:rPr kumimoji="1" lang="en-US" altLang="ja-JP" dirty="0"/>
              <a:t>Debug </a:t>
            </a:r>
            <a:r>
              <a:rPr kumimoji="1" lang="en-US" altLang="ja-JP" dirty="0" smtClean="0"/>
              <a:t>Memory </a:t>
            </a:r>
            <a:r>
              <a:rPr kumimoji="1" lang="en-US" altLang="ja-JP" dirty="0"/>
              <a:t>System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EASTL Memory Tracking</a:t>
            </a:r>
          </a:p>
          <a:p>
            <a:pPr lvl="1"/>
            <a:r>
              <a:rPr kumimoji="1" lang="en-US" altLang="ja-JP" dirty="0" smtClean="0"/>
              <a:t>New debug tools</a:t>
            </a:r>
          </a:p>
          <a:p>
            <a:pPr marL="0" indent="0">
              <a:buNone/>
            </a:pPr>
            <a:endParaRPr kumimoji="1" lang="en-US" altLang="ja-JP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EAD9-B5CD-4DF5-A20E-AFD08E698008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579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Scott Wardle, </a:t>
            </a:r>
            <a:endParaRPr lang="en-US" dirty="0" smtClean="0"/>
          </a:p>
          <a:p>
            <a:r>
              <a:rPr lang="en-US" dirty="0" smtClean="0"/>
              <a:t>20</a:t>
            </a:r>
            <a:r>
              <a:rPr lang="en-US" dirty="0"/>
              <a:t>+ years </a:t>
            </a:r>
            <a:r>
              <a:rPr lang="en-US" dirty="0" smtClean="0"/>
              <a:t>Game Dev </a:t>
            </a:r>
            <a:endParaRPr lang="en-US" dirty="0"/>
          </a:p>
          <a:p>
            <a:r>
              <a:rPr lang="en-US" dirty="0" smtClean="0"/>
              <a:t>Solving </a:t>
            </a:r>
            <a:r>
              <a:rPr lang="en-US" dirty="0"/>
              <a:t>problems through visualization </a:t>
            </a:r>
            <a:r>
              <a:rPr lang="en-US" dirty="0" smtClean="0"/>
              <a:t>and drawing pictures</a:t>
            </a:r>
          </a:p>
          <a:p>
            <a:r>
              <a:rPr lang="en-US" dirty="0" smtClean="0"/>
              <a:t>I </a:t>
            </a:r>
            <a:r>
              <a:rPr lang="en-US" dirty="0"/>
              <a:t>am also badly dyslexic, </a:t>
            </a:r>
            <a:r>
              <a:rPr lang="en-US" dirty="0" smtClean="0"/>
              <a:t>so please note spelling mistakes and inform me later after the presentation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EAD9-B5CD-4DF5-A20E-AFD08E698008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455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4812" y="329899"/>
            <a:ext cx="8911687" cy="1280890"/>
          </a:xfrm>
        </p:spPr>
        <p:txBody>
          <a:bodyPr/>
          <a:lstStyle/>
          <a:p>
            <a:r>
              <a:rPr kumimoji="1" lang="en-US" altLang="ja-JP" dirty="0"/>
              <a:t>Today’s Debug </a:t>
            </a:r>
            <a:r>
              <a:rPr kumimoji="1" lang="en-US" altLang="ja-JP" dirty="0" smtClean="0"/>
              <a:t>Memory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378226"/>
            <a:ext cx="10878447" cy="5479774"/>
          </a:xfrm>
          <a:gradFill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path path="circle">
              <a:fillToRect l="50000" t="50000" r="100000" b="100000"/>
            </a:path>
          </a:gradFill>
        </p:spPr>
        <p:txBody>
          <a:bodyPr>
            <a:noAutofit/>
          </a:bodyPr>
          <a:lstStyle/>
          <a:p>
            <a:r>
              <a:rPr kumimoji="1" lang="en-US" altLang="ja-JP" dirty="0" err="1" smtClean="0"/>
              <a:t>Alloc</a:t>
            </a:r>
            <a:r>
              <a:rPr kumimoji="1" lang="en-US" altLang="ja-JP" dirty="0" smtClean="0"/>
              <a:t> debug names slowly die</a:t>
            </a:r>
            <a:endParaRPr kumimoji="1" lang="en-US" altLang="ja-JP" dirty="0"/>
          </a:p>
          <a:p>
            <a:pPr lvl="1"/>
            <a:r>
              <a:rPr kumimoji="1" lang="en-US" altLang="ja-JP" dirty="0" smtClean="0"/>
              <a:t>void</a:t>
            </a:r>
            <a:r>
              <a:rPr kumimoji="1" lang="en-US" altLang="ja-JP" dirty="0"/>
              <a:t>* operator new(</a:t>
            </a:r>
            <a:r>
              <a:rPr kumimoji="1" lang="en-US" altLang="ja-JP" dirty="0" err="1"/>
              <a:t>size_t</a:t>
            </a:r>
            <a:r>
              <a:rPr kumimoji="1" lang="en-US" altLang="ja-JP" dirty="0"/>
              <a:t> size, </a:t>
            </a:r>
            <a:r>
              <a:rPr kumimoji="1" lang="en-US" altLang="ja-JP" b="1" dirty="0">
                <a:solidFill>
                  <a:srgbClr val="FF0000"/>
                </a:solidFill>
              </a:rPr>
              <a:t>EA::</a:t>
            </a:r>
            <a:r>
              <a:rPr kumimoji="1" lang="en-US" altLang="ja-JP" b="1" dirty="0" err="1">
                <a:solidFill>
                  <a:srgbClr val="FF0000"/>
                </a:solidFill>
              </a:rPr>
              <a:t>ICoreAllocator</a:t>
            </a:r>
            <a:r>
              <a:rPr kumimoji="1" lang="en-US" altLang="ja-JP" b="1" dirty="0">
                <a:solidFill>
                  <a:srgbClr val="FF0000"/>
                </a:solidFill>
              </a:rPr>
              <a:t>* </a:t>
            </a:r>
            <a:r>
              <a:rPr kumimoji="1" lang="en-US" altLang="ja-JP" b="1" dirty="0" err="1">
                <a:solidFill>
                  <a:srgbClr val="FF0000"/>
                </a:solidFill>
              </a:rPr>
              <a:t>alloc</a:t>
            </a:r>
            <a:r>
              <a:rPr kumimoji="1" lang="en-US" altLang="ja-JP" dirty="0"/>
              <a:t>)</a:t>
            </a:r>
          </a:p>
          <a:p>
            <a:pPr lvl="1"/>
            <a:r>
              <a:rPr kumimoji="1" lang="en-US" altLang="ja-JP" dirty="0"/>
              <a:t>The old interface </a:t>
            </a:r>
            <a:r>
              <a:rPr kumimoji="1" lang="en-US" altLang="ja-JP" dirty="0" smtClean="0"/>
              <a:t>exists. But uses scopes. </a:t>
            </a:r>
          </a:p>
          <a:p>
            <a:r>
              <a:rPr kumimoji="1" lang="en-US" altLang="ja-JP" dirty="0"/>
              <a:t>S</a:t>
            </a:r>
            <a:r>
              <a:rPr kumimoji="1" lang="en-US" altLang="ja-JP" dirty="0" smtClean="0"/>
              <a:t>copes are everywhere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Resource and Asset Names</a:t>
            </a:r>
          </a:p>
          <a:p>
            <a:pPr lvl="1"/>
            <a:r>
              <a:rPr kumimoji="1" lang="en-US" altLang="ja-JP" dirty="0" err="1"/>
              <a:t>Alloc</a:t>
            </a:r>
            <a:r>
              <a:rPr kumimoji="1" lang="en-US" altLang="ja-JP" dirty="0"/>
              <a:t> </a:t>
            </a:r>
            <a:r>
              <a:rPr kumimoji="1" lang="en-US" altLang="ja-JP" dirty="0" smtClean="0"/>
              <a:t>Name, </a:t>
            </a:r>
            <a:r>
              <a:rPr kumimoji="1" lang="en-US" altLang="ja-JP" dirty="0"/>
              <a:t>Allocator, Category, and Call </a:t>
            </a:r>
            <a:r>
              <a:rPr kumimoji="1" lang="en-US" altLang="ja-JP" dirty="0" smtClean="0"/>
              <a:t>stacks</a:t>
            </a:r>
          </a:p>
          <a:p>
            <a:pPr lvl="1"/>
            <a:r>
              <a:rPr lang="en-US" dirty="0"/>
              <a:t>FB_MEMORYTRACKER_SCOPE(data-&gt;</a:t>
            </a:r>
            <a:r>
              <a:rPr lang="en-US" dirty="0" err="1"/>
              <a:t>debugNames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pPr lvl="1"/>
            <a:r>
              <a:rPr lang="en-US" dirty="0"/>
              <a:t>FB_ALLOC_RES_SCOPE(data-&gt;</a:t>
            </a:r>
            <a:r>
              <a:rPr lang="en-US" dirty="0" err="1"/>
              <a:t>debugNames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pPr lvl="1"/>
            <a:r>
              <a:rPr kumimoji="1" lang="en-US" altLang="ja-JP" dirty="0" smtClean="0"/>
              <a:t>*(This does mean more thread local storage use)</a:t>
            </a:r>
            <a:endParaRPr kumimoji="1" lang="en-US" altLang="ja-JP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EAD9-B5CD-4DF5-A20E-AFD08E698008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142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2201" y="329899"/>
            <a:ext cx="8911687" cy="1280890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Today’s EASTL Memory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1721" y="1512404"/>
            <a:ext cx="10113134" cy="4939196"/>
          </a:xfrm>
        </p:spPr>
        <p:txBody>
          <a:bodyPr>
            <a:noAutofit/>
          </a:bodyPr>
          <a:lstStyle/>
          <a:p>
            <a:r>
              <a:rPr lang="en-US" altLang="ja-JP" dirty="0" smtClean="0"/>
              <a:t>Everyone is still doing this:</a:t>
            </a:r>
          </a:p>
          <a:p>
            <a:pPr marL="0" indent="0">
              <a:buNone/>
            </a:pPr>
            <a:r>
              <a:rPr lang="en-US" dirty="0" smtClean="0"/>
              <a:t>class Team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457200" lvl="1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teamid</a:t>
            </a:r>
            <a:r>
              <a:rPr lang="en-US" dirty="0" smtClean="0"/>
              <a:t>;</a:t>
            </a:r>
          </a:p>
          <a:p>
            <a:pPr marL="457200" lvl="1" indent="0">
              <a:buNone/>
            </a:pPr>
            <a:r>
              <a:rPr lang="en-US" dirty="0" err="1"/>
              <a:t>eastl</a:t>
            </a:r>
            <a:r>
              <a:rPr lang="en-US" dirty="0"/>
              <a:t>::</a:t>
            </a:r>
            <a:r>
              <a:rPr lang="en-US" dirty="0" smtClean="0"/>
              <a:t>vector&lt;player&gt; players;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Team*home = new (allocator) Team;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However EASTL is still a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EAD9-B5CD-4DF5-A20E-AFD08E698008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367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9773" y="195964"/>
            <a:ext cx="9799983" cy="1280890"/>
          </a:xfrm>
        </p:spPr>
        <p:txBody>
          <a:bodyPr/>
          <a:lstStyle/>
          <a:p>
            <a:r>
              <a:rPr kumimoji="1" lang="en-US" altLang="ja-JP" dirty="0" smtClean="0"/>
              <a:t>EASTL </a:t>
            </a:r>
            <a:r>
              <a:rPr kumimoji="1" lang="en-US" altLang="ja-JP" dirty="0"/>
              <a:t>use parent arena by </a:t>
            </a:r>
            <a:r>
              <a:rPr kumimoji="1" lang="en-US" altLang="ja-JP" dirty="0" smtClean="0"/>
              <a:t>default tracking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425307" y="934244"/>
            <a:ext cx="4770770" cy="570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2800" dirty="0" smtClean="0"/>
              <a:t>Gameplay Arena</a:t>
            </a:r>
            <a:endParaRPr lang="en-CA" sz="2800" dirty="0"/>
          </a:p>
        </p:txBody>
      </p:sp>
      <p:sp>
        <p:nvSpPr>
          <p:cNvPr id="4" name="Rectangle 3"/>
          <p:cNvSpPr/>
          <p:nvPr/>
        </p:nvSpPr>
        <p:spPr>
          <a:xfrm>
            <a:off x="3425307" y="1476854"/>
            <a:ext cx="4770770" cy="39079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2800" dirty="0" smtClean="0"/>
              <a:t>Team Home</a:t>
            </a:r>
          </a:p>
          <a:p>
            <a:r>
              <a:rPr lang="en-CA" sz="2800" dirty="0" smtClean="0"/>
              <a:t>(One Allocation)</a:t>
            </a:r>
            <a:endParaRPr lang="en-CA" sz="2800" dirty="0"/>
          </a:p>
        </p:txBody>
      </p:sp>
      <p:sp>
        <p:nvSpPr>
          <p:cNvPr id="6" name="Rectangle 5"/>
          <p:cNvSpPr/>
          <p:nvPr/>
        </p:nvSpPr>
        <p:spPr>
          <a:xfrm>
            <a:off x="3425307" y="2475490"/>
            <a:ext cx="4770770" cy="10088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2800" dirty="0" err="1" smtClean="0"/>
              <a:t>int</a:t>
            </a:r>
            <a:r>
              <a:rPr lang="en-CA" sz="2800" dirty="0" smtClean="0"/>
              <a:t> </a:t>
            </a:r>
            <a:r>
              <a:rPr lang="en-CA" sz="2800" dirty="0" err="1" smtClean="0"/>
              <a:t>teamId</a:t>
            </a:r>
            <a:r>
              <a:rPr lang="en-CA" sz="2800" dirty="0" smtClean="0"/>
              <a:t>;</a:t>
            </a:r>
          </a:p>
          <a:p>
            <a:r>
              <a:rPr lang="en-CA" sz="2800" dirty="0" smtClean="0"/>
              <a:t>vector&lt;player&gt; players;</a:t>
            </a:r>
            <a:endParaRPr lang="en-CA" sz="2800" dirty="0"/>
          </a:p>
        </p:txBody>
      </p:sp>
      <p:sp>
        <p:nvSpPr>
          <p:cNvPr id="7" name="Rectangle 6"/>
          <p:cNvSpPr/>
          <p:nvPr/>
        </p:nvSpPr>
        <p:spPr>
          <a:xfrm>
            <a:off x="3437001" y="3542680"/>
            <a:ext cx="4759076" cy="18394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2800" dirty="0" smtClean="0"/>
              <a:t>allocator (0 bytes maybe)</a:t>
            </a:r>
          </a:p>
          <a:p>
            <a:r>
              <a:rPr lang="en-CA" sz="2800" dirty="0" smtClean="0"/>
              <a:t>first</a:t>
            </a:r>
          </a:p>
          <a:p>
            <a:r>
              <a:rPr lang="en-CA" sz="2800" dirty="0" smtClean="0"/>
              <a:t>last</a:t>
            </a:r>
          </a:p>
          <a:p>
            <a:r>
              <a:rPr lang="en-CA" sz="2800" dirty="0" smtClean="0"/>
              <a:t>end</a:t>
            </a:r>
            <a:endParaRPr lang="en-CA" sz="2800" dirty="0"/>
          </a:p>
        </p:txBody>
      </p:sp>
      <p:sp>
        <p:nvSpPr>
          <p:cNvPr id="5" name="Right Arrow 4"/>
          <p:cNvSpPr/>
          <p:nvPr/>
        </p:nvSpPr>
        <p:spPr>
          <a:xfrm>
            <a:off x="3049557" y="3661664"/>
            <a:ext cx="375750" cy="25841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sp>
        <p:nvSpPr>
          <p:cNvPr id="8" name="Rectangle 7"/>
          <p:cNvSpPr/>
          <p:nvPr/>
        </p:nvSpPr>
        <p:spPr>
          <a:xfrm>
            <a:off x="244967" y="2547535"/>
            <a:ext cx="2733262" cy="13936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/>
              <a:t>Check What </a:t>
            </a:r>
          </a:p>
          <a:p>
            <a:pPr algn="ctr"/>
            <a:r>
              <a:rPr lang="en-CA" sz="2800" dirty="0" smtClean="0"/>
              <a:t>Arena parent is in</a:t>
            </a:r>
            <a:endParaRPr lang="en-CA" sz="2800" dirty="0"/>
          </a:p>
        </p:txBody>
      </p:sp>
      <p:sp>
        <p:nvSpPr>
          <p:cNvPr id="9" name="Rectangle 8"/>
          <p:cNvSpPr/>
          <p:nvPr/>
        </p:nvSpPr>
        <p:spPr>
          <a:xfrm>
            <a:off x="3425307" y="5467171"/>
            <a:ext cx="4770770" cy="3530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/>
              <a:t>Player 1</a:t>
            </a:r>
            <a:endParaRPr lang="en-CA" sz="2800" dirty="0"/>
          </a:p>
        </p:txBody>
      </p:sp>
      <p:sp>
        <p:nvSpPr>
          <p:cNvPr id="14" name="Right Arrow 13"/>
          <p:cNvSpPr/>
          <p:nvPr/>
        </p:nvSpPr>
        <p:spPr>
          <a:xfrm>
            <a:off x="3024469" y="5865215"/>
            <a:ext cx="375749" cy="25841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sp>
        <p:nvSpPr>
          <p:cNvPr id="15" name="Rectangle 14"/>
          <p:cNvSpPr/>
          <p:nvPr/>
        </p:nvSpPr>
        <p:spPr>
          <a:xfrm>
            <a:off x="244967" y="4558893"/>
            <a:ext cx="2733261" cy="21695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/>
              <a:t>Allocate Child using parent arena</a:t>
            </a:r>
          </a:p>
          <a:p>
            <a:pPr algn="ctr"/>
            <a:r>
              <a:rPr lang="en-CA" sz="2800" dirty="0" smtClean="0"/>
              <a:t>as </a:t>
            </a:r>
            <a:r>
              <a:rPr lang="en-CA" sz="2800" dirty="0"/>
              <a:t>parameter</a:t>
            </a:r>
            <a:endParaRPr lang="en-CA" sz="2800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3425307" y="5817902"/>
            <a:ext cx="4770770" cy="3530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/>
              <a:t>Player 2</a:t>
            </a:r>
            <a:endParaRPr lang="en-CA" sz="2800" dirty="0"/>
          </a:p>
        </p:txBody>
      </p:sp>
      <p:sp>
        <p:nvSpPr>
          <p:cNvPr id="17" name="Rectangle 16"/>
          <p:cNvSpPr/>
          <p:nvPr/>
        </p:nvSpPr>
        <p:spPr>
          <a:xfrm>
            <a:off x="3425307" y="6169690"/>
            <a:ext cx="4770770" cy="3530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/>
              <a:t>Player 3</a:t>
            </a:r>
            <a:endParaRPr lang="en-CA" sz="2800" dirty="0"/>
          </a:p>
        </p:txBody>
      </p:sp>
      <p:sp>
        <p:nvSpPr>
          <p:cNvPr id="19" name="Rectangle 18"/>
          <p:cNvSpPr/>
          <p:nvPr/>
        </p:nvSpPr>
        <p:spPr>
          <a:xfrm>
            <a:off x="8343900" y="1152908"/>
            <a:ext cx="3517900" cy="511371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/>
              <a:t>Don’t have to use the same arena for child</a:t>
            </a:r>
          </a:p>
          <a:p>
            <a:pPr algn="ctr"/>
            <a:endParaRPr lang="en-CA" sz="2800" dirty="0" smtClean="0"/>
          </a:p>
          <a:p>
            <a:pPr algn="ctr"/>
            <a:r>
              <a:rPr lang="en-CA" sz="2800" dirty="0" smtClean="0"/>
              <a:t>IE: use gameplay’s</a:t>
            </a:r>
          </a:p>
          <a:p>
            <a:pPr algn="ctr"/>
            <a:r>
              <a:rPr lang="en-CA" sz="2800" dirty="0" smtClean="0"/>
              <a:t>small block allocator</a:t>
            </a:r>
          </a:p>
          <a:p>
            <a:pPr algn="ctr"/>
            <a:r>
              <a:rPr lang="en-CA" sz="2800" dirty="0" smtClean="0"/>
              <a:t>not general allocator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EAD9-B5CD-4DF5-A20E-AFD08E698008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668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5" grpId="0" animBg="1"/>
      <p:bldP spid="8" grpId="0" animBg="1"/>
      <p:bldP spid="9" grpId="0" animBg="1"/>
      <p:bldP spid="14" grpId="0" animBg="1"/>
      <p:bldP spid="15" grpId="0" animBg="1"/>
      <p:bldP spid="16" grpId="0" animBg="1"/>
      <p:bldP spid="17" grpId="0" animBg="1"/>
      <p:bldP spid="1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4645" y="1024277"/>
            <a:ext cx="9953970" cy="5038246"/>
          </a:xfrm>
        </p:spPr>
        <p:txBody>
          <a:bodyPr>
            <a:noAutofit/>
          </a:bodyPr>
          <a:lstStyle/>
          <a:p>
            <a:r>
              <a:rPr lang="en-US" sz="3200" dirty="0" smtClean="0"/>
              <a:t>Problems</a:t>
            </a:r>
          </a:p>
          <a:p>
            <a:r>
              <a:rPr lang="en-US" sz="3200" dirty="0" smtClean="0"/>
              <a:t>It does take some CPU time.</a:t>
            </a:r>
          </a:p>
          <a:p>
            <a:r>
              <a:rPr lang="en-US" sz="3200" dirty="0" smtClean="0"/>
              <a:t>What about objects on the stack? </a:t>
            </a:r>
          </a:p>
          <a:p>
            <a:r>
              <a:rPr lang="en-US" sz="3200" dirty="0" smtClean="0"/>
              <a:t>What about move operators? </a:t>
            </a:r>
          </a:p>
          <a:p>
            <a:pPr lvl="1"/>
            <a:r>
              <a:rPr lang="en-US" dirty="0" smtClean="0"/>
              <a:t>Object in gameplay arena and move it to rendering.  Only the parent object will move. </a:t>
            </a:r>
          </a:p>
          <a:p>
            <a:r>
              <a:rPr lang="en-US" sz="3200" dirty="0" smtClean="0"/>
              <a:t>“</a:t>
            </a:r>
            <a:r>
              <a:rPr lang="en-US" sz="3200" dirty="0"/>
              <a:t>Y</a:t>
            </a:r>
            <a:r>
              <a:rPr lang="en-US" sz="3200" dirty="0" smtClean="0"/>
              <a:t>ou made it you own it” logic</a:t>
            </a:r>
            <a:r>
              <a:rPr lang="en-US" sz="3200" dirty="0"/>
              <a:t> </a:t>
            </a:r>
            <a:r>
              <a:rPr lang="en-US" sz="3200" dirty="0" smtClean="0"/>
              <a:t>works 80% of the time. </a:t>
            </a:r>
          </a:p>
          <a:p>
            <a:r>
              <a:rPr lang="en-US" sz="3200" dirty="0" smtClean="0"/>
              <a:t>For other cases use EASTLICA patterns. </a:t>
            </a:r>
          </a:p>
          <a:p>
            <a:pPr lvl="1"/>
            <a:r>
              <a:rPr lang="en-US" sz="3200" dirty="0" smtClean="0"/>
              <a:t>(Systems that are factory for other systems.)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EAD9-B5CD-4DF5-A20E-AFD08E698008}" type="slidenum">
              <a:rPr lang="en-CA" smtClean="0"/>
              <a:t>33</a:t>
            </a:fld>
            <a:endParaRPr lang="en-CA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69773" y="195964"/>
            <a:ext cx="9799983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en-US" altLang="ja-JP" smtClean="0"/>
              <a:t>EASTL use parent arena by default tracking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28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Today’s Debugging Tool </a:t>
            </a:r>
            <a:r>
              <a:rPr lang="en-CA" dirty="0" err="1" smtClean="0"/>
              <a:t>DeltaViewer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9796" y="1611795"/>
            <a:ext cx="11007587" cy="5246205"/>
          </a:xfrm>
          <a:gradFill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path path="circle">
              <a:fillToRect l="50000" t="50000" r="100000" b="100000"/>
            </a:path>
          </a:gradFill>
        </p:spPr>
        <p:txBody>
          <a:bodyPr>
            <a:noAutofit/>
          </a:bodyPr>
          <a:lstStyle/>
          <a:p>
            <a:r>
              <a:rPr lang="en-CA" dirty="0" smtClean="0"/>
              <a:t>History lesson over! Let’s look at today’s tools!</a:t>
            </a:r>
          </a:p>
          <a:p>
            <a:endParaRPr lang="en-CA" dirty="0" smtClean="0"/>
          </a:p>
          <a:p>
            <a:r>
              <a:rPr lang="en-CA" dirty="0" err="1" smtClean="0"/>
              <a:t>DeltaViewer</a:t>
            </a:r>
            <a:r>
              <a:rPr lang="en-CA" dirty="0" smtClean="0"/>
              <a:t> displays a session of data. </a:t>
            </a:r>
          </a:p>
          <a:p>
            <a:r>
              <a:rPr lang="en-CA" altLang="ja-JP" dirty="0"/>
              <a:t>A session is one run of the </a:t>
            </a:r>
            <a:r>
              <a:rPr lang="en-CA" altLang="ja-JP" dirty="0" smtClean="0"/>
              <a:t>game</a:t>
            </a:r>
            <a:endParaRPr lang="en-CA" dirty="0" smtClean="0"/>
          </a:p>
          <a:p>
            <a:r>
              <a:rPr lang="en-CA" dirty="0" smtClean="0"/>
              <a:t>This data is sent from console to a http server on the SE’s or QA’s computer</a:t>
            </a:r>
          </a:p>
          <a:p>
            <a:r>
              <a:rPr lang="en-CA" dirty="0" smtClean="0"/>
              <a:t>The data is stored in tables</a:t>
            </a:r>
          </a:p>
          <a:p>
            <a:r>
              <a:rPr lang="en-CA" dirty="0" smtClean="0"/>
              <a:t>These tables can be joined into views</a:t>
            </a:r>
          </a:p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EAD9-B5CD-4DF5-A20E-AFD08E698008}" type="slidenum">
              <a:rPr lang="en-CA" smtClean="0"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888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ja-JP" dirty="0" err="1"/>
              <a:t>DeltaViewer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9248" y="1625600"/>
            <a:ext cx="10565364" cy="4490830"/>
          </a:xfrm>
          <a:gradFill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path path="circle">
              <a:fillToRect l="50000" t="50000" r="100000" b="100000"/>
            </a:path>
          </a:gradFill>
        </p:spPr>
        <p:txBody>
          <a:bodyPr>
            <a:noAutofit/>
          </a:bodyPr>
          <a:lstStyle/>
          <a:p>
            <a:r>
              <a:rPr lang="en-CA" altLang="ja-JP" dirty="0"/>
              <a:t>Some popular views are:</a:t>
            </a:r>
          </a:p>
          <a:p>
            <a:pPr lvl="1"/>
            <a:r>
              <a:rPr lang="en-CA" altLang="ja-JP" dirty="0"/>
              <a:t>TTY events debugging (Trace Log)</a:t>
            </a:r>
          </a:p>
          <a:p>
            <a:pPr lvl="1"/>
            <a:r>
              <a:rPr lang="en-CA" altLang="ja-JP" dirty="0"/>
              <a:t>IO Load profiler (Turbo Tuner)</a:t>
            </a:r>
          </a:p>
          <a:p>
            <a:pPr lvl="1"/>
            <a:r>
              <a:rPr lang="en-CA" altLang="ja-JP" dirty="0"/>
              <a:t>Frame rate and Job thread profiler (Performance Timer)</a:t>
            </a:r>
          </a:p>
          <a:p>
            <a:pPr lvl="1"/>
            <a:r>
              <a:rPr lang="en-CA" altLang="ja-JP" dirty="0"/>
              <a:t>Memory </a:t>
            </a:r>
            <a:r>
              <a:rPr lang="en-CA" altLang="ja-JP" dirty="0" smtClean="0"/>
              <a:t>Investigator, reviews memory </a:t>
            </a:r>
            <a:r>
              <a:rPr lang="en-CA" altLang="ja-JP" dirty="0"/>
              <a:t>leaks and changes over </a:t>
            </a:r>
            <a:r>
              <a:rPr lang="en-CA" altLang="ja-JP" dirty="0" smtClean="0"/>
              <a:t>time</a:t>
            </a:r>
          </a:p>
          <a:p>
            <a:pPr lvl="1"/>
            <a:r>
              <a:rPr lang="en-CA" altLang="ja-JP" dirty="0" smtClean="0"/>
              <a:t>Memory </a:t>
            </a:r>
            <a:r>
              <a:rPr lang="en-CA" altLang="ja-JP" dirty="0"/>
              <a:t>Categorization </a:t>
            </a:r>
            <a:r>
              <a:rPr lang="en-CA" altLang="ja-JP" dirty="0" smtClean="0"/>
              <a:t>groups </a:t>
            </a:r>
            <a:r>
              <a:rPr lang="en-CA" altLang="ja-JP" dirty="0"/>
              <a:t>allocations at a given </a:t>
            </a:r>
            <a:r>
              <a:rPr lang="en-CA" altLang="ja-JP" dirty="0" smtClean="0"/>
              <a:t>time</a:t>
            </a:r>
          </a:p>
          <a:p>
            <a:pPr marL="0" indent="0">
              <a:buNone/>
            </a:pPr>
            <a:endParaRPr lang="en-CA" altLang="ja-JP" dirty="0"/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EAD9-B5CD-4DF5-A20E-AFD08E698008}" type="slidenum">
              <a:rPr lang="en-CA" smtClean="0"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137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TTY events debugging (Trace Log)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6" y="1905000"/>
            <a:ext cx="8911686" cy="468830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257675" y="3638550"/>
            <a:ext cx="7027946" cy="1619250"/>
          </a:xfrm>
          <a:prstGeom prst="round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305300" y="5257800"/>
            <a:ext cx="7029450" cy="1335505"/>
          </a:xfrm>
          <a:prstGeom prst="roundRect">
            <a:avLst/>
          </a:prstGeom>
          <a:solidFill>
            <a:schemeClr val="accent5">
              <a:alpha val="42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476375" y="4064486"/>
            <a:ext cx="180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Level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76375" y="5556220"/>
            <a:ext cx="180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Level 2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592925" y="4249152"/>
            <a:ext cx="17123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592925" y="5740886"/>
            <a:ext cx="17123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EAD9-B5CD-4DF5-A20E-AFD08E698008}" type="slidenum">
              <a:rPr lang="en-CA" smtClean="0"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541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/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IO Load profiler (Turbo Tuner)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62" y="1652380"/>
            <a:ext cx="4240213" cy="5091319"/>
          </a:xfrm>
          <a:gradFill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path path="circle">
              <a:fillToRect l="50000" t="50000" r="100000" b="100000"/>
            </a:path>
          </a:gradFill>
        </p:spPr>
        <p:txBody>
          <a:bodyPr>
            <a:noAutofit/>
          </a:bodyPr>
          <a:lstStyle/>
          <a:p>
            <a:r>
              <a:rPr lang="en-US" dirty="0" smtClean="0"/>
              <a:t>Bundle is a group of files that have to be loaded to move the game to the next level or sub level. </a:t>
            </a:r>
          </a:p>
          <a:p>
            <a:r>
              <a:rPr lang="en-US" dirty="0" smtClean="0"/>
              <a:t>Chunks are blocks of data that are steamed in. Like movies or music or terrain in open world games. 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075" y="1905000"/>
            <a:ext cx="8911686" cy="418147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7096538" y="3657601"/>
            <a:ext cx="5814391" cy="477078"/>
          </a:xfrm>
          <a:prstGeom prst="round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6" name="Rounded Rectangle 5"/>
          <p:cNvSpPr/>
          <p:nvPr/>
        </p:nvSpPr>
        <p:spPr>
          <a:xfrm>
            <a:off x="7096538" y="4770783"/>
            <a:ext cx="5814392" cy="477078"/>
          </a:xfrm>
          <a:prstGeom prst="round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Rectangle 7"/>
          <p:cNvSpPr/>
          <p:nvPr/>
        </p:nvSpPr>
        <p:spPr>
          <a:xfrm>
            <a:off x="5203135" y="3657601"/>
            <a:ext cx="1893403" cy="477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/>
              <a:t>Bundles</a:t>
            </a:r>
            <a:endParaRPr lang="en-CA" sz="2800" dirty="0"/>
          </a:p>
        </p:txBody>
      </p:sp>
      <p:sp>
        <p:nvSpPr>
          <p:cNvPr id="9" name="Rectangle 8"/>
          <p:cNvSpPr/>
          <p:nvPr/>
        </p:nvSpPr>
        <p:spPr>
          <a:xfrm>
            <a:off x="5203135" y="4770784"/>
            <a:ext cx="1893403" cy="477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/>
              <a:t>Chunks</a:t>
            </a:r>
            <a:endParaRPr lang="en-CA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EAD9-B5CD-4DF5-A20E-AFD08E698008}" type="slidenum">
              <a:rPr lang="en-CA" smtClean="0"/>
              <a:t>37</a:t>
            </a:fld>
            <a:endParaRPr lang="en-CA"/>
          </a:p>
        </p:txBody>
      </p:sp>
      <p:sp>
        <p:nvSpPr>
          <p:cNvPr id="10" name="Right Arrow 9"/>
          <p:cNvSpPr/>
          <p:nvPr/>
        </p:nvSpPr>
        <p:spPr>
          <a:xfrm>
            <a:off x="8698978" y="2641426"/>
            <a:ext cx="1187107" cy="717899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  <a:alpha val="51000"/>
                </a:schemeClr>
              </a:gs>
              <a:gs pos="100000">
                <a:schemeClr val="accent1">
                  <a:shade val="98000"/>
                  <a:lumMod val="94000"/>
                  <a:alpha val="51000"/>
                </a:schemeClr>
              </a:gs>
            </a:gsLst>
            <a:lin ang="54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Rectangle 10"/>
          <p:cNvSpPr/>
          <p:nvPr/>
        </p:nvSpPr>
        <p:spPr>
          <a:xfrm>
            <a:off x="5991058" y="2669039"/>
            <a:ext cx="2219235" cy="66267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  <a:alpha val="51000"/>
                </a:schemeClr>
              </a:gs>
              <a:gs pos="100000">
                <a:schemeClr val="accent1">
                  <a:shade val="98000"/>
                  <a:lumMod val="94000"/>
                  <a:alpha val="51000"/>
                </a:schemeClr>
              </a:gs>
            </a:gsLst>
            <a:lin ang="54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Timeline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6653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7370" y="2342500"/>
            <a:ext cx="10788314" cy="43791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 Load profiler (Turbo Tuner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Down Arrow 2"/>
          <p:cNvSpPr/>
          <p:nvPr/>
        </p:nvSpPr>
        <p:spPr>
          <a:xfrm>
            <a:off x="5927109" y="2723536"/>
            <a:ext cx="445241" cy="5133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6164451" y="2723537"/>
            <a:ext cx="445241" cy="5133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7349247" y="2735959"/>
            <a:ext cx="445241" cy="5133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7524727" y="2720291"/>
            <a:ext cx="445241" cy="5133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8274870" y="2731954"/>
            <a:ext cx="445241" cy="5133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8349664" y="2731955"/>
            <a:ext cx="445241" cy="5133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10058918" y="2751624"/>
            <a:ext cx="445241" cy="5133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10187593" y="2731953"/>
            <a:ext cx="445241" cy="5133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10940805" y="2751624"/>
            <a:ext cx="445241" cy="5133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11081144" y="2731953"/>
            <a:ext cx="445241" cy="5133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394579" y="1366631"/>
            <a:ext cx="7782817" cy="138499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Each </a:t>
            </a:r>
            <a:r>
              <a:rPr lang="en-US" sz="2800" dirty="0" err="1" smtClean="0">
                <a:solidFill>
                  <a:schemeClr val="bg1"/>
                </a:solidFill>
              </a:rPr>
              <a:t>Printf</a:t>
            </a:r>
            <a:r>
              <a:rPr lang="en-US" sz="2800" dirty="0" smtClean="0">
                <a:solidFill>
                  <a:schemeClr val="bg1"/>
                </a:solidFill>
              </a:rPr>
              <a:t> on the selected channel 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gets an event line so you can </a:t>
            </a:r>
            <a:r>
              <a:rPr lang="en-US" sz="2800" dirty="0" err="1" smtClean="0">
                <a:solidFill>
                  <a:schemeClr val="bg1"/>
                </a:solidFill>
              </a:rPr>
              <a:t>undersand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when it happened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EAD9-B5CD-4DF5-A20E-AFD08E698008}" type="slidenum">
              <a:rPr lang="en-CA" smtClean="0"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865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2126216"/>
            <a:ext cx="8905875" cy="40481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 Load profiler (Turbo Tuner)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429125" y="3009900"/>
            <a:ext cx="1247776" cy="2952750"/>
          </a:xfrm>
          <a:prstGeom prst="roundRect">
            <a:avLst/>
          </a:prstGeom>
          <a:solidFill>
            <a:schemeClr val="accent1">
              <a:alpha val="42000"/>
            </a:schemeClr>
          </a:solidFill>
          <a:ln>
            <a:solidFill>
              <a:schemeClr val="accent4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705476" y="3009900"/>
            <a:ext cx="1902579" cy="2952750"/>
          </a:xfrm>
          <a:prstGeom prst="roundRect">
            <a:avLst/>
          </a:prstGeom>
          <a:solidFill>
            <a:schemeClr val="accent1">
              <a:alpha val="42000"/>
            </a:schemeClr>
          </a:solidFill>
          <a:ln>
            <a:solidFill>
              <a:schemeClr val="accent4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763000" y="3009900"/>
            <a:ext cx="1476375" cy="2952750"/>
          </a:xfrm>
          <a:prstGeom prst="roundRect">
            <a:avLst/>
          </a:prstGeom>
          <a:solidFill>
            <a:schemeClr val="accent4">
              <a:alpha val="42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0267950" y="3009900"/>
            <a:ext cx="1476375" cy="2952750"/>
          </a:xfrm>
          <a:prstGeom prst="roundRect">
            <a:avLst/>
          </a:prstGeom>
          <a:solidFill>
            <a:schemeClr val="accent4">
              <a:alpha val="42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76700" y="1771650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Loading Level 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15009" y="1764267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Playing Level 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229600" y="1720334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Loading Level 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167909" y="171295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Playing Level 2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038725" y="2140982"/>
            <a:ext cx="0" cy="868918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930484" y="2148365"/>
            <a:ext cx="0" cy="845476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429750" y="2133599"/>
            <a:ext cx="0" cy="876301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1006137" y="2133599"/>
            <a:ext cx="0" cy="860242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Up Arrow 2"/>
          <p:cNvSpPr/>
          <p:nvPr/>
        </p:nvSpPr>
        <p:spPr>
          <a:xfrm>
            <a:off x="5781675" y="3693866"/>
            <a:ext cx="484632" cy="601909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621174" y="4486275"/>
            <a:ext cx="3355406" cy="138499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Why do I continue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to load bundle 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while playing</a:t>
            </a:r>
          </a:p>
        </p:txBody>
      </p:sp>
      <p:sp>
        <p:nvSpPr>
          <p:cNvPr id="20" name="Up Arrow 19"/>
          <p:cNvSpPr/>
          <p:nvPr/>
        </p:nvSpPr>
        <p:spPr>
          <a:xfrm>
            <a:off x="10277834" y="3693866"/>
            <a:ext cx="484632" cy="601909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EAD9-B5CD-4DF5-A20E-AFD08E698008}" type="slidenum">
              <a:rPr lang="en-CA" smtClean="0"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315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3" grpId="0" animBg="1"/>
      <p:bldP spid="4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CA" altLang="ja-JP" dirty="0" smtClean="0"/>
              <a:t>Vocabulary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 smtClean="0"/>
              <a:t>Allocators, Arena, Heaps</a:t>
            </a:r>
          </a:p>
          <a:p>
            <a:pPr lvl="1"/>
            <a:r>
              <a:rPr kumimoji="1" lang="en-US" altLang="ja-JP" dirty="0"/>
              <a:t>Allocators (</a:t>
            </a:r>
            <a:r>
              <a:rPr kumimoji="1" lang="en-US" altLang="ja-JP" dirty="0" smtClean="0"/>
              <a:t>an object or interface that can </a:t>
            </a:r>
            <a:r>
              <a:rPr kumimoji="1" lang="en-US" altLang="ja-JP" dirty="0" err="1" smtClean="0"/>
              <a:t>alloc</a:t>
            </a:r>
            <a:r>
              <a:rPr kumimoji="1" lang="en-US" altLang="ja-JP" dirty="0" smtClean="0"/>
              <a:t> and free)</a:t>
            </a:r>
          </a:p>
          <a:p>
            <a:pPr lvl="1"/>
            <a:r>
              <a:rPr kumimoji="1" lang="en-US" altLang="ja-JP" dirty="0"/>
              <a:t>Arena </a:t>
            </a:r>
            <a:r>
              <a:rPr kumimoji="1" lang="en-US" altLang="ja-JP" dirty="0" smtClean="0"/>
              <a:t>(a </a:t>
            </a:r>
            <a:r>
              <a:rPr kumimoji="1" lang="en-US" altLang="ja-JP" dirty="0"/>
              <a:t>set of address ranges controlled by one </a:t>
            </a:r>
            <a:r>
              <a:rPr kumimoji="1" lang="en-US" altLang="ja-JP" dirty="0" smtClean="0"/>
              <a:t>allocator)</a:t>
            </a:r>
          </a:p>
          <a:p>
            <a:pPr lvl="1"/>
            <a:r>
              <a:rPr kumimoji="1" lang="en-US" altLang="ja-JP" dirty="0" smtClean="0"/>
              <a:t>From Arena </a:t>
            </a:r>
            <a:r>
              <a:rPr kumimoji="1" lang="en-US" altLang="ja-JP" dirty="0"/>
              <a:t>find </a:t>
            </a:r>
            <a:r>
              <a:rPr kumimoji="1" lang="en-US" altLang="ja-JP" dirty="0" smtClean="0"/>
              <a:t>an Allocator</a:t>
            </a:r>
          </a:p>
          <a:p>
            <a:pPr lvl="1"/>
            <a:r>
              <a:rPr kumimoji="1" lang="en-US" altLang="ja-JP" dirty="0" smtClean="0"/>
              <a:t>From Allocator find an Arena </a:t>
            </a:r>
          </a:p>
          <a:p>
            <a:pPr lvl="1"/>
            <a:r>
              <a:rPr kumimoji="1" lang="en-US" altLang="ja-JP" dirty="0" smtClean="0"/>
              <a:t>Heap ~= Allocator + Arena</a:t>
            </a:r>
          </a:p>
          <a:p>
            <a:pPr marL="0" indent="0">
              <a:buNone/>
            </a:pPr>
            <a:endParaRPr kumimoji="1" lang="en-US" altLang="ja-JP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EAD9-B5CD-4DF5-A20E-AFD08E698008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549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 Load profiler (Turbo Tuner)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6" y="2133599"/>
            <a:ext cx="8911686" cy="4143375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7372351" y="5476875"/>
            <a:ext cx="4132262" cy="714375"/>
          </a:xfrm>
          <a:prstGeom prst="round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467475" y="5748337"/>
            <a:ext cx="904875" cy="323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12104" y="5476875"/>
            <a:ext cx="2055371" cy="95410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Name of 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the Bundle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962502" y="3429000"/>
            <a:ext cx="1267098" cy="584200"/>
          </a:xfrm>
          <a:prstGeom prst="round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/>
              <a:t>Hover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EAD9-B5CD-4DF5-A20E-AFD08E698008}" type="slidenum">
              <a:rPr lang="en-CA" smtClean="0"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303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1948085"/>
            <a:ext cx="8915400" cy="49099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4825" y="378422"/>
            <a:ext cx="8911687" cy="1280890"/>
          </a:xfrm>
        </p:spPr>
        <p:txBody>
          <a:bodyPr/>
          <a:lstStyle/>
          <a:p>
            <a:r>
              <a:rPr lang="en-US" dirty="0"/>
              <a:t>Frame rate and Job thread profiler (Performance Timer)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450013" y="5681662"/>
            <a:ext cx="685800" cy="438150"/>
          </a:xfrm>
          <a:prstGeom prst="round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5049838" y="5748337"/>
            <a:ext cx="1400175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11593" y="5716071"/>
            <a:ext cx="2710999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Why wait for rendering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630517" y="3155674"/>
            <a:ext cx="2941983" cy="452230"/>
          </a:xfrm>
          <a:prstGeom prst="round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Selected Frames in blue</a:t>
            </a:r>
            <a:endParaRPr lang="en-CA" dirty="0"/>
          </a:p>
        </p:txBody>
      </p:sp>
      <p:sp>
        <p:nvSpPr>
          <p:cNvPr id="4" name="Rounded Rectangle 3"/>
          <p:cNvSpPr/>
          <p:nvPr/>
        </p:nvSpPr>
        <p:spPr>
          <a:xfrm>
            <a:off x="4055165" y="3970683"/>
            <a:ext cx="6067839" cy="581439"/>
          </a:xfrm>
          <a:prstGeom prst="round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Selected Frames </a:t>
            </a:r>
          </a:p>
          <a:p>
            <a:pPr algn="ctr"/>
            <a:r>
              <a:rPr lang="en-CA" dirty="0" smtClean="0"/>
              <a:t>Show Up here</a:t>
            </a:r>
            <a:endParaRPr lang="en-CA" dirty="0"/>
          </a:p>
        </p:txBody>
      </p:sp>
      <p:sp>
        <p:nvSpPr>
          <p:cNvPr id="8" name="Rounded Rectangle 7"/>
          <p:cNvSpPr/>
          <p:nvPr/>
        </p:nvSpPr>
        <p:spPr>
          <a:xfrm>
            <a:off x="6132443" y="4631635"/>
            <a:ext cx="1833770" cy="501926"/>
          </a:xfrm>
          <a:prstGeom prst="round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Expensive Frame</a:t>
            </a:r>
            <a:endParaRPr lang="en-CA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EAD9-B5CD-4DF5-A20E-AFD08E698008}" type="slidenum">
              <a:rPr lang="en-CA" smtClean="0"/>
              <a:t>41</a:t>
            </a:fld>
            <a:endParaRPr lang="en-CA"/>
          </a:p>
        </p:txBody>
      </p:sp>
      <p:sp>
        <p:nvSpPr>
          <p:cNvPr id="11" name="Down Arrow 10"/>
          <p:cNvSpPr/>
          <p:nvPr/>
        </p:nvSpPr>
        <p:spPr>
          <a:xfrm>
            <a:off x="5989053" y="2646947"/>
            <a:ext cx="467894" cy="36094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Down Arrow 11"/>
          <p:cNvSpPr/>
          <p:nvPr/>
        </p:nvSpPr>
        <p:spPr>
          <a:xfrm>
            <a:off x="5494421" y="2780632"/>
            <a:ext cx="401053" cy="32084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Down Arrow 12"/>
          <p:cNvSpPr/>
          <p:nvPr/>
        </p:nvSpPr>
        <p:spPr>
          <a:xfrm>
            <a:off x="5133475" y="2820737"/>
            <a:ext cx="360947" cy="30747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Down Arrow 13"/>
          <p:cNvSpPr/>
          <p:nvPr/>
        </p:nvSpPr>
        <p:spPr>
          <a:xfrm>
            <a:off x="4732421" y="2807368"/>
            <a:ext cx="387685" cy="33421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Rounded Rectangle 14"/>
          <p:cNvSpPr/>
          <p:nvPr/>
        </p:nvSpPr>
        <p:spPr>
          <a:xfrm>
            <a:off x="4130842" y="1777738"/>
            <a:ext cx="3288632" cy="8061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Each Rectangle </a:t>
            </a:r>
            <a:r>
              <a:rPr lang="en-CA" dirty="0"/>
              <a:t>is a </a:t>
            </a:r>
            <a:r>
              <a:rPr lang="en-CA" dirty="0" smtClean="0"/>
              <a:t>Frame</a:t>
            </a:r>
          </a:p>
          <a:p>
            <a:pPr algn="ctr"/>
            <a:r>
              <a:rPr lang="en-CA" dirty="0" smtClean="0"/>
              <a:t>The height is the time in </a:t>
            </a:r>
            <a:r>
              <a:rPr lang="en-CA" dirty="0" err="1" smtClean="0"/>
              <a:t>ms</a:t>
            </a:r>
            <a:r>
              <a:rPr lang="en-CA" dirty="0" smtClean="0"/>
              <a:t> of this frame</a:t>
            </a:r>
            <a:endParaRPr lang="en-CA" dirty="0"/>
          </a:p>
        </p:txBody>
      </p:sp>
      <p:sp>
        <p:nvSpPr>
          <p:cNvPr id="16" name="Right Arrow 15"/>
          <p:cNvSpPr/>
          <p:nvPr/>
        </p:nvSpPr>
        <p:spPr>
          <a:xfrm>
            <a:off x="2036233" y="2461118"/>
            <a:ext cx="1841429" cy="8154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/>
              <a:t>Frames</a:t>
            </a:r>
            <a:endParaRPr lang="en-CA" sz="2800" dirty="0"/>
          </a:p>
        </p:txBody>
      </p:sp>
      <p:sp>
        <p:nvSpPr>
          <p:cNvPr id="18" name="Left Arrow 17"/>
          <p:cNvSpPr/>
          <p:nvPr/>
        </p:nvSpPr>
        <p:spPr>
          <a:xfrm>
            <a:off x="7056967" y="2638085"/>
            <a:ext cx="2336800" cy="49012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Expensive </a:t>
            </a:r>
            <a:r>
              <a:rPr lang="en-CA" dirty="0" smtClean="0"/>
              <a:t>frame</a:t>
            </a:r>
            <a:endParaRPr lang="en-CA" dirty="0"/>
          </a:p>
        </p:txBody>
      </p:sp>
      <p:sp>
        <p:nvSpPr>
          <p:cNvPr id="19" name="Right Arrow 18"/>
          <p:cNvSpPr/>
          <p:nvPr/>
        </p:nvSpPr>
        <p:spPr>
          <a:xfrm>
            <a:off x="4669367" y="6173717"/>
            <a:ext cx="1787580" cy="6334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Start Frame</a:t>
            </a:r>
            <a:endParaRPr lang="en-CA" dirty="0"/>
          </a:p>
        </p:txBody>
      </p:sp>
      <p:sp>
        <p:nvSpPr>
          <p:cNvPr id="21" name="Left Arrow 20"/>
          <p:cNvSpPr/>
          <p:nvPr/>
        </p:nvSpPr>
        <p:spPr>
          <a:xfrm>
            <a:off x="7746262" y="6199464"/>
            <a:ext cx="1984146" cy="6077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End Frame</a:t>
            </a:r>
            <a:endParaRPr lang="en-CA" dirty="0"/>
          </a:p>
        </p:txBody>
      </p:sp>
      <p:sp>
        <p:nvSpPr>
          <p:cNvPr id="24" name="Down Arrow 23"/>
          <p:cNvSpPr/>
          <p:nvPr/>
        </p:nvSpPr>
        <p:spPr>
          <a:xfrm>
            <a:off x="4306647" y="3857936"/>
            <a:ext cx="1454641" cy="729488"/>
          </a:xfrm>
          <a:prstGeom prst="downArrow">
            <a:avLst>
              <a:gd name="adj1" fmla="val 50000"/>
              <a:gd name="adj2" fmla="val 51288"/>
            </a:avLst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Job</a:t>
            </a:r>
            <a:endParaRPr lang="en-CA" dirty="0"/>
          </a:p>
        </p:txBody>
      </p:sp>
      <p:sp>
        <p:nvSpPr>
          <p:cNvPr id="25" name="Right Arrow 24"/>
          <p:cNvSpPr/>
          <p:nvPr/>
        </p:nvSpPr>
        <p:spPr>
          <a:xfrm>
            <a:off x="4130842" y="4591591"/>
            <a:ext cx="918995" cy="350915"/>
          </a:xfrm>
          <a:prstGeom prst="rightArrow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6" name="Rectangle 25"/>
          <p:cNvSpPr/>
          <p:nvPr/>
        </p:nvSpPr>
        <p:spPr>
          <a:xfrm>
            <a:off x="2036233" y="4633401"/>
            <a:ext cx="1968137" cy="82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Functions Calls </a:t>
            </a:r>
            <a:endParaRPr lang="en-CA" dirty="0"/>
          </a:p>
          <a:p>
            <a:pPr algn="ctr"/>
            <a:r>
              <a:rPr lang="en-CA" dirty="0"/>
              <a:t>From Job</a:t>
            </a:r>
          </a:p>
        </p:txBody>
      </p:sp>
      <p:sp>
        <p:nvSpPr>
          <p:cNvPr id="27" name="Right Arrow 26"/>
          <p:cNvSpPr/>
          <p:nvPr/>
        </p:nvSpPr>
        <p:spPr>
          <a:xfrm>
            <a:off x="4130841" y="4767340"/>
            <a:ext cx="918995" cy="350915"/>
          </a:xfrm>
          <a:prstGeom prst="rightArrow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8" name="Right Arrow 27"/>
          <p:cNvSpPr/>
          <p:nvPr/>
        </p:nvSpPr>
        <p:spPr>
          <a:xfrm>
            <a:off x="4130841" y="4926921"/>
            <a:ext cx="918995" cy="350915"/>
          </a:xfrm>
          <a:prstGeom prst="rightArrow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0" name="Right Arrow 29"/>
          <p:cNvSpPr/>
          <p:nvPr/>
        </p:nvSpPr>
        <p:spPr>
          <a:xfrm>
            <a:off x="4135195" y="5099441"/>
            <a:ext cx="918995" cy="350915"/>
          </a:xfrm>
          <a:prstGeom prst="rightArrow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1" name="Right Arrow 30"/>
          <p:cNvSpPr/>
          <p:nvPr/>
        </p:nvSpPr>
        <p:spPr>
          <a:xfrm>
            <a:off x="4135195" y="5241967"/>
            <a:ext cx="918995" cy="350915"/>
          </a:xfrm>
          <a:prstGeom prst="rightArrow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0399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"/>
                            </p:stCondLst>
                            <p:childTnLst>
                              <p:par>
                                <p:cTn id="8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250"/>
                            </p:stCondLst>
                            <p:childTnLst>
                              <p:par>
                                <p:cTn id="9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3" grpId="0" animBg="1"/>
      <p:bldP spid="4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1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3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profiler + </a:t>
            </a:r>
            <a:r>
              <a:rPr lang="en-US" dirty="0"/>
              <a:t>Frame </a:t>
            </a:r>
            <a:r>
              <a:rPr lang="en-US" dirty="0" smtClean="0"/>
              <a:t>rate profiler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326" y="1361660"/>
            <a:ext cx="11663571" cy="5496339"/>
          </a:xfrm>
          <a:gradFill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path path="circle">
              <a:fillToRect l="50000" t="50000" r="100000" b="100000"/>
            </a:path>
          </a:gradFill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We can combine views</a:t>
            </a:r>
          </a:p>
          <a:p>
            <a:r>
              <a:rPr lang="en-US" dirty="0" smtClean="0"/>
              <a:t>Why?</a:t>
            </a:r>
          </a:p>
          <a:p>
            <a:r>
              <a:rPr lang="en-US" dirty="0" smtClean="0"/>
              <a:t>Loading is about more then disk performance </a:t>
            </a:r>
          </a:p>
          <a:p>
            <a:pPr lvl="1"/>
            <a:r>
              <a:rPr lang="en-US" dirty="0" smtClean="0"/>
              <a:t>Decompression </a:t>
            </a:r>
          </a:p>
          <a:p>
            <a:pPr lvl="1"/>
            <a:r>
              <a:rPr lang="en-US" dirty="0" smtClean="0"/>
              <a:t>Stamping one texture on with a font</a:t>
            </a:r>
          </a:p>
          <a:p>
            <a:pPr lvl="1"/>
            <a:r>
              <a:rPr lang="en-US" dirty="0" smtClean="0"/>
              <a:t>Recompressing and loading into VRAM</a:t>
            </a:r>
          </a:p>
          <a:p>
            <a:pPr lvl="1"/>
            <a:r>
              <a:rPr lang="en-US" dirty="0" smtClean="0"/>
              <a:t>Loading is often limited by CPU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EAD9-B5CD-4DF5-A20E-AFD08E698008}" type="slidenum">
              <a:rPr lang="en-CA" smtClean="0"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214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Add noisy screen from 4k screen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18"/>
            <a:ext cx="12801600" cy="672750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164911" y="1603331"/>
            <a:ext cx="154487" cy="676405"/>
          </a:xfrm>
          <a:prstGeom prst="round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995803" y="542795"/>
            <a:ext cx="212942" cy="730684"/>
          </a:xfrm>
          <a:prstGeom prst="round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989545" y="3203693"/>
            <a:ext cx="2864285" cy="915084"/>
          </a:xfrm>
          <a:prstGeom prst="round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CPU1</a:t>
            </a:r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2957739" y="4127029"/>
            <a:ext cx="2864285" cy="671583"/>
          </a:xfrm>
          <a:prstGeom prst="round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CPU2</a:t>
            </a:r>
            <a:endParaRPr lang="en-US" sz="2800" dirty="0"/>
          </a:p>
        </p:txBody>
      </p:sp>
      <p:sp>
        <p:nvSpPr>
          <p:cNvPr id="10" name="Rounded Rectangle 9"/>
          <p:cNvSpPr/>
          <p:nvPr/>
        </p:nvSpPr>
        <p:spPr>
          <a:xfrm>
            <a:off x="2973642" y="4805368"/>
            <a:ext cx="2864285" cy="549835"/>
          </a:xfrm>
          <a:prstGeom prst="round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CPU3</a:t>
            </a:r>
            <a:endParaRPr lang="en-US" sz="2800" dirty="0"/>
          </a:p>
        </p:txBody>
      </p:sp>
      <p:sp>
        <p:nvSpPr>
          <p:cNvPr id="11" name="Rounded Rectangle 10"/>
          <p:cNvSpPr/>
          <p:nvPr/>
        </p:nvSpPr>
        <p:spPr>
          <a:xfrm>
            <a:off x="2989544" y="5351522"/>
            <a:ext cx="2864285" cy="417150"/>
          </a:xfrm>
          <a:prstGeom prst="round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CPU4</a:t>
            </a:r>
            <a:endParaRPr lang="en-US" sz="2800" dirty="0"/>
          </a:p>
        </p:txBody>
      </p:sp>
      <p:sp>
        <p:nvSpPr>
          <p:cNvPr id="12" name="Rounded Rectangle 11"/>
          <p:cNvSpPr/>
          <p:nvPr/>
        </p:nvSpPr>
        <p:spPr>
          <a:xfrm>
            <a:off x="2989544" y="6318414"/>
            <a:ext cx="2864285" cy="413212"/>
          </a:xfrm>
          <a:prstGeom prst="round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GPU</a:t>
            </a:r>
            <a:endParaRPr lang="en-US" sz="2800" dirty="0"/>
          </a:p>
        </p:txBody>
      </p:sp>
      <p:sp>
        <p:nvSpPr>
          <p:cNvPr id="13" name="Rounded Rectangle 12"/>
          <p:cNvSpPr/>
          <p:nvPr/>
        </p:nvSpPr>
        <p:spPr>
          <a:xfrm>
            <a:off x="2989544" y="5802292"/>
            <a:ext cx="2864285" cy="471287"/>
          </a:xfrm>
          <a:prstGeom prst="round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CPU5</a:t>
            </a:r>
            <a:endParaRPr lang="en-US" sz="2800" dirty="0"/>
          </a:p>
        </p:txBody>
      </p:sp>
      <p:sp>
        <p:nvSpPr>
          <p:cNvPr id="15" name="Rounded Rectangle 14"/>
          <p:cNvSpPr/>
          <p:nvPr/>
        </p:nvSpPr>
        <p:spPr>
          <a:xfrm>
            <a:off x="1482918" y="2286492"/>
            <a:ext cx="9684689" cy="503732"/>
          </a:xfrm>
          <a:prstGeom prst="round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/>
              <a:t>                             Selected time/</a:t>
            </a:r>
            <a:r>
              <a:rPr lang="en-CA" sz="2800" dirty="0" err="1" smtClean="0"/>
              <a:t>rames</a:t>
            </a:r>
            <a:endParaRPr lang="en-CA" sz="2800" dirty="0"/>
          </a:p>
        </p:txBody>
      </p:sp>
      <p:sp>
        <p:nvSpPr>
          <p:cNvPr id="14" name="Rounded Rectangle 13"/>
          <p:cNvSpPr/>
          <p:nvPr/>
        </p:nvSpPr>
        <p:spPr>
          <a:xfrm>
            <a:off x="2989544" y="2275031"/>
            <a:ext cx="2864285" cy="298071"/>
          </a:xfrm>
          <a:prstGeom prst="round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One BIG Frame</a:t>
            </a:r>
            <a:endParaRPr lang="en-US" sz="28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4262908" y="1137635"/>
            <a:ext cx="704044" cy="253283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490175" y="1691425"/>
            <a:ext cx="1493949" cy="21465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104327" y="1042287"/>
            <a:ext cx="2687391" cy="945352"/>
          </a:xfrm>
          <a:prstGeom prst="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/>
              <a:t>Selected time/frames</a:t>
            </a:r>
            <a:endParaRPr lang="en-CA" sz="28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665030" y="2050961"/>
            <a:ext cx="0" cy="208677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EAD9-B5CD-4DF5-A20E-AFD08E698008}" type="slidenum">
              <a:rPr lang="en-CA" smtClean="0"/>
              <a:t>43</a:t>
            </a:fld>
            <a:endParaRPr lang="en-CA"/>
          </a:p>
        </p:txBody>
      </p:sp>
      <p:sp>
        <p:nvSpPr>
          <p:cNvPr id="6" name="Rounded Rectangle 5"/>
          <p:cNvSpPr/>
          <p:nvPr/>
        </p:nvSpPr>
        <p:spPr>
          <a:xfrm>
            <a:off x="2989543" y="2617937"/>
            <a:ext cx="2864285" cy="529546"/>
          </a:xfrm>
          <a:prstGeom prst="round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CPU0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1478374" y="486097"/>
            <a:ext cx="812107" cy="778179"/>
          </a:xfrm>
          <a:prstGeom prst="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Turbo </a:t>
            </a:r>
          </a:p>
          <a:p>
            <a:pPr algn="ctr"/>
            <a:r>
              <a:rPr lang="en-CA" dirty="0" smtClean="0"/>
              <a:t>Tuner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1478375" y="1571338"/>
            <a:ext cx="1036225" cy="703304"/>
          </a:xfrm>
          <a:prstGeom prst="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Frame</a:t>
            </a:r>
          </a:p>
          <a:p>
            <a:pPr algn="ctr"/>
            <a:r>
              <a:rPr lang="en-CA" dirty="0" smtClean="0"/>
              <a:t>Rates</a:t>
            </a:r>
            <a:endParaRPr lang="en-CA" dirty="0"/>
          </a:p>
        </p:txBody>
      </p:sp>
      <p:sp>
        <p:nvSpPr>
          <p:cNvPr id="27" name="Rectangle 26"/>
          <p:cNvSpPr/>
          <p:nvPr/>
        </p:nvSpPr>
        <p:spPr>
          <a:xfrm>
            <a:off x="309282" y="2286492"/>
            <a:ext cx="1130525" cy="4338426"/>
          </a:xfrm>
          <a:prstGeom prst="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View of CPUs and Jobs</a:t>
            </a:r>
          </a:p>
        </p:txBody>
      </p:sp>
    </p:spTree>
    <p:extLst>
      <p:ext uri="{BB962C8B-B14F-4D97-AF65-F5344CB8AC3E}">
        <p14:creationId xmlns:p14="http://schemas.microsoft.com/office/powerpoint/2010/main" val="236297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4" grpId="0" animBg="1"/>
      <p:bldP spid="24" grpId="0" animBg="1"/>
      <p:bldP spid="6" grpId="0" animBg="1"/>
      <p:bldP spid="18" grpId="0" animBg="1"/>
      <p:bldP spid="21" grpId="0" animBg="1"/>
      <p:bldP spid="2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695" y="329899"/>
            <a:ext cx="8911687" cy="1280890"/>
          </a:xfrm>
        </p:spPr>
        <p:txBody>
          <a:bodyPr/>
          <a:lstStyle/>
          <a:p>
            <a:r>
              <a:rPr kumimoji="1" lang="en-US" altLang="ja-JP" dirty="0" smtClean="0"/>
              <a:t>Use Memory Investigator for leaks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18052" y="1262270"/>
            <a:ext cx="11608905" cy="5595730"/>
          </a:xfrm>
          <a:gradFill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path path="circle">
              <a:fillToRect l="50000" t="50000" r="100000" b="100000"/>
            </a:path>
          </a:gradFill>
        </p:spPr>
        <p:txBody>
          <a:bodyPr>
            <a:normAutofit/>
          </a:bodyPr>
          <a:lstStyle/>
          <a:p>
            <a:r>
              <a:rPr lang="en-US" dirty="0" smtClean="0"/>
              <a:t>Finding memory leaks</a:t>
            </a:r>
          </a:p>
          <a:p>
            <a:pPr lvl="1"/>
            <a:r>
              <a:rPr lang="en-US" dirty="0" smtClean="0"/>
              <a:t>How to find memory leaks in most games. Find:</a:t>
            </a:r>
          </a:p>
          <a:p>
            <a:pPr marL="1257300" lvl="2" indent="-342900">
              <a:buFont typeface="+mj-lt"/>
              <a:buAutoNum type="alphaUcPeriod"/>
            </a:pPr>
            <a:r>
              <a:rPr lang="en-US" dirty="0" smtClean="0"/>
              <a:t>Start of loading </a:t>
            </a: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smtClean="0"/>
              <a:t>level</a:t>
            </a:r>
          </a:p>
          <a:p>
            <a:pPr marL="1257300" lvl="2" indent="-342900">
              <a:buFont typeface="+mj-lt"/>
              <a:buAutoNum type="alphaUcPeriod"/>
            </a:pPr>
            <a:r>
              <a:rPr lang="en-US" dirty="0"/>
              <a:t>End </a:t>
            </a:r>
            <a:r>
              <a:rPr lang="en-US" dirty="0" smtClean="0"/>
              <a:t>of loading </a:t>
            </a: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smtClean="0"/>
              <a:t>level </a:t>
            </a:r>
          </a:p>
          <a:p>
            <a:pPr marL="1257300" lvl="2" indent="-342900">
              <a:buFont typeface="+mj-lt"/>
              <a:buAutoNum type="alphaUcPeriod"/>
            </a:pPr>
            <a:r>
              <a:rPr lang="en-US" dirty="0" smtClean="0"/>
              <a:t>End of Loading </a:t>
            </a: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</a:t>
            </a:r>
            <a:r>
              <a:rPr lang="en-US" dirty="0" smtClean="0"/>
              <a:t>level</a:t>
            </a:r>
          </a:p>
          <a:p>
            <a:pPr marL="857250" lvl="1" indent="-342900"/>
            <a:r>
              <a:rPr lang="en-US" dirty="0" smtClean="0"/>
              <a:t>(Growing objects look like leaks but often after a few levels this goes away, wish we had </a:t>
            </a:r>
            <a:r>
              <a:rPr lang="en-US" dirty="0" err="1" smtClean="0"/>
              <a:t>realloc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67" y="5208105"/>
            <a:ext cx="11495589" cy="1292874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800099" y="4997369"/>
            <a:ext cx="3682449" cy="857173"/>
          </a:xfrm>
          <a:prstGeom prst="round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/>
              <a:t>Capture </a:t>
            </a:r>
            <a:r>
              <a:rPr lang="en-CA" sz="2800" dirty="0" err="1" smtClean="0"/>
              <a:t>allocs</a:t>
            </a:r>
            <a:r>
              <a:rPr lang="en-CA" sz="2800" dirty="0" smtClean="0"/>
              <a:t> </a:t>
            </a:r>
          </a:p>
          <a:p>
            <a:pPr algn="ctr"/>
            <a:r>
              <a:rPr lang="en-CA" sz="2800" dirty="0" smtClean="0"/>
              <a:t>between A and B</a:t>
            </a:r>
            <a:endParaRPr lang="en-CA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7996027" y="4854093"/>
            <a:ext cx="3881231" cy="926747"/>
          </a:xfrm>
          <a:prstGeom prst="round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/>
              <a:t>By C it should be free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98374" y="5854542"/>
            <a:ext cx="1684683" cy="839855"/>
          </a:xfrm>
          <a:prstGeom prst="round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err="1" smtClean="0"/>
              <a:t>Alloc</a:t>
            </a:r>
            <a:r>
              <a:rPr lang="en-CA" sz="2800" dirty="0" smtClean="0"/>
              <a:t> at T1</a:t>
            </a:r>
            <a:endParaRPr lang="en-CA" sz="2800" dirty="0"/>
          </a:p>
        </p:txBody>
      </p:sp>
      <p:sp>
        <p:nvSpPr>
          <p:cNvPr id="12" name="Rounded Rectangle 11"/>
          <p:cNvSpPr/>
          <p:nvPr/>
        </p:nvSpPr>
        <p:spPr>
          <a:xfrm>
            <a:off x="8843337" y="5854542"/>
            <a:ext cx="2186609" cy="828713"/>
          </a:xfrm>
          <a:prstGeom prst="round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/>
              <a:t>Not Free at T2 LEAK!</a:t>
            </a:r>
            <a:endParaRPr lang="en-CA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EAD9-B5CD-4DF5-A20E-AFD08E698008}" type="slidenum">
              <a:rPr lang="en-CA" smtClean="0"/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853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4" grpId="0" animBg="1"/>
      <p:bldP spid="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801600" cy="672750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751551" y="147181"/>
            <a:ext cx="434235" cy="379956"/>
          </a:xfrm>
          <a:prstGeom prst="round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4212921" y="128392"/>
            <a:ext cx="434235" cy="379956"/>
          </a:xfrm>
          <a:prstGeom prst="round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10225066" y="147181"/>
            <a:ext cx="434235" cy="379956"/>
          </a:xfrm>
          <a:prstGeom prst="round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</a:t>
            </a:r>
            <a:endParaRPr lang="en-US" sz="2800" dirty="0"/>
          </a:p>
        </p:txBody>
      </p:sp>
      <p:sp>
        <p:nvSpPr>
          <p:cNvPr id="8" name="Rounded Rectangle 7"/>
          <p:cNvSpPr/>
          <p:nvPr/>
        </p:nvSpPr>
        <p:spPr>
          <a:xfrm>
            <a:off x="1499991" y="4104362"/>
            <a:ext cx="1498313" cy="1407090"/>
          </a:xfrm>
          <a:prstGeom prst="round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Scope</a:t>
            </a:r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1077238" y="5624186"/>
            <a:ext cx="3465535" cy="839244"/>
          </a:xfrm>
          <a:prstGeom prst="roundRect">
            <a:avLst/>
          </a:prstGeom>
          <a:solidFill>
            <a:schemeClr val="accent2">
              <a:alpha val="42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Full Call stack of </a:t>
            </a:r>
          </a:p>
          <a:p>
            <a:pPr algn="ctr"/>
            <a:r>
              <a:rPr lang="en-US" sz="2800" dirty="0" smtClean="0"/>
              <a:t>Selected item</a:t>
            </a:r>
            <a:endParaRPr lang="en-US" sz="2800" dirty="0"/>
          </a:p>
        </p:txBody>
      </p:sp>
      <p:sp>
        <p:nvSpPr>
          <p:cNvPr id="11" name="Rounded Rectangle 10"/>
          <p:cNvSpPr/>
          <p:nvPr/>
        </p:nvSpPr>
        <p:spPr>
          <a:xfrm>
            <a:off x="10148866" y="4100189"/>
            <a:ext cx="1908132" cy="1407090"/>
          </a:xfrm>
          <a:prstGeom prst="round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Asset Name</a:t>
            </a:r>
            <a:endParaRPr lang="en-US" sz="2800" dirty="0"/>
          </a:p>
        </p:txBody>
      </p:sp>
      <p:sp>
        <p:nvSpPr>
          <p:cNvPr id="12" name="Rounded Rectangle 11"/>
          <p:cNvSpPr/>
          <p:nvPr/>
        </p:nvSpPr>
        <p:spPr>
          <a:xfrm>
            <a:off x="3023704" y="4100189"/>
            <a:ext cx="1024298" cy="1407090"/>
          </a:xfrm>
          <a:prstGeom prst="round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Ptr</a:t>
            </a:r>
            <a:endParaRPr lang="en-US" sz="2800" dirty="0" smtClean="0"/>
          </a:p>
          <a:p>
            <a:pPr algn="ctr"/>
            <a:r>
              <a:rPr lang="en-US" sz="2800" dirty="0"/>
              <a:t>&amp;</a:t>
            </a:r>
            <a:endParaRPr lang="en-US" sz="2800" dirty="0" smtClean="0"/>
          </a:p>
          <a:p>
            <a:pPr algn="ctr"/>
            <a:r>
              <a:rPr lang="en-US" sz="2800" dirty="0" smtClean="0"/>
              <a:t>Size</a:t>
            </a:r>
            <a:endParaRPr lang="en-US" sz="2800" dirty="0"/>
          </a:p>
        </p:txBody>
      </p:sp>
      <p:sp>
        <p:nvSpPr>
          <p:cNvPr id="13" name="Rounded Rectangle 12"/>
          <p:cNvSpPr/>
          <p:nvPr/>
        </p:nvSpPr>
        <p:spPr>
          <a:xfrm>
            <a:off x="7810068" y="4100189"/>
            <a:ext cx="1416100" cy="1407090"/>
          </a:xfrm>
          <a:prstGeom prst="round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Call Stack</a:t>
            </a:r>
          </a:p>
          <a:p>
            <a:pPr algn="ctr"/>
            <a:r>
              <a:rPr lang="en-US" sz="2800" dirty="0" smtClean="0"/>
              <a:t>ID</a:t>
            </a:r>
            <a:endParaRPr lang="en-US" sz="2800" dirty="0"/>
          </a:p>
        </p:txBody>
      </p:sp>
      <p:sp>
        <p:nvSpPr>
          <p:cNvPr id="15" name="Rounded Rectangle 14"/>
          <p:cNvSpPr/>
          <p:nvPr/>
        </p:nvSpPr>
        <p:spPr>
          <a:xfrm>
            <a:off x="2751550" y="521103"/>
            <a:ext cx="1895605" cy="2158652"/>
          </a:xfrm>
          <a:prstGeom prst="round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Capture</a:t>
            </a:r>
          </a:p>
          <a:p>
            <a:pPr algn="ctr"/>
            <a:r>
              <a:rPr lang="en-US" sz="2800" dirty="0" err="1" smtClean="0"/>
              <a:t>Allocs</a:t>
            </a:r>
            <a:endParaRPr lang="en-US" sz="2800" dirty="0" smtClean="0"/>
          </a:p>
          <a:p>
            <a:pPr algn="ctr"/>
            <a:r>
              <a:rPr lang="en-US" sz="2800" dirty="0" smtClean="0"/>
              <a:t>Here</a:t>
            </a:r>
            <a:endParaRPr lang="en-US" sz="2800" dirty="0"/>
          </a:p>
        </p:txBody>
      </p:sp>
      <p:sp>
        <p:nvSpPr>
          <p:cNvPr id="16" name="Rounded Rectangle 15"/>
          <p:cNvSpPr/>
          <p:nvPr/>
        </p:nvSpPr>
        <p:spPr>
          <a:xfrm>
            <a:off x="10146709" y="558681"/>
            <a:ext cx="1910289" cy="2196230"/>
          </a:xfrm>
          <a:prstGeom prst="round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Should</a:t>
            </a:r>
          </a:p>
          <a:p>
            <a:pPr algn="ctr"/>
            <a:r>
              <a:rPr lang="en-US" sz="2800" dirty="0" smtClean="0"/>
              <a:t>Be Free</a:t>
            </a:r>
          </a:p>
          <a:p>
            <a:pPr algn="ctr"/>
            <a:r>
              <a:rPr lang="en-US" sz="2800" dirty="0" smtClean="0"/>
              <a:t>Before</a:t>
            </a:r>
          </a:p>
          <a:p>
            <a:pPr algn="ctr"/>
            <a:r>
              <a:rPr lang="en-US" sz="2800" dirty="0" smtClean="0"/>
              <a:t>Here </a:t>
            </a:r>
            <a:endParaRPr lang="en-US" sz="2800" dirty="0"/>
          </a:p>
        </p:txBody>
      </p:sp>
      <p:sp>
        <p:nvSpPr>
          <p:cNvPr id="18" name="Right Arrow 17"/>
          <p:cNvSpPr/>
          <p:nvPr/>
        </p:nvSpPr>
        <p:spPr>
          <a:xfrm>
            <a:off x="1460672" y="4538597"/>
            <a:ext cx="217117" cy="4300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54001" y="4004155"/>
            <a:ext cx="1169092" cy="150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List of leaks!</a:t>
            </a:r>
          </a:p>
          <a:p>
            <a:pPr algn="ctr"/>
            <a:r>
              <a:rPr lang="en-US" sz="2800" dirty="0" smtClean="0"/>
              <a:t>BAD! </a:t>
            </a:r>
            <a:endParaRPr lang="en-US" sz="2800" dirty="0"/>
          </a:p>
        </p:txBody>
      </p:sp>
      <p:sp>
        <p:nvSpPr>
          <p:cNvPr id="2" name="Rounded Rectangle 1"/>
          <p:cNvSpPr/>
          <p:nvPr/>
        </p:nvSpPr>
        <p:spPr>
          <a:xfrm>
            <a:off x="412474" y="3245126"/>
            <a:ext cx="4870174" cy="770281"/>
          </a:xfrm>
          <a:prstGeom prst="round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/>
              <a:t>Different mode like growth or memory leaks</a:t>
            </a:r>
            <a:endParaRPr lang="en-CA" sz="2800" dirty="0"/>
          </a:p>
        </p:txBody>
      </p:sp>
      <p:sp>
        <p:nvSpPr>
          <p:cNvPr id="19" name="Rectangle 18"/>
          <p:cNvSpPr/>
          <p:nvPr/>
        </p:nvSpPr>
        <p:spPr>
          <a:xfrm>
            <a:off x="348524" y="484569"/>
            <a:ext cx="812107" cy="2760557"/>
          </a:xfrm>
          <a:prstGeom prst="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Turbo </a:t>
            </a:r>
          </a:p>
          <a:p>
            <a:pPr algn="ctr"/>
            <a:r>
              <a:rPr lang="en-CA" dirty="0" smtClean="0"/>
              <a:t>Tuner</a:t>
            </a:r>
            <a:endParaRPr lang="en-CA" dirty="0"/>
          </a:p>
        </p:txBody>
      </p:sp>
      <p:sp>
        <p:nvSpPr>
          <p:cNvPr id="3" name="Rounded Rectangle 2"/>
          <p:cNvSpPr/>
          <p:nvPr/>
        </p:nvSpPr>
        <p:spPr>
          <a:xfrm>
            <a:off x="5401917" y="3245126"/>
            <a:ext cx="6420679" cy="759029"/>
          </a:xfrm>
          <a:prstGeom prst="round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/>
              <a:t>Diagram of the mode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EAD9-B5CD-4DF5-A20E-AFD08E698008}" type="slidenum">
              <a:rPr lang="en-CA" smtClean="0"/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961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21" grpId="0" animBg="1"/>
      <p:bldP spid="2" grpId="0" animBg="1"/>
      <p:bldP spid="19" grpId="0" animBg="1"/>
      <p:bldP spid="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9852" y="355952"/>
            <a:ext cx="8522873" cy="1280890"/>
          </a:xfrm>
        </p:spPr>
        <p:txBody>
          <a:bodyPr/>
          <a:lstStyle/>
          <a:p>
            <a:r>
              <a:rPr lang="en-US" dirty="0"/>
              <a:t>Memory </a:t>
            </a:r>
            <a:r>
              <a:rPr lang="en-US" dirty="0" smtClean="0"/>
              <a:t>Categorization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925" y="1904999"/>
            <a:ext cx="6718162" cy="43017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548" y="1904999"/>
            <a:ext cx="6431514" cy="430193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701866" y="6206718"/>
            <a:ext cx="1314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Before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8760915" y="6206718"/>
            <a:ext cx="1026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After</a:t>
            </a:r>
            <a:endParaRPr lang="en-US" sz="2800" dirty="0"/>
          </a:p>
        </p:txBody>
      </p:sp>
      <p:sp>
        <p:nvSpPr>
          <p:cNvPr id="3" name="Down Arrow 2"/>
          <p:cNvSpPr/>
          <p:nvPr/>
        </p:nvSpPr>
        <p:spPr>
          <a:xfrm>
            <a:off x="1412599" y="1753071"/>
            <a:ext cx="295275" cy="581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15798" y="953886"/>
            <a:ext cx="4357619" cy="830997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path path="circle">
              <a:fillToRect l="50000" t="50000" r="100000" b="100000"/>
            </a:path>
          </a:gra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These times are often found </a:t>
            </a:r>
          </a:p>
          <a:p>
            <a:r>
              <a:rPr lang="en-US" sz="2400" dirty="0"/>
              <a:t>u</a:t>
            </a:r>
            <a:r>
              <a:rPr lang="en-US" sz="2400" dirty="0" smtClean="0"/>
              <a:t>sing turbo tuner</a:t>
            </a:r>
            <a:endParaRPr lang="en-US" sz="2400" dirty="0"/>
          </a:p>
        </p:txBody>
      </p:sp>
      <p:sp>
        <p:nvSpPr>
          <p:cNvPr id="5" name="Down Arrow 4"/>
          <p:cNvSpPr/>
          <p:nvPr/>
        </p:nvSpPr>
        <p:spPr>
          <a:xfrm>
            <a:off x="10446027" y="1828550"/>
            <a:ext cx="243508" cy="5582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ounded Rectangle 5"/>
          <p:cNvSpPr/>
          <p:nvPr/>
        </p:nvSpPr>
        <p:spPr>
          <a:xfrm>
            <a:off x="3006585" y="4169470"/>
            <a:ext cx="2782957" cy="482048"/>
          </a:xfrm>
          <a:prstGeom prst="round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ounded Rectangle 10"/>
          <p:cNvSpPr/>
          <p:nvPr/>
        </p:nvSpPr>
        <p:spPr>
          <a:xfrm>
            <a:off x="8572501" y="4224755"/>
            <a:ext cx="2310848" cy="482048"/>
          </a:xfrm>
          <a:prstGeom prst="round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EAD9-B5CD-4DF5-A20E-AFD08E698008}" type="slidenum">
              <a:rPr lang="en-CA" smtClean="0"/>
              <a:t>46</a:t>
            </a:fld>
            <a:endParaRPr lang="en-CA"/>
          </a:p>
        </p:txBody>
      </p:sp>
      <p:sp>
        <p:nvSpPr>
          <p:cNvPr id="15" name="TextBox 14"/>
          <p:cNvSpPr txBox="1"/>
          <p:nvPr/>
        </p:nvSpPr>
        <p:spPr>
          <a:xfrm>
            <a:off x="9077325" y="920011"/>
            <a:ext cx="2926384" cy="830997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path path="circle">
              <a:fillToRect l="50000" t="50000" r="100000" b="100000"/>
            </a:path>
          </a:gra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Scrub to another time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718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 animBg="1"/>
      <p:bldP spid="4" grpId="0" animBg="1"/>
      <p:bldP spid="5" grpId="0" animBg="1"/>
      <p:bldP spid="6" grpId="0" animBg="1"/>
      <p:bldP spid="11" grpId="0" animBg="1"/>
      <p:bldP spid="1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59504"/>
            <a:ext cx="8911687" cy="1280890"/>
          </a:xfrm>
        </p:spPr>
        <p:txBody>
          <a:bodyPr/>
          <a:lstStyle/>
          <a:p>
            <a:r>
              <a:rPr lang="en-US" dirty="0"/>
              <a:t>Memory </a:t>
            </a:r>
            <a:r>
              <a:rPr lang="en-US" dirty="0" smtClean="0"/>
              <a:t>Categorization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02" y="1386509"/>
            <a:ext cx="10947927" cy="4719017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1899341" y="4433370"/>
            <a:ext cx="7741616" cy="269135"/>
          </a:xfrm>
          <a:prstGeom prst="round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962978" y="5419698"/>
            <a:ext cx="7677979" cy="269135"/>
          </a:xfrm>
          <a:prstGeom prst="round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 Arrow 25"/>
          <p:cNvSpPr/>
          <p:nvPr/>
        </p:nvSpPr>
        <p:spPr>
          <a:xfrm rot="10800000">
            <a:off x="8313747" y="3483449"/>
            <a:ext cx="360534" cy="6728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05703" y="6214474"/>
            <a:ext cx="7131326" cy="52322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path path="circle">
              <a:fillToRect l="50000" t="50000" r="100000" b="100000"/>
            </a:path>
          </a:gra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small </a:t>
            </a:r>
            <a:r>
              <a:rPr lang="en-US" sz="2800" dirty="0" err="1" smtClean="0"/>
              <a:t>allocs</a:t>
            </a:r>
            <a:r>
              <a:rPr lang="en-US" sz="2800" dirty="0" smtClean="0"/>
              <a:t> 512 bytes or smaller</a:t>
            </a:r>
            <a:endParaRPr lang="en-US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7647383" y="1695467"/>
            <a:ext cx="3042219" cy="1384995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path path="circle">
              <a:fillToRect l="50000" t="50000" r="100000" b="100000"/>
            </a:path>
          </a:gra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big </a:t>
            </a:r>
            <a:r>
              <a:rPr lang="en-US" sz="2800" dirty="0" err="1" smtClean="0"/>
              <a:t>allocs</a:t>
            </a:r>
            <a:r>
              <a:rPr lang="en-US" sz="2800" dirty="0"/>
              <a:t> </a:t>
            </a:r>
            <a:r>
              <a:rPr lang="en-US" sz="2800" dirty="0" smtClean="0"/>
              <a:t>2M or greater take the space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EAD9-B5CD-4DF5-A20E-AFD08E698008}" type="slidenum">
              <a:rPr lang="en-CA" smtClean="0"/>
              <a:t>47</a:t>
            </a:fld>
            <a:endParaRPr lang="en-CA"/>
          </a:p>
        </p:txBody>
      </p:sp>
      <p:sp>
        <p:nvSpPr>
          <p:cNvPr id="25" name="Up Arrow 24"/>
          <p:cNvSpPr/>
          <p:nvPr/>
        </p:nvSpPr>
        <p:spPr>
          <a:xfrm>
            <a:off x="6416831" y="5732769"/>
            <a:ext cx="360534" cy="54134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6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6" grpId="0" animBg="1"/>
      <p:bldP spid="29" grpId="0" animBg="1"/>
      <p:bldP spid="30" grpId="0" animBg="1"/>
      <p:bldP spid="2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4142" y="144303"/>
            <a:ext cx="8911687" cy="733243"/>
          </a:xfrm>
        </p:spPr>
        <p:txBody>
          <a:bodyPr/>
          <a:lstStyle/>
          <a:p>
            <a:r>
              <a:rPr lang="en-US" dirty="0"/>
              <a:t>Memory </a:t>
            </a:r>
            <a:r>
              <a:rPr lang="en-US" dirty="0" smtClean="0"/>
              <a:t>Categorization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4" y="877546"/>
            <a:ext cx="9507967" cy="589026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522180" y="3902456"/>
            <a:ext cx="4642816" cy="228600"/>
          </a:xfrm>
          <a:prstGeom prst="round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273700" y="3568854"/>
            <a:ext cx="4960869" cy="228600"/>
          </a:xfrm>
          <a:prstGeom prst="round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522180" y="4236058"/>
            <a:ext cx="4642816" cy="228600"/>
          </a:xfrm>
          <a:prstGeom prst="round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4459" y="1279323"/>
            <a:ext cx="2831824" cy="5262979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path path="circle">
              <a:fillToRect l="50000" t="50000" r="100000" b="100000"/>
            </a:path>
          </a:gra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Rendering (procedural textures and other buffers used to</a:t>
            </a:r>
            <a:r>
              <a:rPr lang="en-US" sz="2800" dirty="0"/>
              <a:t> draw the scene</a:t>
            </a:r>
            <a:r>
              <a:rPr lang="en-US" sz="28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Content, meshes, textures and entities that tie these together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88990" y="62378"/>
            <a:ext cx="4111901" cy="954107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path path="circle">
              <a:fillToRect l="50000" t="50000" r="100000" b="100000"/>
            </a:path>
          </a:gra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code is 50MiB small on this scale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EAD9-B5CD-4DF5-A20E-AFD08E698008}" type="slidenum">
              <a:rPr lang="en-CA" smtClean="0"/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613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886" y="1810578"/>
            <a:ext cx="10873409" cy="5047422"/>
          </a:xfrm>
          <a:gradFill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path path="circle">
              <a:fillToRect l="50000" t="50000" r="100000" b="100000"/>
            </a:path>
          </a:gradFill>
        </p:spPr>
        <p:txBody>
          <a:bodyPr>
            <a:noAutofit/>
          </a:bodyPr>
          <a:lstStyle/>
          <a:p>
            <a:r>
              <a:rPr lang="en-US" dirty="0" err="1" smtClean="0"/>
              <a:t>DeltaViewer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Has many views:</a:t>
            </a:r>
          </a:p>
          <a:p>
            <a:pPr lvl="2"/>
            <a:r>
              <a:rPr lang="en-US" dirty="0" smtClean="0"/>
              <a:t>TTY Event Timing</a:t>
            </a:r>
          </a:p>
          <a:p>
            <a:pPr lvl="2"/>
            <a:r>
              <a:rPr lang="en-US" dirty="0" smtClean="0"/>
              <a:t>IO and Load times</a:t>
            </a:r>
          </a:p>
          <a:p>
            <a:pPr lvl="2"/>
            <a:r>
              <a:rPr lang="en-US" dirty="0" smtClean="0"/>
              <a:t>Jobs and threads</a:t>
            </a:r>
          </a:p>
          <a:p>
            <a:pPr lvl="2"/>
            <a:r>
              <a:rPr lang="en-US" dirty="0"/>
              <a:t>M</a:t>
            </a:r>
            <a:r>
              <a:rPr lang="en-US" dirty="0" smtClean="0"/>
              <a:t>emory changes</a:t>
            </a:r>
          </a:p>
          <a:p>
            <a:pPr lvl="1"/>
            <a:r>
              <a:rPr lang="en-US" dirty="0" smtClean="0"/>
              <a:t>We have a lot of work to do to ship the game I am on </a:t>
            </a:r>
            <a:r>
              <a:rPr lang="en-US" dirty="0" smtClean="0">
                <a:sym typeface="Wingdings" panose="05000000000000000000" pitchFamily="2" charset="2"/>
              </a:rPr>
              <a:t> 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(Good thing I have one year left)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EAD9-B5CD-4DF5-A20E-AFD08E698008}" type="slidenum">
              <a:rPr lang="en-CA" smtClean="0"/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736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 </a:t>
            </a:r>
            <a:r>
              <a:rPr kumimoji="1" lang="en-US" altLang="ja-JP" dirty="0"/>
              <a:t>style </a:t>
            </a:r>
            <a:r>
              <a:rPr kumimoji="1" lang="en-US" altLang="ja-JP" dirty="0" smtClean="0"/>
              <a:t>2000s</a:t>
            </a:r>
            <a:br>
              <a:rPr kumimoji="1" lang="en-US" altLang="ja-JP" dirty="0" smtClean="0"/>
            </a:br>
            <a:r>
              <a:rPr kumimoji="1" lang="en-US" altLang="ja-JP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Year ~</a:t>
            </a:r>
            <a:r>
              <a:rPr kumimoji="1" lang="en-US" altLang="ja-JP" dirty="0" smtClean="0"/>
              <a:t>2000: </a:t>
            </a:r>
            <a:r>
              <a:rPr kumimoji="1" lang="en-US" altLang="ja-JP" dirty="0"/>
              <a:t>PS2 32M ram</a:t>
            </a:r>
          </a:p>
          <a:p>
            <a:pPr lvl="1"/>
            <a:r>
              <a:rPr kumimoji="1" lang="en-US" altLang="ja-JP" dirty="0"/>
              <a:t>M</a:t>
            </a:r>
            <a:r>
              <a:rPr kumimoji="1" lang="en-US" altLang="ja-JP" dirty="0" smtClean="0"/>
              <a:t>ost </a:t>
            </a:r>
            <a:r>
              <a:rPr kumimoji="1" lang="en-US" altLang="ja-JP" dirty="0"/>
              <a:t>people are using C++ </a:t>
            </a:r>
            <a:r>
              <a:rPr kumimoji="1" lang="en-US" altLang="ja-JP" dirty="0" smtClean="0"/>
              <a:t>compilers</a:t>
            </a:r>
            <a:endParaRPr kumimoji="1" lang="en-US" altLang="ja-JP" dirty="0"/>
          </a:p>
          <a:p>
            <a:pPr lvl="1"/>
            <a:r>
              <a:rPr kumimoji="1" lang="en-US" altLang="ja-JP" dirty="0" smtClean="0"/>
              <a:t>STL </a:t>
            </a:r>
            <a:r>
              <a:rPr kumimoji="1" lang="en-US" altLang="ja-JP" dirty="0"/>
              <a:t>is not </a:t>
            </a:r>
            <a:r>
              <a:rPr kumimoji="1" lang="en-US" altLang="ja-JP" dirty="0" smtClean="0"/>
              <a:t>used</a:t>
            </a:r>
          </a:p>
          <a:p>
            <a:pPr lvl="1"/>
            <a:r>
              <a:rPr kumimoji="1" lang="en-US" dirty="0" smtClean="0"/>
              <a:t>No virtual memory</a:t>
            </a:r>
          </a:p>
          <a:p>
            <a:pPr lvl="1"/>
            <a:r>
              <a:rPr kumimoji="1" lang="en-US" dirty="0" smtClean="0"/>
              <a:t>Nearly no OS</a:t>
            </a:r>
          </a:p>
          <a:p>
            <a:pPr lvl="1"/>
            <a:r>
              <a:rPr kumimoji="1" lang="en-US" dirty="0" smtClean="0"/>
              <a:t>Similar to embedded systems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EAD9-B5CD-4DF5-A20E-AFD08E698008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285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317" y="1517374"/>
            <a:ext cx="11370365" cy="5340626"/>
          </a:xfrm>
          <a:gradFill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path path="circle">
              <a:fillToRect l="50000" t="50000" r="100000" b="100000"/>
            </a:path>
          </a:gradFill>
        </p:spPr>
        <p:txBody>
          <a:bodyPr>
            <a:noAutofit/>
          </a:bodyPr>
          <a:lstStyle/>
          <a:p>
            <a:r>
              <a:rPr lang="en-US" dirty="0"/>
              <a:t>EASTL and STL </a:t>
            </a:r>
            <a:r>
              <a:rPr lang="en-US" dirty="0" smtClean="0"/>
              <a:t>allocators</a:t>
            </a:r>
            <a:endParaRPr lang="en-US" dirty="0"/>
          </a:p>
          <a:p>
            <a:pPr lvl="1"/>
            <a:r>
              <a:rPr lang="en-US" dirty="0" smtClean="0"/>
              <a:t>Hard to track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the </a:t>
            </a:r>
            <a:r>
              <a:rPr lang="en-US" dirty="0" smtClean="0"/>
              <a:t>“if </a:t>
            </a:r>
            <a:r>
              <a:rPr lang="en-US" dirty="0"/>
              <a:t>you made it you own it </a:t>
            </a:r>
            <a:r>
              <a:rPr lang="en-US" dirty="0" smtClean="0"/>
              <a:t>rule”</a:t>
            </a:r>
          </a:p>
          <a:p>
            <a:pPr lvl="1"/>
            <a:r>
              <a:rPr lang="en-US" dirty="0" smtClean="0"/>
              <a:t>Use the “this” pointer of allocator as a parameter for your allocators</a:t>
            </a:r>
          </a:p>
          <a:p>
            <a:r>
              <a:rPr lang="en-US" dirty="0" smtClean="0"/>
              <a:t>EASTLICA </a:t>
            </a:r>
          </a:p>
          <a:p>
            <a:pPr lvl="1"/>
            <a:r>
              <a:rPr lang="en-US" dirty="0" smtClean="0"/>
              <a:t>Good at enforcing allocator use for a large group of SEs</a:t>
            </a:r>
            <a:endParaRPr lang="en-US" dirty="0"/>
          </a:p>
          <a:p>
            <a:pPr lvl="1"/>
            <a:r>
              <a:rPr lang="en-US" dirty="0" smtClean="0"/>
              <a:t>Helped with type erasure problems in </a:t>
            </a:r>
            <a:r>
              <a:rPr lang="en-US" dirty="0" err="1" smtClean="0"/>
              <a:t>stl</a:t>
            </a:r>
            <a:r>
              <a:rPr lang="en-US" dirty="0" smtClean="0"/>
              <a:t>::string and other classes.  </a:t>
            </a:r>
            <a:r>
              <a:rPr lang="en-US" dirty="0" err="1" smtClean="0"/>
              <a:t>MyString</a:t>
            </a:r>
            <a:r>
              <a:rPr lang="en-US" dirty="0" smtClean="0"/>
              <a:t> does not work with </a:t>
            </a:r>
            <a:r>
              <a:rPr lang="en-US" dirty="0" err="1" smtClean="0"/>
              <a:t>YourString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EAD9-B5CD-4DF5-A20E-AFD08E698008}" type="slidenum">
              <a:rPr lang="en-CA" smtClean="0"/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151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6326" y="1699591"/>
            <a:ext cx="10088286" cy="5158409"/>
          </a:xfrm>
          <a:gradFill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path path="circle">
              <a:fillToRect l="50000" t="50000" r="100000" b="100000"/>
            </a:path>
          </a:gradFill>
        </p:spPr>
        <p:txBody>
          <a:bodyPr>
            <a:noAutofit/>
          </a:bodyPr>
          <a:lstStyle/>
          <a:p>
            <a:r>
              <a:rPr lang="en-US" dirty="0" smtClean="0"/>
              <a:t>Games in general</a:t>
            </a:r>
          </a:p>
          <a:p>
            <a:pPr lvl="1"/>
            <a:r>
              <a:rPr lang="en-US" dirty="0" smtClean="0"/>
              <a:t>Most memory is used by large allocation</a:t>
            </a:r>
          </a:p>
          <a:p>
            <a:pPr lvl="1"/>
            <a:r>
              <a:rPr lang="en-US" dirty="0" smtClean="0"/>
              <a:t>Most memory is mostly content (meshes and textures) or rendering</a:t>
            </a:r>
          </a:p>
          <a:p>
            <a:pPr lvl="1"/>
            <a:r>
              <a:rPr lang="en-US" dirty="0" smtClean="0"/>
              <a:t>There are a large number of small allocations. </a:t>
            </a:r>
          </a:p>
          <a:p>
            <a:pPr lvl="1"/>
            <a:r>
              <a:rPr lang="en-US" dirty="0" smtClean="0"/>
              <a:t>Small block allocators, pool systems, slab allocators </a:t>
            </a:r>
            <a:r>
              <a:rPr lang="en-US" smtClean="0"/>
              <a:t>are a good </a:t>
            </a:r>
            <a:r>
              <a:rPr lang="en-US" dirty="0" smtClean="0"/>
              <a:t>idea</a:t>
            </a:r>
          </a:p>
          <a:p>
            <a:pPr lvl="1"/>
            <a:r>
              <a:rPr lang="en-US" dirty="0"/>
              <a:t>Stomp </a:t>
            </a:r>
            <a:r>
              <a:rPr lang="en-US" dirty="0" smtClean="0"/>
              <a:t>Allocator</a:t>
            </a:r>
            <a:r>
              <a:rPr lang="en-US" dirty="0"/>
              <a:t> </a:t>
            </a:r>
            <a:r>
              <a:rPr lang="en-US" dirty="0" smtClean="0"/>
              <a:t>are great (Use memory map to find who stomped you…)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EAD9-B5CD-4DF5-A20E-AFD08E698008}" type="slidenum">
              <a:rPr lang="en-CA" smtClean="0"/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488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Questions?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EAD9-B5CD-4DF5-A20E-AFD08E698008}" type="slidenum">
              <a:rPr lang="en-CA" smtClean="0"/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47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 </a:t>
            </a:r>
            <a:r>
              <a:rPr kumimoji="1" lang="en-US" altLang="ja-JP" dirty="0"/>
              <a:t>style </a:t>
            </a:r>
            <a:r>
              <a:rPr kumimoji="1" lang="en-US" altLang="ja-JP" dirty="0" smtClean="0"/>
              <a:t>2000s</a:t>
            </a:r>
            <a:br>
              <a:rPr kumimoji="1" lang="en-US" altLang="ja-JP" dirty="0" smtClean="0"/>
            </a:br>
            <a:r>
              <a:rPr kumimoji="1" lang="en-US" altLang="ja-JP" dirty="0" smtClean="0"/>
              <a:t>Interfaces for 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ja-JP" sz="2400" dirty="0" smtClean="0"/>
              <a:t>Macro per class</a:t>
            </a:r>
            <a:endParaRPr kumimoji="1" lang="en-US" altLang="ja-JP" sz="2400" dirty="0"/>
          </a:p>
          <a:p>
            <a:pPr lvl="1"/>
            <a:r>
              <a:rPr kumimoji="1" lang="en-US" altLang="ja-JP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#define </a:t>
            </a:r>
            <a:r>
              <a:rPr kumimoji="1" lang="en-US" altLang="ja-JP" sz="24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NEW_DELETE_OPERATORS</a:t>
            </a:r>
            <a:r>
              <a:rPr kumimoji="1" lang="en-US" altLang="ja-JP" sz="2400" dirty="0" smtClean="0">
                <a:latin typeface="Lucida Console" panose="020B0609040504020204" pitchFamily="49" charset="0"/>
              </a:rPr>
              <a:t>(</a:t>
            </a:r>
            <a:r>
              <a:rPr kumimoji="1" lang="en-US" altLang="ja-JP" sz="2400" dirty="0" err="1" smtClean="0">
                <a:latin typeface="Lucida Console" panose="020B0609040504020204" pitchFamily="49" charset="0"/>
              </a:rPr>
              <a:t>debug_name</a:t>
            </a:r>
            <a:r>
              <a:rPr kumimoji="1" lang="en-US" altLang="ja-JP" sz="2400" dirty="0">
                <a:latin typeface="Lucida Console" panose="020B0609040504020204" pitchFamily="49" charset="0"/>
              </a:rPr>
              <a:t>)    </a:t>
            </a:r>
            <a:endParaRPr kumimoji="1" lang="en-US" altLang="ja-JP" sz="2400" dirty="0" smtClean="0">
              <a:latin typeface="Lucida Console" panose="020B0609040504020204" pitchFamily="49" charset="0"/>
            </a:endParaRPr>
          </a:p>
          <a:p>
            <a:pPr lvl="1"/>
            <a:r>
              <a:rPr kumimoji="1" lang="en-US" altLang="ja-JP" sz="2400" dirty="0" smtClean="0"/>
              <a:t>Good for fixed </a:t>
            </a:r>
            <a:r>
              <a:rPr kumimoji="1" lang="en-US" altLang="ja-JP" sz="2400" dirty="0"/>
              <a:t>sized pools or slabs of </a:t>
            </a:r>
            <a:r>
              <a:rPr kumimoji="1" lang="en-US" altLang="ja-JP" sz="2400" dirty="0" smtClean="0"/>
              <a:t>objects</a:t>
            </a:r>
          </a:p>
          <a:p>
            <a:pPr marL="457200" lvl="1" indent="0">
              <a:buNone/>
            </a:pPr>
            <a:r>
              <a:rPr kumimoji="1" lang="en-US" altLang="ja-JP" sz="2400" dirty="0">
                <a:latin typeface="Lucida Console" panose="020B0609040504020204" pitchFamily="49" charset="0"/>
              </a:rPr>
              <a:t>class </a:t>
            </a:r>
            <a:r>
              <a:rPr kumimoji="1" lang="en-US" altLang="ja-JP" sz="2400" dirty="0" err="1" smtClean="0">
                <a:latin typeface="Lucida Console" panose="020B0609040504020204" pitchFamily="49" charset="0"/>
              </a:rPr>
              <a:t>CollisionChooser</a:t>
            </a:r>
            <a:r>
              <a:rPr kumimoji="1" lang="en-US" altLang="ja-JP" sz="2400" dirty="0" smtClean="0">
                <a:latin typeface="Lucida Console" panose="020B0609040504020204" pitchFamily="49" charset="0"/>
              </a:rPr>
              <a:t> {</a:t>
            </a:r>
            <a:endParaRPr kumimoji="1" lang="en-US" altLang="ja-JP" sz="2400" dirty="0"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kumimoji="1" lang="en-US" altLang="ja-JP" sz="2400" dirty="0">
                <a:latin typeface="Lucida Console" panose="020B0609040504020204" pitchFamily="49" charset="0"/>
              </a:rPr>
              <a:t>public:</a:t>
            </a:r>
          </a:p>
          <a:p>
            <a:pPr marL="457200" lvl="1" indent="0">
              <a:buNone/>
            </a:pPr>
            <a:r>
              <a:rPr kumimoji="1" lang="en-US" altLang="ja-JP" sz="2400" dirty="0">
                <a:latin typeface="Lucida Console" panose="020B0609040504020204" pitchFamily="49" charset="0"/>
              </a:rPr>
              <a:t>	</a:t>
            </a:r>
            <a:r>
              <a:rPr kumimoji="1" lang="en-US" altLang="ja-JP" sz="24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NEW_DELETE_OPERATORS(</a:t>
            </a:r>
            <a:r>
              <a:rPr kumimoji="1" lang="en-US" altLang="ja-JP" sz="24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CollisionChooser</a:t>
            </a:r>
            <a:r>
              <a:rPr kumimoji="1" lang="en-US" altLang="ja-JP" sz="24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  <a:endParaRPr kumimoji="1" lang="en-US" altLang="ja-JP" sz="2400" dirty="0"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kumimoji="1" lang="en-US" altLang="ja-JP" sz="2400" dirty="0" smtClean="0">
                <a:latin typeface="Lucida Console" panose="020B0609040504020204" pitchFamily="49" charset="0"/>
              </a:rPr>
              <a:t>	…</a:t>
            </a:r>
          </a:p>
          <a:p>
            <a:pPr marL="457200" lvl="1" indent="0">
              <a:buNone/>
            </a:pPr>
            <a:r>
              <a:rPr kumimoji="1" lang="en-US" altLang="ja-JP" sz="2400" dirty="0" smtClean="0">
                <a:latin typeface="Lucida Console" panose="020B0609040504020204" pitchFamily="49" charset="0"/>
              </a:rPr>
              <a:t>}</a:t>
            </a:r>
            <a:r>
              <a:rPr kumimoji="1" lang="en-US" altLang="ja-JP" sz="2400" dirty="0">
                <a:latin typeface="Lucida Console" panose="020B0609040504020204" pitchFamily="49" charset="0"/>
              </a:rPr>
              <a:t>;</a:t>
            </a:r>
            <a:endParaRPr kumimoji="1" lang="en-US" altLang="ja-JP" sz="2400" dirty="0" smtClean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EAD9-B5CD-4DF5-A20E-AFD08E698008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207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 </a:t>
            </a:r>
            <a:r>
              <a:rPr kumimoji="1" lang="en-US" altLang="ja-JP" dirty="0"/>
              <a:t>style </a:t>
            </a:r>
            <a:r>
              <a:rPr kumimoji="1" lang="en-US" altLang="ja-JP" dirty="0" smtClean="0"/>
              <a:t>2000s</a:t>
            </a:r>
            <a:br>
              <a:rPr kumimoji="1" lang="en-US" altLang="ja-JP" dirty="0" smtClean="0"/>
            </a:br>
            <a:r>
              <a:rPr kumimoji="1" lang="en-US" altLang="ja-JP" dirty="0" smtClean="0"/>
              <a:t>Interfaces for debug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24907"/>
            <a:ext cx="8915400" cy="4086315"/>
          </a:xfrm>
        </p:spPr>
        <p:txBody>
          <a:bodyPr>
            <a:normAutofit/>
          </a:bodyPr>
          <a:lstStyle/>
          <a:p>
            <a:r>
              <a:rPr kumimoji="1" lang="en-US" altLang="ja-JP" sz="2400" dirty="0" smtClean="0"/>
              <a:t>Global new </a:t>
            </a:r>
          </a:p>
          <a:p>
            <a:r>
              <a:rPr kumimoji="1" lang="en-US" altLang="ja-JP" sz="2400" dirty="0" smtClean="0"/>
              <a:t>void</a:t>
            </a:r>
            <a:r>
              <a:rPr kumimoji="1" lang="en-US" altLang="ja-JP" sz="2400" dirty="0"/>
              <a:t>* operator new(</a:t>
            </a:r>
            <a:r>
              <a:rPr kumimoji="1" lang="en-US" altLang="ja-JP" sz="2400" dirty="0" err="1"/>
              <a:t>size_t</a:t>
            </a:r>
            <a:r>
              <a:rPr kumimoji="1" lang="en-US" altLang="ja-JP" sz="2400" dirty="0"/>
              <a:t> size, </a:t>
            </a:r>
            <a:r>
              <a:rPr kumimoji="1" lang="en-US" altLang="ja-JP" sz="2400" b="1" dirty="0" err="1">
                <a:solidFill>
                  <a:srgbClr val="FF0000"/>
                </a:solidFill>
              </a:rPr>
              <a:t>const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 char* </a:t>
            </a:r>
            <a:r>
              <a:rPr kumimoji="1" lang="en-US" altLang="ja-JP" sz="2400" b="1" dirty="0" err="1">
                <a:solidFill>
                  <a:srgbClr val="FF0000"/>
                </a:solidFill>
              </a:rPr>
              <a:t>debug_name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, </a:t>
            </a:r>
            <a:r>
              <a:rPr kumimoji="1" lang="en-US" altLang="ja-JP" sz="2400" b="1" dirty="0" err="1">
                <a:solidFill>
                  <a:srgbClr val="FF0000"/>
                </a:solidFill>
              </a:rPr>
              <a:t>int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 flags=MB_LOW</a:t>
            </a:r>
            <a:r>
              <a:rPr kumimoji="1" lang="en-US" altLang="ja-JP" sz="2400" dirty="0" smtClean="0"/>
              <a:t>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2514600" y="3355100"/>
            <a:ext cx="3968496" cy="608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Allocated </a:t>
            </a:r>
            <a:r>
              <a:rPr lang="en-US" sz="2800" dirty="0" smtClean="0"/>
              <a:t>Block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900953" y="3355100"/>
            <a:ext cx="1613647" cy="608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Header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6483096" y="3355100"/>
            <a:ext cx="1655824" cy="6084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footer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14600" y="4328936"/>
            <a:ext cx="4946904" cy="608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Allocated </a:t>
            </a:r>
            <a:r>
              <a:rPr lang="en-US" sz="3200" dirty="0" smtClean="0"/>
              <a:t>Block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900953" y="4328936"/>
            <a:ext cx="1613647" cy="608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Header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7461504" y="4328936"/>
            <a:ext cx="3162164" cy="6084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footer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1444752" y="3963550"/>
            <a:ext cx="301752" cy="3653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/>
          <p:cNvSpPr/>
          <p:nvPr/>
        </p:nvSpPr>
        <p:spPr>
          <a:xfrm>
            <a:off x="1993392" y="3963550"/>
            <a:ext cx="246888" cy="36538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542032" y="5302772"/>
            <a:ext cx="3483864" cy="608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Allocated </a:t>
            </a:r>
            <a:r>
              <a:rPr lang="en-US" sz="3200" dirty="0" smtClean="0"/>
              <a:t>Block</a:t>
            </a:r>
            <a:endParaRPr lang="en-US" sz="3200" dirty="0"/>
          </a:p>
        </p:txBody>
      </p:sp>
      <p:sp>
        <p:nvSpPr>
          <p:cNvPr id="17" name="Rectangle 16"/>
          <p:cNvSpPr/>
          <p:nvPr/>
        </p:nvSpPr>
        <p:spPr>
          <a:xfrm>
            <a:off x="928385" y="5302772"/>
            <a:ext cx="1613647" cy="608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Header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6025896" y="5302772"/>
            <a:ext cx="2840198" cy="6084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footer</a:t>
            </a:r>
          </a:p>
        </p:txBody>
      </p:sp>
      <p:sp>
        <p:nvSpPr>
          <p:cNvPr id="19" name="Down Arrow 18"/>
          <p:cNvSpPr/>
          <p:nvPr/>
        </p:nvSpPr>
        <p:spPr>
          <a:xfrm>
            <a:off x="1472184" y="4937386"/>
            <a:ext cx="301752" cy="3653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>
            <a:off x="2020824" y="4937386"/>
            <a:ext cx="246888" cy="36538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EAD9-B5CD-4DF5-A20E-AFD08E698008}" type="slidenum">
              <a:rPr lang="en-CA" smtClean="0"/>
              <a:t>7</a:t>
            </a:fld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8148764" y="2841282"/>
            <a:ext cx="3677348" cy="1384995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path path="circle">
              <a:fillToRect l="50000" t="50000" r="100000" b="100000"/>
            </a:path>
          </a:gradFill>
        </p:spPr>
        <p:txBody>
          <a:bodyPr wrap="square" rtlCol="0">
            <a:spAutoFit/>
          </a:bodyPr>
          <a:lstStyle/>
          <a:p>
            <a:r>
              <a:rPr lang="en-US" sz="2800" dirty="0"/>
              <a:t>Debug name and sentinel stored in </a:t>
            </a:r>
            <a:r>
              <a:rPr lang="en-US" sz="2800" dirty="0" smtClean="0"/>
              <a:t>footer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6943498" y="4830473"/>
            <a:ext cx="5038164" cy="1815882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path path="circle">
              <a:fillToRect l="50000" t="50000" r="100000" b="100000"/>
            </a:path>
          </a:gradFill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Note </a:t>
            </a:r>
            <a:r>
              <a:rPr kumimoji="1" lang="en-US" altLang="ja-JP" sz="2800" dirty="0" err="1"/>
              <a:t>debug_name</a:t>
            </a:r>
            <a:r>
              <a:rPr kumimoji="1" lang="en-US" altLang="ja-JP" sz="2800" dirty="0"/>
              <a:t> split </a:t>
            </a:r>
            <a:r>
              <a:rPr kumimoji="1" lang="en-US" altLang="ja-JP" sz="2800" dirty="0" smtClean="0"/>
              <a:t>into “category::</a:t>
            </a:r>
            <a:r>
              <a:rPr kumimoji="1" lang="en-US" altLang="ja-JP" sz="2800" dirty="0" err="1" smtClean="0"/>
              <a:t>alloc</a:t>
            </a:r>
            <a:r>
              <a:rPr kumimoji="1" lang="en-US" altLang="ja-JP" sz="2800" dirty="0" smtClean="0"/>
              <a:t>” example: “render</a:t>
            </a:r>
            <a:r>
              <a:rPr kumimoji="1" lang="en-US" altLang="ja-JP" sz="2800" dirty="0"/>
              <a:t>::player”, “gameplay::</a:t>
            </a:r>
            <a:r>
              <a:rPr kumimoji="1" lang="en-US" altLang="ja-JP" sz="2800" dirty="0" err="1"/>
              <a:t>physicsmesh</a:t>
            </a:r>
            <a:r>
              <a:rPr kumimoji="1" lang="en-US" altLang="ja-JP" sz="2800" dirty="0" smtClean="0"/>
              <a:t>”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45240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8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C style </a:t>
            </a:r>
            <a:r>
              <a:rPr kumimoji="1" lang="en-US" altLang="ja-JP" dirty="0"/>
              <a:t>2000s</a:t>
            </a:r>
            <a:br>
              <a:rPr kumimoji="1" lang="en-US" altLang="ja-JP" dirty="0"/>
            </a:br>
            <a:r>
              <a:rPr kumimoji="1" lang="en-US" altLang="ja-JP" dirty="0" smtClean="0"/>
              <a:t>Allocation </a:t>
            </a:r>
            <a:r>
              <a:rPr lang="en-US" altLang="ja-JP" dirty="0"/>
              <a:t>technology</a:t>
            </a:r>
            <a:endParaRPr kumimoji="1" lang="en-US" altLang="ja-JP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740568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Almost all memory is in one heap</a:t>
            </a:r>
          </a:p>
          <a:p>
            <a:r>
              <a:rPr kumimoji="1" lang="en-US" altLang="ja-JP" dirty="0" smtClean="0"/>
              <a:t>Well we did have a simple small block allocator</a:t>
            </a:r>
          </a:p>
          <a:p>
            <a:r>
              <a:rPr kumimoji="1" lang="en-US" altLang="ja-JP" dirty="0"/>
              <a:t>We had to work hard at </a:t>
            </a:r>
            <a:r>
              <a:rPr kumimoji="1" lang="en-US" altLang="ja-JP" dirty="0" smtClean="0"/>
              <a:t>defragmentation</a:t>
            </a:r>
          </a:p>
          <a:p>
            <a:pPr marL="0" indent="0">
              <a:buNone/>
            </a:pPr>
            <a:endParaRPr kumimoji="1" lang="en-US" altLang="ja-JP" dirty="0" smtClean="0"/>
          </a:p>
        </p:txBody>
      </p:sp>
      <p:sp>
        <p:nvSpPr>
          <p:cNvPr id="4" name="Rectangle 3"/>
          <p:cNvSpPr/>
          <p:nvPr/>
        </p:nvSpPr>
        <p:spPr>
          <a:xfrm>
            <a:off x="531812" y="4523794"/>
            <a:ext cx="2057400" cy="1455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Small Block</a:t>
            </a:r>
          </a:p>
          <a:p>
            <a:pPr algn="ctr"/>
            <a:r>
              <a:rPr lang="en-US" sz="2800" dirty="0" smtClean="0"/>
              <a:t>Allocator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2589212" y="4533820"/>
            <a:ext cx="7581482" cy="145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General </a:t>
            </a:r>
          </a:p>
          <a:p>
            <a:pPr algn="ctr"/>
            <a:r>
              <a:rPr lang="en-US" sz="2800" dirty="0" smtClean="0"/>
              <a:t>Allocator</a:t>
            </a:r>
            <a:endParaRPr lang="en-US" sz="2800" dirty="0"/>
          </a:p>
        </p:txBody>
      </p:sp>
      <p:sp>
        <p:nvSpPr>
          <p:cNvPr id="6" name="Down Arrow 5"/>
          <p:cNvSpPr/>
          <p:nvPr/>
        </p:nvSpPr>
        <p:spPr>
          <a:xfrm>
            <a:off x="2508703" y="4295920"/>
            <a:ext cx="168443" cy="1990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06979" y="3760444"/>
            <a:ext cx="2503039" cy="487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Low Memory</a:t>
            </a:r>
            <a:endParaRPr lang="en-US" sz="2800" dirty="0"/>
          </a:p>
        </p:txBody>
      </p:sp>
      <p:sp>
        <p:nvSpPr>
          <p:cNvPr id="8" name="Down Arrow 7"/>
          <p:cNvSpPr/>
          <p:nvPr/>
        </p:nvSpPr>
        <p:spPr>
          <a:xfrm>
            <a:off x="10086472" y="4277146"/>
            <a:ext cx="168443" cy="1990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87775" y="3722508"/>
            <a:ext cx="2516837" cy="525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High Memory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2583195" y="4523794"/>
            <a:ext cx="2024664" cy="14655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Load compressed</a:t>
            </a:r>
          </a:p>
          <a:p>
            <a:pPr algn="ctr"/>
            <a:r>
              <a:rPr lang="en-US" sz="2400" dirty="0" smtClean="0"/>
              <a:t>Texture 0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6659242" y="4523794"/>
            <a:ext cx="3511451" cy="1455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</a:t>
            </a:r>
            <a:r>
              <a:rPr lang="en-US" sz="2800" dirty="0" smtClean="0"/>
              <a:t>exture 0</a:t>
            </a:r>
            <a:endParaRPr lang="en-US" sz="2800" dirty="0"/>
          </a:p>
        </p:txBody>
      </p:sp>
      <p:sp>
        <p:nvSpPr>
          <p:cNvPr id="21" name="Rectangle 20"/>
          <p:cNvSpPr/>
          <p:nvPr/>
        </p:nvSpPr>
        <p:spPr>
          <a:xfrm>
            <a:off x="2583194" y="4522784"/>
            <a:ext cx="1244144" cy="14665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Alloc</a:t>
            </a:r>
            <a:endParaRPr lang="en-US" sz="2800" dirty="0" smtClean="0"/>
          </a:p>
          <a:p>
            <a:pPr algn="ctr"/>
            <a:r>
              <a:rPr lang="en-US" sz="2800" dirty="0" smtClean="0"/>
              <a:t>Mesh</a:t>
            </a:r>
            <a:endParaRPr lang="en-US" sz="2800" dirty="0"/>
          </a:p>
        </p:txBody>
      </p:sp>
      <p:sp>
        <p:nvSpPr>
          <p:cNvPr id="22" name="Curved Down Arrow 21"/>
          <p:cNvSpPr/>
          <p:nvPr/>
        </p:nvSpPr>
        <p:spPr>
          <a:xfrm>
            <a:off x="3840481" y="3914194"/>
            <a:ext cx="3547872" cy="6096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Decompress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EAD9-B5CD-4DF5-A20E-AFD08E698008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535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18" grpId="1" animBg="1"/>
      <p:bldP spid="19" grpId="0" animBg="1"/>
      <p:bldP spid="21" grpId="0" animBg="1"/>
      <p:bldP spid="22" grpId="0" animBg="1"/>
      <p:bldP spid="2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2005 Overview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02738"/>
            <a:ext cx="8915400" cy="3777622"/>
          </a:xfrm>
        </p:spPr>
        <p:txBody>
          <a:bodyPr>
            <a:noAutofit/>
          </a:bodyPr>
          <a:lstStyle/>
          <a:p>
            <a:r>
              <a:rPr kumimoji="1" lang="en-US" altLang="ja-JP" dirty="0"/>
              <a:t>2004 </a:t>
            </a:r>
            <a:r>
              <a:rPr kumimoji="1" lang="en-US" altLang="ja-JP" dirty="0" smtClean="0"/>
              <a:t>- Xbox 360, PS3 (512M ram)</a:t>
            </a:r>
          </a:p>
          <a:p>
            <a:r>
              <a:rPr kumimoji="1" lang="en-US" altLang="ja-JP" dirty="0" smtClean="0"/>
              <a:t>Virtual memory! - NO HDD </a:t>
            </a:r>
            <a:r>
              <a:rPr kumimoji="1" lang="en-US" altLang="ja-JP" dirty="0" smtClean="0">
                <a:sym typeface="Wingdings"/>
              </a:rPr>
              <a:t>, No GPU support, 32 bit</a:t>
            </a:r>
          </a:p>
          <a:p>
            <a:r>
              <a:rPr kumimoji="1" lang="en-US" altLang="ja-JP" dirty="0" smtClean="0"/>
              <a:t>All consoles have multiple CPUs </a:t>
            </a:r>
          </a:p>
          <a:p>
            <a:pPr lvl="1"/>
            <a:r>
              <a:rPr kumimoji="1" lang="en-US" altLang="ja-JP" sz="1800" dirty="0" smtClean="0"/>
              <a:t>(Not just for Sega Saturn)</a:t>
            </a:r>
          </a:p>
          <a:p>
            <a:r>
              <a:rPr lang="en-US" dirty="0" smtClean="0"/>
              <a:t>The main changes for 2005: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Support for multiple allocators</a:t>
            </a:r>
          </a:p>
          <a:p>
            <a:pPr lvl="1"/>
            <a:r>
              <a:rPr kumimoji="1" lang="en-US" altLang="ja-JP" dirty="0" smtClean="0"/>
              <a:t>Better tracking and logging tools</a:t>
            </a:r>
          </a:p>
          <a:p>
            <a:pPr lvl="1"/>
            <a:r>
              <a:rPr kumimoji="1" lang="en-US" altLang="ja-JP" dirty="0" smtClean="0"/>
              <a:t>Stomp allocator!!</a:t>
            </a:r>
          </a:p>
          <a:p>
            <a:pPr lvl="1"/>
            <a:r>
              <a:rPr kumimoji="1" lang="en-US" altLang="ja-JP" dirty="0" smtClean="0"/>
              <a:t>Memory tracking with EASTL</a:t>
            </a:r>
            <a:endParaRPr kumimoji="1" lang="en-US" altLang="ja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EAD9-B5CD-4DF5-A20E-AFD08E698008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858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36654</TotalTime>
  <Words>2387</Words>
  <Application>Microsoft Office PowerPoint</Application>
  <PresentationFormat>Widescreen</PresentationFormat>
  <Paragraphs>615</Paragraphs>
  <Slides>52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メイリオ</vt:lpstr>
      <vt:lpstr>ＭＳ Ｐゴシック</vt:lpstr>
      <vt:lpstr>Arial</vt:lpstr>
      <vt:lpstr>Calibri</vt:lpstr>
      <vt:lpstr>Century Gothic</vt:lpstr>
      <vt:lpstr>Lucida Console</vt:lpstr>
      <vt:lpstr>Wingdings</vt:lpstr>
      <vt:lpstr>Wingdings 3</vt:lpstr>
      <vt:lpstr>Wisp</vt:lpstr>
      <vt:lpstr>Memory and C++ debugging at Electronic Arts</vt:lpstr>
      <vt:lpstr>Introduction</vt:lpstr>
      <vt:lpstr>About me</vt:lpstr>
      <vt:lpstr>Vocabulary</vt:lpstr>
      <vt:lpstr>C style 2000s Overview</vt:lpstr>
      <vt:lpstr>C style 2000s Interfaces for speed</vt:lpstr>
      <vt:lpstr>C style 2000s Interfaces for debug</vt:lpstr>
      <vt:lpstr>C style 2000s Allocation technology</vt:lpstr>
      <vt:lpstr>2005 Overview</vt:lpstr>
      <vt:lpstr>2005 Support for Multiple Allocator</vt:lpstr>
      <vt:lpstr>2005 Organizing Heaps/Arenas</vt:lpstr>
      <vt:lpstr>2005 Team Based Heaps/Arenas vs Team Based Categories</vt:lpstr>
      <vt:lpstr>2005 Better Tracking and Logging</vt:lpstr>
      <vt:lpstr>2005 Logging</vt:lpstr>
      <vt:lpstr>2005 Arena Block View</vt:lpstr>
      <vt:lpstr>2005  Stomp Allocator!!</vt:lpstr>
      <vt:lpstr>2005 Ref Counted Pointers  </vt:lpstr>
      <vt:lpstr>2005 EASTL</vt:lpstr>
      <vt:lpstr>EASTL faster for optimized code</vt:lpstr>
      <vt:lpstr>EASTL MUCH faster for debug code</vt:lpstr>
      <vt:lpstr>Open sourcing EASTL</vt:lpstr>
      <vt:lpstr>2005 EASTL Memory tracking problems</vt:lpstr>
      <vt:lpstr>PowerPoint Presentation</vt:lpstr>
      <vt:lpstr>PowerPoint Presentation</vt:lpstr>
      <vt:lpstr>PowerPoint Presentation</vt:lpstr>
      <vt:lpstr>2005 “Good?” EASTL usage with EASTLICA</vt:lpstr>
      <vt:lpstr>2005 “Good?” EASTL usage with EASTLICA</vt:lpstr>
      <vt:lpstr>PowerPoint Presentation</vt:lpstr>
      <vt:lpstr>Today’s Memory System</vt:lpstr>
      <vt:lpstr>Today’s Debug Memory System</vt:lpstr>
      <vt:lpstr>Today’s EASTL Memory Tracking</vt:lpstr>
      <vt:lpstr>EASTL use parent arena by default tracking</vt:lpstr>
      <vt:lpstr>PowerPoint Presentation</vt:lpstr>
      <vt:lpstr>Today’s Debugging Tool DeltaViewer</vt:lpstr>
      <vt:lpstr>DeltaViewer</vt:lpstr>
      <vt:lpstr>TTY events debugging (Trace Log)</vt:lpstr>
      <vt:lpstr>IO Load profiler (Turbo Tuner)</vt:lpstr>
      <vt:lpstr>IO Load profiler (Turbo Tuner) </vt:lpstr>
      <vt:lpstr>IO Load profiler (Turbo Tuner)</vt:lpstr>
      <vt:lpstr>IO Load profiler (Turbo Tuner)</vt:lpstr>
      <vt:lpstr>Frame rate and Job thread profiler (Performance Timer)</vt:lpstr>
      <vt:lpstr>Loading profiler + Frame rate profiler</vt:lpstr>
      <vt:lpstr>Add noisy screen from 4k screen</vt:lpstr>
      <vt:lpstr>Use Memory Investigator for leaks</vt:lpstr>
      <vt:lpstr>PowerPoint Presentation</vt:lpstr>
      <vt:lpstr>Memory Categorization</vt:lpstr>
      <vt:lpstr>Memory Categorization</vt:lpstr>
      <vt:lpstr>Memory Categorization</vt:lpstr>
      <vt:lpstr>Summary</vt:lpstr>
      <vt:lpstr>Summary</vt:lpstr>
      <vt:lpstr>Summary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and C++ debugging tools used at Electronic Arts</dc:title>
  <dc:creator>Scott Wardle</dc:creator>
  <cp:lastModifiedBy>Wardle, Scott</cp:lastModifiedBy>
  <cp:revision>672</cp:revision>
  <dcterms:created xsi:type="dcterms:W3CDTF">2015-05-23T20:43:18Z</dcterms:created>
  <dcterms:modified xsi:type="dcterms:W3CDTF">2015-10-01T16:36:12Z</dcterms:modified>
</cp:coreProperties>
</file>