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9"/>
  </p:notesMasterIdLst>
  <p:handoutMasterIdLst>
    <p:handoutMasterId r:id="rId130"/>
  </p:handoutMasterIdLst>
  <p:sldIdLst>
    <p:sldId id="537" r:id="rId5"/>
    <p:sldId id="524" r:id="rId6"/>
    <p:sldId id="441" r:id="rId7"/>
    <p:sldId id="442" r:id="rId8"/>
    <p:sldId id="443" r:id="rId9"/>
    <p:sldId id="444" r:id="rId10"/>
    <p:sldId id="445" r:id="rId11"/>
    <p:sldId id="533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258" r:id="rId22"/>
    <p:sldId id="398" r:id="rId23"/>
    <p:sldId id="428" r:id="rId24"/>
    <p:sldId id="422" r:id="rId25"/>
    <p:sldId id="457" r:id="rId26"/>
    <p:sldId id="389" r:id="rId27"/>
    <p:sldId id="426" r:id="rId28"/>
    <p:sldId id="523" r:id="rId29"/>
    <p:sldId id="427" r:id="rId30"/>
    <p:sldId id="538" r:id="rId31"/>
    <p:sldId id="529" r:id="rId32"/>
    <p:sldId id="527" r:id="rId33"/>
    <p:sldId id="528" r:id="rId34"/>
    <p:sldId id="532" r:id="rId35"/>
    <p:sldId id="392" r:id="rId36"/>
    <p:sldId id="393" r:id="rId37"/>
    <p:sldId id="394" r:id="rId38"/>
    <p:sldId id="395" r:id="rId39"/>
    <p:sldId id="399" r:id="rId40"/>
    <p:sldId id="429" r:id="rId41"/>
    <p:sldId id="535" r:id="rId42"/>
    <p:sldId id="410" r:id="rId43"/>
    <p:sldId id="301" r:id="rId44"/>
    <p:sldId id="430" r:id="rId45"/>
    <p:sldId id="302" r:id="rId46"/>
    <p:sldId id="303" r:id="rId47"/>
    <p:sldId id="534" r:id="rId48"/>
    <p:sldId id="304" r:id="rId49"/>
    <p:sldId id="305" r:id="rId50"/>
    <p:sldId id="306" r:id="rId51"/>
    <p:sldId id="307" r:id="rId52"/>
    <p:sldId id="308" r:id="rId53"/>
    <p:sldId id="309" r:id="rId54"/>
    <p:sldId id="423" r:id="rId55"/>
    <p:sldId id="310" r:id="rId56"/>
    <p:sldId id="311" r:id="rId57"/>
    <p:sldId id="519" r:id="rId58"/>
    <p:sldId id="312" r:id="rId59"/>
    <p:sldId id="313" r:id="rId60"/>
    <p:sldId id="314" r:id="rId61"/>
    <p:sldId id="315" r:id="rId62"/>
    <p:sldId id="316" r:id="rId63"/>
    <p:sldId id="317" r:id="rId64"/>
    <p:sldId id="340" r:id="rId65"/>
    <p:sldId id="320" r:id="rId66"/>
    <p:sldId id="484" r:id="rId67"/>
    <p:sldId id="321" r:id="rId68"/>
    <p:sldId id="341" r:id="rId69"/>
    <p:sldId id="485" r:id="rId70"/>
    <p:sldId id="486" r:id="rId71"/>
    <p:sldId id="487" r:id="rId72"/>
    <p:sldId id="342" r:id="rId73"/>
    <p:sldId id="440" r:id="rId74"/>
    <p:sldId id="530" r:id="rId75"/>
    <p:sldId id="488" r:id="rId76"/>
    <p:sldId id="490" r:id="rId77"/>
    <p:sldId id="424" r:id="rId78"/>
    <p:sldId id="324" r:id="rId79"/>
    <p:sldId id="520" r:id="rId80"/>
    <p:sldId id="325" r:id="rId81"/>
    <p:sldId id="411" r:id="rId82"/>
    <p:sldId id="514" r:id="rId83"/>
    <p:sldId id="416" r:id="rId84"/>
    <p:sldId id="483" r:id="rId85"/>
    <p:sldId id="482" r:id="rId86"/>
    <p:sldId id="418" r:id="rId87"/>
    <p:sldId id="419" r:id="rId88"/>
    <p:sldId id="420" r:id="rId89"/>
    <p:sldId id="421" r:id="rId90"/>
    <p:sldId id="339" r:id="rId91"/>
    <p:sldId id="412" r:id="rId92"/>
    <p:sldId id="495" r:id="rId93"/>
    <p:sldId id="326" r:id="rId94"/>
    <p:sldId id="496" r:id="rId95"/>
    <p:sldId id="497" r:id="rId96"/>
    <p:sldId id="328" r:id="rId97"/>
    <p:sldId id="335" r:id="rId98"/>
    <p:sldId id="494" r:id="rId99"/>
    <p:sldId id="270" r:id="rId100"/>
    <p:sldId id="503" r:id="rId101"/>
    <p:sldId id="400" r:id="rId102"/>
    <p:sldId id="505" r:id="rId103"/>
    <p:sldId id="539" r:id="rId104"/>
    <p:sldId id="507" r:id="rId105"/>
    <p:sldId id="518" r:id="rId106"/>
    <p:sldId id="516" r:id="rId107"/>
    <p:sldId id="401" r:id="rId108"/>
    <p:sldId id="271" r:id="rId109"/>
    <p:sldId id="508" r:id="rId110"/>
    <p:sldId id="515" r:id="rId111"/>
    <p:sldId id="521" r:id="rId112"/>
    <p:sldId id="272" r:id="rId113"/>
    <p:sldId id="525" r:id="rId114"/>
    <p:sldId id="526" r:id="rId115"/>
    <p:sldId id="413" r:id="rId116"/>
    <p:sldId id="509" r:id="rId117"/>
    <p:sldId id="510" r:id="rId118"/>
    <p:sldId id="511" r:id="rId119"/>
    <p:sldId id="512" r:id="rId120"/>
    <p:sldId id="513" r:id="rId121"/>
    <p:sldId id="501" r:id="rId122"/>
    <p:sldId id="406" r:id="rId123"/>
    <p:sldId id="531" r:id="rId124"/>
    <p:sldId id="403" r:id="rId125"/>
    <p:sldId id="498" r:id="rId126"/>
    <p:sldId id="414" r:id="rId127"/>
    <p:sldId id="476" r:id="rId1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12" autoAdjust="0"/>
  </p:normalViewPr>
  <p:slideViewPr>
    <p:cSldViewPr>
      <p:cViewPr varScale="1">
        <p:scale>
          <a:sx n="110" d="100"/>
          <a:sy n="110" d="100"/>
        </p:scale>
        <p:origin x="4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8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26" Type="http://schemas.openxmlformats.org/officeDocument/2006/relationships/slide" Target="slides/slide122.xml"/><Relationship Id="rId13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54D37A2-41F7-43CF-B38A-056A7A92E3FA}" type="datetimeFigureOut">
              <a:rPr lang="en-US"/>
              <a:pPr>
                <a:defRPr/>
              </a:pPr>
              <a:t>7/26/2014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F813FFE-1218-4924-9E2B-3C9DACF3C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2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4465A19-65B3-4419-BA4C-603D4EEFF4F9}" type="datetimeFigureOut">
              <a:rPr lang="en-US"/>
              <a:pPr>
                <a:defRPr/>
              </a:pPr>
              <a:t>7/26/2014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74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4C5909-BFD8-4687-AA36-8245467C714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1443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DA4CA9-026D-4F14-B252-330DAD94160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759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67A9BF-421A-42CB-BDB0-1D0342D3477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113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3AB36A-52FF-4189-8D2E-5853B2422F2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820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60BA3F-3E66-402C-8723-A3711241F35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0837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2F15A1-79BA-457C-BB26-D3206AE4C18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1538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F22CDC-E26E-4E41-9532-5A32DF55B1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0755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EE4DB9-E728-4E55-B7F4-DE28E2BD28E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3361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3FA051-882C-4D51-8C97-7456A2F1ED0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9062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2F7B17-2985-4EC8-8840-E86251601E1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7813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26ECA9-0691-4984-8C82-C4F7F2F7EA1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729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DCB492-94DF-46EE-9B3A-E6D52513ACD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9350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316C6D-31B0-42C6-82D1-268EA5EBC86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2701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3B6359-E722-47FF-84E1-9955E78DE32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9936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3DF010-AD89-429B-BFA7-B72E09E60FE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0683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2C781F-D013-4705-8DB5-32C865CD153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4240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BAE30E-5585-4619-9307-9DB4884650B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6444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B2E6D6-DB50-4D68-8D5A-A3B5511E1D0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2170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188429-D29B-4379-95DA-F3D56D4A632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8841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998C4D-17B7-4813-AE30-0E256FCCEEA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1008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041C28-EB47-42EC-99C3-7C5F3ED75C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9490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103DB6-AA49-4978-88C1-68E181E5C50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730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F087E4-873D-44CB-BD5C-264819A19A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06224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E4F94C-E0D1-42C1-B58F-FF0336D9738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9543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E1A951-1522-4CE2-91EA-97733649617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8368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3955F6-11D7-4F00-B454-27661DE0B25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4316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E425CA-8B20-42FD-9BF0-0915084D9E7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25398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01A1BC-FEA6-42F9-A488-B5AC425A6EE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5701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E89F01-A2D3-4A5B-9DA3-026A0809BB4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81706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397662-52B5-4228-89D4-E8F35D7E0B5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en-US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1134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AF8C04-C48C-412F-BCBB-73FF0BB15CF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en-US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87645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51382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786112-5FC7-44AA-BC48-9C85F839AE2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68838C-070A-43B6-A3F2-956ABB2411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61563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4AE6C3-0225-4ED8-B28E-1F40BACCF63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2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C8CE3-4B48-46E6-97B3-68A9E0044B7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814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043074-6B31-4499-834F-EB4851959C3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583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71ACCC-59EE-4280-8389-79574F3F638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4343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310857-4B6C-4404-A94D-FC91318C264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711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3AFB9A-BC16-431D-BF64-B76F50C57BC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563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E56E8-6CCB-49EE-BFF9-3FB457F4827F}" type="datetime1">
              <a:rPr lang="en-US"/>
              <a:pPr>
                <a:defRPr/>
              </a:pPr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7C761-9F8D-4E14-ABCE-627688F2B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6B7BD-56E4-42E6-9C30-3262FE37930B}" type="datetime1">
              <a:rPr lang="en-US"/>
              <a:pPr>
                <a:defRPr/>
              </a:pPr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A3E4D-0138-4307-8EBD-A54A472B4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2C4A0-499A-4419-BBC1-051537968A77}" type="datetime1">
              <a:rPr lang="en-US"/>
              <a:pPr>
                <a:defRPr/>
              </a:pPr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2D9A5-77CF-45B7-8106-FDF29DD27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5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71C6E-BCBE-49D5-9228-608D67BD4E30}" type="datetime1">
              <a:rPr lang="en-US"/>
              <a:pPr>
                <a:defRPr/>
              </a:pPr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A75C4-0B85-40EF-8311-DACB18092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3DFA7-9FAC-41F4-83EA-D3033195CEB9}" type="datetime1">
              <a:rPr lang="en-US"/>
              <a:pPr>
                <a:defRPr/>
              </a:pPr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A8CB6-0E14-4D3D-99A9-ACC2D2A32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2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3E2E6-19F9-49CA-921A-4170B4137473}" type="datetime1">
              <a:rPr lang="en-US"/>
              <a:pPr>
                <a:defRPr/>
              </a:pPr>
              <a:t>7/26/2014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AB474-C86D-440A-9A59-1791A5A6F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CA9E2-82D4-4521-AE0D-5850AD160BDD}" type="datetime1">
              <a:rPr lang="en-US"/>
              <a:pPr>
                <a:defRPr/>
              </a:pPr>
              <a:t>7/26/2014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A1A1F-FE7E-4CAB-874D-258D4B268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9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2E975-CDBE-4A73-B421-BB6CF170F1F5}" type="datetime1">
              <a:rPr lang="en-US"/>
              <a:pPr>
                <a:defRPr/>
              </a:pPr>
              <a:t>7/26/2014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C180-C0AC-4802-86D4-1F04D5E42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3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240BB-B77F-4CF1-9AE7-44D69B026A40}" type="datetime1">
              <a:rPr lang="en-US"/>
              <a:pPr>
                <a:defRPr/>
              </a:pPr>
              <a:t>7/26/2014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51848-BC04-4BC0-B382-4AEA863FD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2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99B7D-9261-40F1-B7DF-F2B5D2EFE76C}" type="datetime1">
              <a:rPr lang="en-US"/>
              <a:pPr>
                <a:defRPr/>
              </a:pPr>
              <a:t>7/26/2014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68455-ABAB-4CB3-A643-6AAD1361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2B2D2-57F0-4D05-8723-871DF05A1319}" type="datetime1">
              <a:rPr lang="en-US"/>
              <a:pPr>
                <a:defRPr/>
              </a:pPr>
              <a:t>7/26/2014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BB712-A75C-4574-A744-CAF3BDEC6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8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28581D-6403-4A4D-8D3B-09EAEE90E28F}" type="datetime1">
              <a:rPr lang="en-US"/>
              <a:pPr>
                <a:defRPr/>
              </a:pPr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CE8A14-50EF-45CE-970E-B2B2F55F5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2400" y="6248400"/>
            <a:ext cx="1131824" cy="4795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upload.wikimedia.org/wikipedia/en/9/9a/Enron_Logo.svg" TargetMode="Externa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smtClean="0"/>
              <a:t>Netflix Culture:</a:t>
            </a:r>
            <a:br>
              <a:rPr lang="en-US" sz="4800" smtClean="0"/>
            </a:br>
            <a:r>
              <a:rPr lang="en-US" sz="4800" smtClean="0"/>
              <a:t>Freedom &amp; Responsibility </a:t>
            </a:r>
            <a:br>
              <a:rPr lang="en-US" sz="4800" smtClean="0"/>
            </a:br>
            <a:endParaRPr lang="en-US" sz="4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094AD-42A1-43FF-B19C-30D078ADD4D7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2052" name="Picture 4" descr="http://www.webdesign.org/img_articles/4912/ying-ya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81400"/>
            <a:ext cx="21431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3B6DD-6935-4164-8D1F-BC7CD5D6366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34877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Communication</a:t>
            </a:r>
            <a:endParaRPr lang="en-US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listen well, instead of reacting fast, so you can better understand </a:t>
            </a:r>
          </a:p>
          <a:p>
            <a:endParaRPr lang="en-US" sz="2000"/>
          </a:p>
          <a:p>
            <a:r>
              <a:rPr lang="en-US" sz="2000"/>
              <a:t>You are concise and articulate in speech and writing </a:t>
            </a:r>
          </a:p>
          <a:p>
            <a:endParaRPr lang="en-US" sz="2000"/>
          </a:p>
          <a:p>
            <a:r>
              <a:rPr lang="en-US" sz="2000"/>
              <a:t>You treat people with respect independent of their status or disagreement with you </a:t>
            </a:r>
          </a:p>
          <a:p>
            <a:endParaRPr lang="en-US" sz="2000"/>
          </a:p>
          <a:p>
            <a:r>
              <a:rPr lang="en-US" sz="2000"/>
              <a:t>You maintain calm poise in stressful situations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Annual Comp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At </a:t>
            </a:r>
            <a:r>
              <a:rPr lang="en-US" dirty="0"/>
              <a:t>many </a:t>
            </a:r>
            <a:r>
              <a:rPr lang="en-US" dirty="0" smtClean="0"/>
              <a:t>firms, when employees are hired, </a:t>
            </a:r>
            <a:r>
              <a:rPr lang="en-US" dirty="0"/>
              <a:t>market </a:t>
            </a:r>
            <a:r>
              <a:rPr lang="en-US" dirty="0" smtClean="0"/>
              <a:t>compensation applies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But at comp review </a:t>
            </a:r>
            <a:r>
              <a:rPr lang="en-US" dirty="0"/>
              <a:t>time, it </a:t>
            </a:r>
            <a:r>
              <a:rPr lang="en-US" dirty="0" smtClean="0"/>
              <a:t>no longer applies!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At Netflix, </a:t>
            </a:r>
            <a:r>
              <a:rPr lang="en-US" dirty="0" smtClean="0"/>
              <a:t>market comp always applies: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Essentially</a:t>
            </a:r>
            <a:r>
              <a:rPr lang="en-US" dirty="0"/>
              <a:t>, top of market comp is re-established each year for high performing </a:t>
            </a:r>
            <a:r>
              <a:rPr lang="en-US" dirty="0" smtClean="0"/>
              <a:t>employees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At </a:t>
            </a:r>
            <a:r>
              <a:rPr lang="en-US" dirty="0"/>
              <a:t>annual comp review, manager has to answer the Three Tests for the personal market for each of their employees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83E32-A1BC-49BF-A232-2B437E8B5A30}" type="slidenum">
              <a:rPr lang="en-US"/>
              <a:pPr>
                <a:defRPr/>
              </a:pPr>
              <a:t>100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Fixed Budgets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no centrally administered “raise pools” each year</a:t>
            </a:r>
          </a:p>
          <a:p>
            <a:r>
              <a:rPr lang="en-US" smtClean="0"/>
              <a:t>Instead, each manager aligns their people to top of market each year – the market will be different in different areas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A84AC-4BAC-44DA-8CE2-79D2B6324C07}" type="slidenum">
              <a:rPr lang="en-US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Compensation Over Time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people will move up in comp very quickly because their value in the marketplace is moving up quickly, driven by increasing skills and/or great demand for their area</a:t>
            </a:r>
          </a:p>
          <a:p>
            <a:r>
              <a:rPr lang="en-US" smtClean="0"/>
              <a:t>Some people will stay flat because their value in the marketplace has done that</a:t>
            </a:r>
          </a:p>
          <a:p>
            <a:pPr lvl="1"/>
            <a:r>
              <a:rPr lang="en-US" smtClean="0"/>
              <a:t>Depends in part on inflation and economy</a:t>
            </a:r>
          </a:p>
          <a:p>
            <a:pPr lvl="1"/>
            <a:r>
              <a:rPr lang="en-US" smtClean="0"/>
              <a:t>Always top of market, though, for that person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16FE7-53C0-410F-A251-2A8861EFE7E7}" type="slidenum">
              <a:rPr lang="en-US"/>
              <a:pPr>
                <a:defRPr/>
              </a:pPr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Compensation Not Dependent </a:t>
            </a:r>
            <a:br>
              <a:rPr lang="en-US" dirty="0" smtClean="0"/>
            </a:br>
            <a:r>
              <a:rPr lang="en-US" dirty="0" smtClean="0"/>
              <a:t>on Netflix Success</a:t>
            </a:r>
            <a:endParaRPr lang="en-US" dirty="0"/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Whether Netflix is prospering or floundering, we pay at the top of the market</a:t>
            </a:r>
          </a:p>
          <a:p>
            <a:pPr lvl="1"/>
            <a:r>
              <a:rPr lang="en-US" dirty="0" smtClean="0"/>
              <a:t>i.e., sports teams with losing records still pay talent the market rate</a:t>
            </a:r>
          </a:p>
          <a:p>
            <a:r>
              <a:rPr lang="en-US" dirty="0" smtClean="0"/>
              <a:t>Employees can choose how much they want to link their economic destiny to Netflix by deciding how many Netflix </a:t>
            </a:r>
            <a:r>
              <a:rPr lang="en-US" dirty="0" smtClean="0"/>
              <a:t>equity</a:t>
            </a:r>
            <a:r>
              <a:rPr lang="en-US" dirty="0" smtClean="0"/>
              <a:t> </a:t>
            </a:r>
            <a:r>
              <a:rPr lang="en-US" dirty="0" smtClean="0"/>
              <a:t>they </a:t>
            </a:r>
            <a:r>
              <a:rPr lang="en-US" dirty="0" smtClean="0"/>
              <a:t>want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6AE4A8-CD75-40EA-808D-425BC2865F8F}" type="slidenum">
              <a:rPr lang="en-US"/>
              <a:pPr>
                <a:defRPr/>
              </a:pPr>
              <a:t>103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 Comp Practices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Manager sets pay at Nth percentile of title-linked compensation data</a:t>
            </a:r>
          </a:p>
          <a:p>
            <a:pPr lvl="1"/>
            <a:r>
              <a:rPr lang="en-US" smtClean="0"/>
              <a:t>The “Major League Pitcher” problem</a:t>
            </a:r>
          </a:p>
          <a:p>
            <a:r>
              <a:rPr lang="en-US" smtClean="0"/>
              <a:t>Manager cares about internal parity instead of external market value</a:t>
            </a:r>
          </a:p>
          <a:p>
            <a:pPr lvl="1"/>
            <a:r>
              <a:rPr lang="en-US" smtClean="0"/>
              <a:t>Fairness in comp is being true to the market</a:t>
            </a:r>
          </a:p>
          <a:p>
            <a:r>
              <a:rPr lang="en-US" smtClean="0"/>
              <a:t>Manager gives everyone a 4% raise</a:t>
            </a:r>
          </a:p>
          <a:p>
            <a:pPr lvl="1"/>
            <a:r>
              <a:rPr lang="en-US" smtClean="0"/>
              <a:t>Very unlikely to reflect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A9320-9EB8-4A39-8FE0-92F9F37C8760}" type="slidenum">
              <a:rPr lang="en-US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When Top of Market Comp </a:t>
            </a:r>
            <a:br>
              <a:rPr lang="en-US" dirty="0" smtClean="0"/>
            </a:br>
            <a:r>
              <a:rPr lang="en-US" dirty="0" smtClean="0"/>
              <a:t>Done Right...</a:t>
            </a:r>
            <a:endParaRPr lang="en-US" dirty="0"/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rarely counter with higher comp when someone is voluntarily leaving because we have already moved comp to our max for that person</a:t>
            </a:r>
          </a:p>
          <a:p>
            <a:r>
              <a:rPr lang="en-US" dirty="0" smtClean="0"/>
              <a:t>Employees will feel they are getting paid well relative to their other options in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9B2D6-0416-4BC7-8542-87B7861F6C57}" type="slidenum">
              <a:rPr lang="en-US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Versus Traditional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Traditional model is good prior year earns a raise, independent of market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Problem is employees can get materially under- or over-paid relative to the market, over time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When materially under-paid, employees switch firms to take advantage of market-based pay on hiring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When materially over-paid, employees are trapped in current firm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Consistent market-based pay is better model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4964E-6D6F-4B04-A08D-4F3916CD9CF7}" type="slidenum">
              <a:rPr lang="en-US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Employee Success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It’s pretty ingrained in our society that the size of one’s raise is the indicator of how well one did the prior year</a:t>
            </a:r>
          </a:p>
          <a:p>
            <a:pPr lvl="1"/>
            <a:r>
              <a:rPr lang="en-US" smtClean="0"/>
              <a:t>but for us the other factor is the outside market</a:t>
            </a:r>
          </a:p>
          <a:p>
            <a:r>
              <a:rPr lang="en-US" smtClean="0"/>
              <a:t>Employee success is still a big factor in comp because it influences market value</a:t>
            </a:r>
          </a:p>
          <a:p>
            <a:pPr lvl="1"/>
            <a:r>
              <a:rPr lang="en-US" smtClean="0"/>
              <a:t>In particular, how much we would pay to keep the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9EE65-3106-474E-9747-C1BA1D3D0913}" type="slidenum">
              <a:rPr lang="en-US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Good For Each Employee to Understand Their Market Value</a:t>
            </a:r>
            <a:endParaRPr lang="en-US" dirty="0"/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It’s a healthy idea, not a traitorous one, to understand what other firms would pay you, by interviewing and talking to peers at other companies</a:t>
            </a:r>
          </a:p>
          <a:p>
            <a:pPr lvl="1"/>
            <a:r>
              <a:rPr lang="en-US" smtClean="0"/>
              <a:t>Talk with your manager about what you find in terms of comp</a:t>
            </a:r>
          </a:p>
          <a:p>
            <a:pPr lvl="1"/>
            <a:r>
              <a:rPr lang="en-US" smtClean="0"/>
              <a:t>Stay mindful of company confidential information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E8A43-93BB-4949-81AF-B42D9995C57F}" type="slidenum">
              <a:rPr lang="en-US"/>
              <a:pPr>
                <a:defRPr/>
              </a:pPr>
              <a:t>108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Big salary is the </a:t>
            </a:r>
            <a:r>
              <a:rPr lang="en-US" b="1" dirty="0" smtClean="0">
                <a:solidFill>
                  <a:srgbClr val="00B050"/>
                </a:solidFill>
              </a:rPr>
              <a:t>most efficient </a:t>
            </a:r>
            <a:r>
              <a:rPr lang="en-US" dirty="0" smtClean="0"/>
              <a:t>form of comp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Most motivating for any given expense level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No </a:t>
            </a:r>
            <a:r>
              <a:rPr lang="en-US" smtClean="0"/>
              <a:t>bonuses</a:t>
            </a:r>
            <a:r>
              <a:rPr lang="en-US" smtClean="0"/>
              <a:t>, </a:t>
            </a:r>
            <a:r>
              <a:rPr lang="en-US" dirty="0" smtClean="0"/>
              <a:t>no philanthropic match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Instead, </a:t>
            </a:r>
            <a:r>
              <a:rPr lang="en-US" b="1" dirty="0" smtClean="0">
                <a:solidFill>
                  <a:srgbClr val="00B050"/>
                </a:solidFill>
              </a:rPr>
              <a:t>put all that expense into big salaries, </a:t>
            </a:r>
            <a:r>
              <a:rPr lang="en-US" dirty="0" smtClean="0"/>
              <a:t>and give people freedom to spend their salaries as they think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26860-780F-4D25-A5A7-DF5CB5E87B79}" type="slidenum">
              <a:rPr lang="en-US"/>
              <a:pPr>
                <a:defRPr/>
              </a:pPr>
              <a:t>109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B8337-C091-47B8-BB58-5A67D045AB8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1627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Impact</a:t>
            </a:r>
            <a:endParaRPr 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accomplish amazing amounts of important work </a:t>
            </a:r>
          </a:p>
          <a:p>
            <a:endParaRPr lang="en-US" sz="2000"/>
          </a:p>
          <a:p>
            <a:r>
              <a:rPr lang="en-US" sz="2000"/>
              <a:t>You demonstrate consistently strong performance so colleagues can rely upon you </a:t>
            </a:r>
          </a:p>
          <a:p>
            <a:endParaRPr lang="en-US" sz="2000"/>
          </a:p>
          <a:p>
            <a:r>
              <a:rPr lang="en-US" sz="2000"/>
              <a:t>You focus on great results rather than on process </a:t>
            </a:r>
          </a:p>
          <a:p>
            <a:endParaRPr lang="en-US" sz="2000"/>
          </a:p>
          <a:p>
            <a:r>
              <a:rPr lang="en-US" sz="2000"/>
              <a:t>You exhibit bias-to-action, and avoid analysis-paralysis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Vesting or Deferred Comp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don’t want managers to “own” their people with vesting – all comp is fully vested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want managers to be responsible for creating a great place to work, and paying at the top of market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Employees are free to leave us anytime, without penalty, but nearly everyone stays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Employees stay because they are passionate about their work, and well paid, not because of a deferred compensation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D625-DCA3-4A57-979C-98DA47DC5180}" type="slidenum">
              <a:rPr lang="en-US"/>
              <a:pPr>
                <a:defRPr/>
              </a:pPr>
              <a:t>110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 Ranking Against Other Employees</a:t>
            </a:r>
            <a:endParaRPr lang="en-US" dirty="0"/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avoid “top 30%” and “bottom 10%” rankings amongst employees</a:t>
            </a:r>
          </a:p>
          <a:p>
            <a:r>
              <a:rPr lang="en-US" dirty="0" smtClean="0"/>
              <a:t>We don’t want employees to feel competitive </a:t>
            </a:r>
            <a:r>
              <a:rPr lang="en-US" i="1" dirty="0" smtClean="0"/>
              <a:t>with each other</a:t>
            </a:r>
          </a:p>
          <a:p>
            <a:r>
              <a:rPr lang="en-US" dirty="0" smtClean="0"/>
              <a:t>We want all of our employees to be “top 10%” relative to the pool of global candidates</a:t>
            </a:r>
          </a:p>
          <a:p>
            <a:r>
              <a:rPr lang="en-US" dirty="0" smtClean="0"/>
              <a:t>We want employees to help each other, and they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EA8A3-B1DD-44D8-9C75-9683FD0E3FF0}" type="slidenum">
              <a:rPr lang="en-US"/>
              <a:pPr>
                <a:defRPr/>
              </a:pPr>
              <a:t>111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High Performance </a:t>
            </a:r>
          </a:p>
          <a:p>
            <a:r>
              <a:rPr lang="en-US" smtClean="0"/>
              <a:t>Values are what we Value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>
                <a:solidFill>
                  <a:srgbClr val="0070C0"/>
                </a:solidFill>
              </a:rPr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D1D7C7-B75F-4D4B-BC53-AD062446CC38}" type="slidenum">
              <a:rPr lang="en-US"/>
              <a:pPr>
                <a:defRPr/>
              </a:pPr>
              <a:t>112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 some time periods, in some groups, there will be lots of opportunity and growth at Netflix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Some people, through both luck and talent, will have extraordinary career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49F4B-1CAC-4467-AF93-FC4FFB3FAD1C}" type="slidenum">
              <a:rPr lang="en-US"/>
              <a:pPr>
                <a:defRPr/>
              </a:pPr>
              <a:t>113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Baseball Analogy: Minors to Majors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Very talented people usually get to move up, but only true for the very talented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luck in terms of what positions open up and what the competition is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people move to other teams to get the opportunity they want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Great teams keep their best talent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minor league players keep playing even though they don’t move up because they love the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EAE04-62F6-42CA-BD8E-952EC6248E33}" type="slidenum">
              <a:rPr lang="en-US"/>
              <a:pPr>
                <a:defRPr/>
              </a:pPr>
              <a:t>114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Netflix Doesn’t Have to Be for Life</a:t>
            </a:r>
          </a:p>
        </p:txBody>
      </p:sp>
      <p:sp>
        <p:nvSpPr>
          <p:cNvPr id="1208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some times, in some groups, there may not be enough growth opportunity for everyone </a:t>
            </a:r>
          </a:p>
          <a:p>
            <a:r>
              <a:rPr lang="en-US" smtClean="0"/>
              <a:t>In which case we should celebrate someone leaving Netflix for a bigger job that we didn’t have available to offer them</a:t>
            </a:r>
          </a:p>
          <a:p>
            <a:pPr lvl="1"/>
            <a:r>
              <a:rPr lang="en-US" smtClean="0"/>
              <a:t>If that is what the person prefers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C42E5-D5F6-46D2-8A1A-33A328297818}" type="slidenum">
              <a:rPr lang="en-US"/>
              <a:pPr>
                <a:defRPr/>
              </a:pPr>
              <a:t>115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Three Necessary Conditions </a:t>
            </a:r>
            <a:br>
              <a:rPr lang="en-US" dirty="0" smtClean="0"/>
            </a:br>
            <a:r>
              <a:rPr lang="en-US" dirty="0" smtClean="0"/>
              <a:t>for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</a:rPr>
              <a:t>Job has to be big enough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dirty="0" smtClean="0"/>
              <a:t>We might have an incredible manager of something, but we don’t need a director of it because job isn’t big enough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If the incredible manager left, we would replace with a manager, not with a director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</a:rPr>
              <a:t>Person has to be a superstar in current role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Could get the next level job here if applying from outside and we knew their talents well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Could get the next level job at peer firm that knew their talents well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00B050"/>
                </a:solidFill>
              </a:rPr>
              <a:t>Person </a:t>
            </a:r>
            <a:r>
              <a:rPr lang="en-US" dirty="0" smtClean="0">
                <a:solidFill>
                  <a:srgbClr val="00B050"/>
                </a:solidFill>
              </a:rPr>
              <a:t>is an extraordinary role model of our culture and values</a:t>
            </a:r>
            <a:endParaRPr lang="en-US" sz="20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400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310C4-21D5-4B5D-95B2-F7B3A2F9B358}" type="slidenum">
              <a:rPr lang="en-US"/>
              <a:pPr>
                <a:defRPr/>
              </a:pPr>
              <a:t>116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Timing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manager would promote to prevent an employee from leaving, the manager should promote now instead of waiting</a:t>
            </a:r>
          </a:p>
          <a:p>
            <a:r>
              <a:rPr lang="en-US" dirty="0" smtClean="0"/>
              <a:t>Three tests still have to be passed 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 smtClean="0"/>
              <a:t>Job big enough 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 smtClean="0"/>
              <a:t>Superstar in current role</a:t>
            </a:r>
            <a:endParaRPr lang="en-US" dirty="0"/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 smtClean="0"/>
              <a:t>Person is an extraordinary role model of our culture </a:t>
            </a:r>
            <a:r>
              <a:rPr lang="en-US" smtClean="0"/>
              <a:t>and values</a:t>
            </a:r>
            <a:endParaRPr lang="en-US"/>
          </a:p>
          <a:p>
            <a:pPr marL="971550" lvl="1" indent="-514350">
              <a:buFont typeface="Calibri" pitchFamily="34" charset="0"/>
              <a:buAutoNum type="arabicPeriod"/>
            </a:pPr>
            <a:endParaRPr lang="en-US" dirty="0"/>
          </a:p>
          <a:p>
            <a:pPr marL="971550" lvl="1" indent="-514350">
              <a:buFont typeface="Calibri" pitchFamily="34" charset="0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E6CAC-5F25-4CCB-91F8-335E1B159877}" type="slidenum">
              <a:rPr lang="en-US"/>
              <a:pPr>
                <a:defRPr/>
              </a:pPr>
              <a:t>117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develop people by giving them the opportunity to develop themselves, by surrounding them with stunning colleagues and giving them big challenges to work on</a:t>
            </a:r>
          </a:p>
          <a:p>
            <a:pPr lvl="1"/>
            <a:r>
              <a:rPr lang="en-US" smtClean="0"/>
              <a:t>Mediocre colleagues or unchallenging work is what kills progress of a person’s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DF82B-558F-46B7-8D6C-369CAD0E5081}" type="slidenum">
              <a:rPr lang="en-US"/>
              <a:pPr>
                <a:defRPr/>
              </a:pPr>
              <a:t>118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Career “Planning” Not for Us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Formalized development is rarely effective, and we don’t try to do it</a:t>
            </a:r>
          </a:p>
          <a:p>
            <a:pPr lvl="1"/>
            <a:r>
              <a:rPr lang="en-US" smtClean="0"/>
              <a:t>e.g., Mentor assignment, rotation around a firm,  multi-year career paths,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1C8BB-3BE0-4281-885D-B9C6348B6DBD}" type="slidenum">
              <a:rPr lang="en-US"/>
              <a:pPr>
                <a:defRPr/>
              </a:pPr>
              <a:t>119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56CA7-1F3C-4159-87FA-150A6ADFBEB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2016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Curiosity</a:t>
            </a:r>
            <a:endParaRPr lang="en-US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learn rapidly and eagerly </a:t>
            </a:r>
          </a:p>
          <a:p>
            <a:endParaRPr lang="en-US" sz="2000"/>
          </a:p>
          <a:p>
            <a:r>
              <a:rPr lang="en-US" sz="2000"/>
              <a:t>You seek to understand our strategy, market, customers, and suppliers </a:t>
            </a:r>
          </a:p>
          <a:p>
            <a:endParaRPr lang="en-US" sz="2000"/>
          </a:p>
          <a:p>
            <a:r>
              <a:rPr lang="en-US" sz="2000"/>
              <a:t>You are broadly knowledgeable about business, technology and entertainment </a:t>
            </a:r>
          </a:p>
          <a:p>
            <a:endParaRPr lang="en-US" sz="2000"/>
          </a:p>
          <a:p>
            <a:r>
              <a:rPr lang="en-US" sz="2000"/>
              <a:t>You contribute effectively outside of your specialty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 Support Self-Improvement</a:t>
            </a:r>
          </a:p>
        </p:txBody>
      </p:sp>
      <p:sp>
        <p:nvSpPr>
          <p:cNvPr id="1259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High performance people are generally self-improving through experience, observation, introspection, reading, and discussion</a:t>
            </a:r>
          </a:p>
          <a:p>
            <a:pPr lvl="1"/>
            <a:r>
              <a:rPr lang="en-US" smtClean="0"/>
              <a:t>As long as they have stunning colleagues and big challenges to work on</a:t>
            </a:r>
          </a:p>
          <a:p>
            <a:pPr lvl="1"/>
            <a:r>
              <a:rPr lang="en-US" smtClean="0"/>
              <a:t>We all try to help each other grow</a:t>
            </a:r>
          </a:p>
          <a:p>
            <a:pPr lvl="1"/>
            <a:r>
              <a:rPr lang="en-US" smtClean="0"/>
              <a:t>We are very honest with each other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303A10-57C3-4967-8362-96E1C5E8EE95}" type="slidenum">
              <a:rPr lang="en-US"/>
              <a:pPr>
                <a:defRPr/>
              </a:pPr>
              <a:t>120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5271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 want people to manage </a:t>
            </a:r>
            <a:br>
              <a:rPr lang="en-US" dirty="0" smtClean="0"/>
            </a:br>
            <a:r>
              <a:rPr lang="en-US" dirty="0" smtClean="0"/>
              <a:t>their own career growth, </a:t>
            </a:r>
            <a:br>
              <a:rPr lang="en-US" dirty="0" smtClean="0"/>
            </a:br>
            <a:r>
              <a:rPr lang="en-US" dirty="0" smtClean="0"/>
              <a:t>and not rely on a corporation </a:t>
            </a:r>
            <a:br>
              <a:rPr lang="en-US" dirty="0" smtClean="0"/>
            </a:br>
            <a:r>
              <a:rPr lang="en-US" dirty="0" smtClean="0"/>
              <a:t>for “planning” their careers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F676D-A8C9-4A02-A871-5DEF50F4FDE2}" type="slidenum">
              <a:rPr lang="en-US"/>
              <a:pPr>
                <a:defRPr/>
              </a:pPr>
              <a:t>121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4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527175"/>
          </a:xfrm>
        </p:spPr>
        <p:txBody>
          <a:bodyPr/>
          <a:lstStyle/>
          <a:p>
            <a:r>
              <a:rPr lang="en-US" smtClean="0"/>
              <a:t>Your Economic Security is based on your Skills and Reputation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 try hard to consistently provide opportunity to grow both by surrounding you with great talent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F6C64-D762-47F9-A58D-F7BFA20582D7}" type="slidenum">
              <a:rPr lang="en-US"/>
              <a:pPr>
                <a:defRPr/>
              </a:pPr>
              <a:t>122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1290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98220-72E9-45F7-972F-81EAF99B2FF5}" type="slidenum">
              <a:rPr lang="en-US"/>
              <a:pPr>
                <a:defRPr/>
              </a:pPr>
              <a:t>123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01000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 keep improving</a:t>
            </a:r>
            <a:br>
              <a:rPr lang="en-US" dirty="0" smtClean="0"/>
            </a:br>
            <a:r>
              <a:rPr lang="en-US" dirty="0" smtClean="0"/>
              <a:t>our</a:t>
            </a:r>
            <a:r>
              <a:rPr lang="en-US" dirty="0"/>
              <a:t> </a:t>
            </a:r>
            <a:r>
              <a:rPr lang="en-US" dirty="0" smtClean="0"/>
              <a:t>culture</a:t>
            </a:r>
            <a:r>
              <a:rPr lang="en-US" dirty="0"/>
              <a:t> </a:t>
            </a:r>
            <a:r>
              <a:rPr lang="en-US" dirty="0" smtClean="0"/>
              <a:t>as we grow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 </a:t>
            </a:r>
            <a:r>
              <a:rPr lang="en-US" dirty="0" smtClean="0"/>
              <a:t>try to get better</a:t>
            </a:r>
            <a:br>
              <a:rPr lang="en-US" dirty="0" smtClean="0"/>
            </a:br>
            <a:r>
              <a:rPr lang="en-US" dirty="0" smtClean="0"/>
              <a:t>at seeking excellence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E119F-79A1-4F35-BE5F-F1EB5FBD6546}" type="slidenum">
              <a:rPr lang="en-US"/>
              <a:pPr>
                <a:defRPr/>
              </a:pPr>
              <a:t>124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C6DAA-6F41-4F46-8CB1-160154B8B57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241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Innovation</a:t>
            </a:r>
            <a:endParaRPr lang="en-US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re-conceptualize issues to discover practical solutions to hard problems </a:t>
            </a:r>
          </a:p>
          <a:p>
            <a:endParaRPr lang="en-US" sz="2000"/>
          </a:p>
          <a:p>
            <a:r>
              <a:rPr lang="en-US" sz="2000"/>
              <a:t>You challenge prevailing assumptions when warranted, and suggest better approaches </a:t>
            </a:r>
          </a:p>
          <a:p>
            <a:endParaRPr lang="en-US" sz="2000"/>
          </a:p>
          <a:p>
            <a:r>
              <a:rPr lang="en-US" sz="2000"/>
              <a:t>You create new ideas that prove useful </a:t>
            </a:r>
          </a:p>
          <a:p>
            <a:endParaRPr lang="en-US" sz="2000"/>
          </a:p>
          <a:p>
            <a:r>
              <a:rPr lang="en-US" sz="2000"/>
              <a:t>You keep us nimble by minimizing complexity and finding time to simplify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ED032-0359-4728-B664-C31C8182D02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1906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Courage</a:t>
            </a:r>
            <a:endParaRPr lang="en-US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say what you think even if it is controversial </a:t>
            </a:r>
          </a:p>
          <a:p>
            <a:endParaRPr lang="en-US" sz="2000"/>
          </a:p>
          <a:p>
            <a:r>
              <a:rPr lang="en-US" sz="2000"/>
              <a:t>You make tough decisions without agonizing </a:t>
            </a:r>
          </a:p>
          <a:p>
            <a:endParaRPr lang="en-US" sz="2000"/>
          </a:p>
          <a:p>
            <a:r>
              <a:rPr lang="en-US" sz="2000"/>
              <a:t>You take smart risks </a:t>
            </a:r>
          </a:p>
          <a:p>
            <a:endParaRPr lang="en-US" sz="2000"/>
          </a:p>
          <a:p>
            <a:r>
              <a:rPr lang="en-US" sz="2000"/>
              <a:t>You question actions inconsistent with our values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8A0473-8857-46E2-9C64-988019622F2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1741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Passion</a:t>
            </a:r>
            <a:endParaRPr lang="en-US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inspire others with your thirst for excellence </a:t>
            </a:r>
          </a:p>
          <a:p>
            <a:endParaRPr lang="en-US" sz="2000"/>
          </a:p>
          <a:p>
            <a:r>
              <a:rPr lang="en-US" sz="2000"/>
              <a:t>You care intensely about Netflix‘s success </a:t>
            </a:r>
          </a:p>
          <a:p>
            <a:endParaRPr lang="en-US" sz="2000"/>
          </a:p>
          <a:p>
            <a:r>
              <a:rPr lang="en-US" sz="2000"/>
              <a:t>You celebrate wins </a:t>
            </a:r>
          </a:p>
          <a:p>
            <a:endParaRPr lang="en-US" sz="2000"/>
          </a:p>
          <a:p>
            <a:r>
              <a:rPr lang="en-US" sz="2000"/>
              <a:t>You are tenacious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B01DC-C907-4E0A-813C-2778EC2F071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1897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Honesty</a:t>
            </a:r>
            <a:endParaRPr lang="en-US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are known for candor and directness </a:t>
            </a:r>
          </a:p>
          <a:p>
            <a:endParaRPr lang="en-US" sz="2000"/>
          </a:p>
          <a:p>
            <a:r>
              <a:rPr lang="en-US" sz="2000"/>
              <a:t>You are non-political when you disagree with others </a:t>
            </a:r>
          </a:p>
          <a:p>
            <a:endParaRPr lang="en-US" sz="2000"/>
          </a:p>
          <a:p>
            <a:r>
              <a:rPr lang="en-US" sz="2000"/>
              <a:t>You only say things about fellow employees you will say to their face </a:t>
            </a:r>
          </a:p>
          <a:p>
            <a:endParaRPr lang="en-US" sz="2000"/>
          </a:p>
          <a:p>
            <a:r>
              <a:rPr lang="en-US" sz="2000"/>
              <a:t>You are quick to admit mistakes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36CFB-1FAE-4B85-A490-E2F6C99E36D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2646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Selflessness</a:t>
            </a:r>
            <a:endParaRPr lang="en-US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seek what is best for Netflix, rather than best for yourself or your group </a:t>
            </a:r>
          </a:p>
          <a:p>
            <a:endParaRPr lang="en-US" sz="2000"/>
          </a:p>
          <a:p>
            <a:r>
              <a:rPr lang="en-US" sz="2000"/>
              <a:t>You are ego-less when searching for the best ideas </a:t>
            </a:r>
          </a:p>
          <a:p>
            <a:endParaRPr lang="en-US" sz="2000"/>
          </a:p>
          <a:p>
            <a:r>
              <a:rPr lang="en-US" sz="2000"/>
              <a:t>You make time to help colleagues </a:t>
            </a:r>
          </a:p>
          <a:p>
            <a:endParaRPr lang="en-US" sz="2000"/>
          </a:p>
          <a:p>
            <a:r>
              <a:rPr lang="en-US" sz="2000"/>
              <a:t>You share information openly and proactively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>
                <a:solidFill>
                  <a:srgbClr val="0070C0"/>
                </a:solidFill>
              </a:rPr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C0E988-F15B-4A20-A0E7-672B4F723838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Imagine if </a:t>
            </a:r>
            <a:r>
              <a:rPr lang="en-US" i="1" dirty="0" smtClean="0"/>
              <a:t>every</a:t>
            </a:r>
            <a:r>
              <a:rPr lang="en-US" dirty="0" smtClean="0"/>
              <a:t> person at Netflix </a:t>
            </a:r>
            <a:br>
              <a:rPr lang="en-US" dirty="0" smtClean="0"/>
            </a:br>
            <a:r>
              <a:rPr lang="en-US" dirty="0" smtClean="0"/>
              <a:t>is someone you </a:t>
            </a:r>
            <a:br>
              <a:rPr lang="en-US" dirty="0" smtClean="0"/>
            </a:br>
            <a:r>
              <a:rPr lang="en-US" dirty="0" smtClean="0"/>
              <a:t>respect and learn from…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DCBC2-1678-4C92-9971-ED36148A4E4D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 Seek Excellence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Our culture focuses on helping us achieve excellence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519DB-83E4-49C8-84FD-DEB0912E34AA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Great Workplace is </a:t>
            </a:r>
            <a:br>
              <a:rPr lang="en-US" smtClean="0"/>
            </a:br>
            <a:r>
              <a:rPr lang="en-US" i="1" smtClean="0">
                <a:solidFill>
                  <a:srgbClr val="00B050"/>
                </a:solidFill>
              </a:rPr>
              <a:t>Stunning Colleagues</a:t>
            </a:r>
          </a:p>
        </p:txBody>
      </p:sp>
      <p:sp>
        <p:nvSpPr>
          <p:cNvPr id="20483" name="Subtitle 5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20574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Great workplace is </a:t>
            </a:r>
            <a:r>
              <a:rPr lang="en-US" i="1" dirty="0" smtClean="0"/>
              <a:t>not</a:t>
            </a:r>
            <a:r>
              <a:rPr lang="en-US" dirty="0" smtClean="0"/>
              <a:t> espresso, lush benefits, sushi lunches, grand parties, or nice offices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We do some of these things, but only if they are efficient at attracting and retaining </a:t>
            </a:r>
            <a:br>
              <a:rPr lang="en-US" dirty="0" smtClean="0"/>
            </a:br>
            <a:r>
              <a:rPr lang="en-US" dirty="0" smtClean="0"/>
              <a:t>stunning colleagues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DF25E-E2A6-4CD8-972F-BC6CA6822373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Like every company, </a:t>
            </a:r>
            <a:br>
              <a:rPr lang="en-US" smtClean="0"/>
            </a:br>
            <a:r>
              <a:rPr lang="en-US" smtClean="0"/>
              <a:t>we try to hire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FC271-C2B1-4203-A103-D263EB9DF7A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</a:t>
            </a:r>
            <a:r>
              <a:rPr lang="en-US" dirty="0" smtClean="0"/>
              <a:t>nlike many companies, </a:t>
            </a:r>
            <a:br>
              <a:rPr lang="en-US" dirty="0" smtClean="0"/>
            </a:br>
            <a:r>
              <a:rPr lang="en-US" dirty="0" smtClean="0"/>
              <a:t>we practice: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adequate performance gets a generous severance package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F5C2D-1332-4130-97AB-F98AAC894720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We’re a </a:t>
            </a:r>
            <a:r>
              <a:rPr lang="en-US" i="1" dirty="0" smtClean="0"/>
              <a:t>team</a:t>
            </a:r>
            <a:r>
              <a:rPr lang="en-US" dirty="0" smtClean="0"/>
              <a:t>, not a family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We’re like a </a:t>
            </a:r>
            <a:r>
              <a:rPr lang="en-US" b="1" dirty="0" smtClean="0">
                <a:solidFill>
                  <a:srgbClr val="FF0000"/>
                </a:solidFill>
              </a:rPr>
              <a:t>pro sports team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not a kid’s recreational team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Netflix leaders</a:t>
            </a:r>
            <a:br>
              <a:rPr lang="en-US" dirty="0" smtClean="0"/>
            </a:br>
            <a:r>
              <a:rPr lang="en-US" dirty="0" smtClean="0"/>
              <a:t>hire, develop and cut </a:t>
            </a:r>
            <a:r>
              <a:rPr lang="en-US" b="1" dirty="0" smtClean="0">
                <a:solidFill>
                  <a:srgbClr val="FF0000"/>
                </a:solidFill>
              </a:rPr>
              <a:t>smartly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so we have stars in every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55D9C-22CC-4A81-8BFC-BA5FF4ABAC67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The</a:t>
            </a:r>
            <a:r>
              <a:rPr lang="en-US" i="1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Keeper Test </a:t>
            </a:r>
            <a:r>
              <a:rPr lang="en-US" smtClean="0"/>
              <a:t>Managers Use: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505200"/>
            <a:ext cx="6858000" cy="2743200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u="sng" dirty="0" smtClean="0"/>
              <a:t>Which of my people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if they told me they were leaving,</a:t>
            </a:r>
            <a:br>
              <a:rPr lang="en-US" sz="2800" dirty="0" smtClean="0"/>
            </a:br>
            <a:r>
              <a:rPr lang="en-US" sz="2800" dirty="0" smtClean="0"/>
              <a:t>for a similar job at a peer company, </a:t>
            </a:r>
            <a:br>
              <a:rPr lang="en-US" sz="2800" dirty="0" smtClean="0"/>
            </a:br>
            <a:r>
              <a:rPr lang="en-US" sz="2800" u="sng" dirty="0" smtClean="0"/>
              <a:t>would I fight hard to keep at Netflix?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0F501-2986-47BF-89CD-197F1335F33D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The</a:t>
            </a:r>
            <a:r>
              <a:rPr lang="en-US" i="1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Keeper Test </a:t>
            </a:r>
            <a:r>
              <a:rPr lang="en-US" smtClean="0"/>
              <a:t>Managers Use: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505200"/>
            <a:ext cx="6858000" cy="2743200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u="sng" dirty="0" smtClean="0"/>
              <a:t>Which of my people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if they told me they were leaving,</a:t>
            </a:r>
            <a:br>
              <a:rPr lang="en-US" sz="2800" dirty="0" smtClean="0"/>
            </a:br>
            <a:r>
              <a:rPr lang="en-US" sz="2800" dirty="0" smtClean="0"/>
              <a:t>for a similar job at a peer company, </a:t>
            </a:r>
            <a:br>
              <a:rPr lang="en-US" sz="2800" dirty="0" smtClean="0"/>
            </a:br>
            <a:r>
              <a:rPr lang="en-US" sz="2800" u="sng" dirty="0" smtClean="0"/>
              <a:t>would I fight hard to keep at Netflix?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888426-0452-435B-8D7D-90F2F230DA93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990600" y="990600"/>
            <a:ext cx="746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/>
              <a:t>The other people should get a generous severance now, </a:t>
            </a:r>
            <a:br>
              <a:rPr lang="en-US" sz="2400"/>
            </a:br>
            <a:r>
              <a:rPr lang="en-US" sz="2400"/>
              <a:t>so we can open a slot to try to find a star for that role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Honesty Always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905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As </a:t>
            </a:r>
            <a:r>
              <a:rPr lang="en-US" dirty="0" smtClean="0"/>
              <a:t>a </a:t>
            </a:r>
            <a:r>
              <a:rPr lang="en-US" dirty="0"/>
              <a:t>leader, </a:t>
            </a:r>
            <a:r>
              <a:rPr lang="en-US" dirty="0" smtClean="0"/>
              <a:t>no one in your group should be materially surprised of your views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BEEDF-7915-44E3-BEB0-341D8C166786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Honesty Always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Candor is not just a leader’s responsibility, and you should periodically ask your manager: “If I told you I were leaving, how hard would you work to change my mind?”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E996D-D817-4529-99FA-0DA8EC087DBD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 </a:t>
            </a:r>
            <a:r>
              <a:rPr lang="en-US" smtClean="0"/>
              <a:t>All of Us are Responsible </a:t>
            </a:r>
            <a:br>
              <a:rPr lang="en-US" smtClean="0"/>
            </a:br>
            <a:r>
              <a:rPr lang="en-US" smtClean="0"/>
              <a:t>for Ensuring We Live our Values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22860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“You </a:t>
            </a:r>
            <a:r>
              <a:rPr lang="en-US" dirty="0"/>
              <a:t>question actions inconsistent with our values” </a:t>
            </a:r>
            <a:r>
              <a:rPr lang="en-US" dirty="0" smtClean="0"/>
              <a:t>is part of the Courage value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Akin to the honor code pledge: </a:t>
            </a:r>
            <a:br>
              <a:rPr lang="en-US" dirty="0" smtClean="0"/>
            </a:br>
            <a:r>
              <a:rPr lang="en-US" dirty="0" smtClean="0"/>
              <a:t>“I will not lie, nor cheat, nor steal,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dirty="0" smtClean="0"/>
              <a:t>nor tolerate those who do</a:t>
            </a:r>
            <a:r>
              <a:rPr lang="en-US" b="1" dirty="0" smtClean="0"/>
              <a:t>”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3954A-E5FD-455E-9F6F-5C0A76B3E41F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 Sports Team Metaphor is Good, but Imperfect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Athletic teams have a </a:t>
            </a:r>
            <a:r>
              <a:rPr lang="en-US" i="1" dirty="0" smtClean="0"/>
              <a:t>fixed number </a:t>
            </a:r>
            <a:r>
              <a:rPr lang="en-US" dirty="0" smtClean="0"/>
              <a:t>of positions, so team members are always competing with each other for one of the precious slots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D72B0-2575-42DA-B6DA-EBB802D53E50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Seven Aspects of our Culture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39A69-953C-4A22-8EB2-78900CA5E7BE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Corporate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The more talent we have, </a:t>
            </a:r>
            <a:br>
              <a:rPr lang="en-US" dirty="0" smtClean="0"/>
            </a:br>
            <a:r>
              <a:rPr lang="en-US" dirty="0" smtClean="0"/>
              <a:t>the more we can accomplish, </a:t>
            </a:r>
            <a:br>
              <a:rPr lang="en-US" dirty="0" smtClean="0"/>
            </a:br>
            <a:r>
              <a:rPr lang="en-US" dirty="0" smtClean="0"/>
              <a:t>so our people assist each other all the time</a:t>
            </a:r>
            <a:br>
              <a:rPr lang="en-US" dirty="0" smtClean="0"/>
            </a:b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Internal “cutthroat” or “sink or swim” </a:t>
            </a:r>
            <a:br>
              <a:rPr lang="en-US" dirty="0" smtClean="0"/>
            </a:br>
            <a:r>
              <a:rPr lang="en-US" dirty="0" smtClean="0"/>
              <a:t>behavior is rare and not tolerated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775FC-C4D0-4ABC-99B1-37A248335C52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 Help Each Other </a:t>
            </a:r>
            <a:br>
              <a:rPr lang="en-US" smtClean="0"/>
            </a:br>
            <a:r>
              <a:rPr lang="en-US" smtClean="0"/>
              <a:t>To Be Great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B70E-AF6B-4FCD-A54B-A6E9288D2DDF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Isn’t Loyalty Good?  </a:t>
            </a:r>
            <a:br>
              <a:rPr lang="en-US" dirty="0" smtClean="0"/>
            </a:br>
            <a:r>
              <a:rPr lang="en-US" dirty="0" smtClean="0"/>
              <a:t>What about Hard Workers?</a:t>
            </a:r>
            <a:br>
              <a:rPr lang="en-US" dirty="0" smtClean="0"/>
            </a:br>
            <a:r>
              <a:rPr lang="en-US" dirty="0" smtClean="0"/>
              <a:t>What about Brilliant Jerks?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575BD1-60EA-416A-BA8C-65D47DB332D5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Loyalty is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Loyalty is good as a stabilizer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People who have been stars for us, and hit a bad patch, get a near term pass because we think they are likely to become stars for us again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want the same:  if Netflix hits a </a:t>
            </a:r>
            <a:r>
              <a:rPr lang="en-US" i="1" dirty="0" smtClean="0"/>
              <a:t>temporary</a:t>
            </a:r>
            <a:r>
              <a:rPr lang="en-US" dirty="0" smtClean="0"/>
              <a:t> bad patch, we want people to stick with us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But unlimited loyalty to a shrinking firm, or to an ineffective employee, is not what we are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55D5D-3BCB-4811-A2F9-80604365330A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 Work – Not Relevant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don’t measure people by how many hours they work or how much they are in the office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do care about accomplishing great work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Sustained B-level performance, despite “A for effort”, generates a generous severance package, with respect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Sustained A-level performance, despite minimal effort, is rewarded with more responsibility and </a:t>
            </a:r>
            <a:r>
              <a:rPr lang="en-US" dirty="0"/>
              <a:t>great pay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A252E6-779A-4258-8718-5F4F1A63EFA2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Brilliant Jerks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companies tolerate them</a:t>
            </a:r>
          </a:p>
          <a:p>
            <a:r>
              <a:rPr lang="en-US" smtClean="0"/>
              <a:t>For us, cost to effective teamwork is too high</a:t>
            </a:r>
          </a:p>
          <a:p>
            <a:r>
              <a:rPr lang="en-US" smtClean="0"/>
              <a:t>Diverse styles are fine – as long as person embodies the 9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01F56-CB5E-456D-9AEC-A08EEF35519B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Why are we so insistent on </a:t>
            </a:r>
            <a:br>
              <a:rPr lang="en-US" smtClean="0"/>
            </a:br>
            <a:r>
              <a:rPr lang="en-US" smtClean="0"/>
              <a:t>high performance?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705600" cy="20574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 procedural work, the best are </a:t>
            </a:r>
            <a:r>
              <a:rPr lang="en-US" dirty="0" smtClean="0">
                <a:solidFill>
                  <a:srgbClr val="FF0000"/>
                </a:solidFill>
              </a:rPr>
              <a:t>2x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better than the average.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 creative/inventive work, the best are </a:t>
            </a:r>
            <a:r>
              <a:rPr lang="en-US" dirty="0" smtClean="0">
                <a:solidFill>
                  <a:srgbClr val="FF0000"/>
                </a:solidFill>
              </a:rPr>
              <a:t>10x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better than the average, so huge premium on creating effective teams of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D9C9C-DA7C-4030-A9A9-EDAF75D5BC56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Why are we so insistent on </a:t>
            </a:r>
            <a:br>
              <a:rPr lang="en-US" smtClean="0"/>
            </a:br>
            <a:r>
              <a:rPr lang="en-US" smtClean="0"/>
              <a:t>high performance?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Great Workplace is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Stunning Colleagues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2C748-6EAA-473F-84A9-9DBD5AFFA425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Our High Performance Culture </a:t>
            </a:r>
            <a:br>
              <a:rPr lang="en-US" dirty="0" smtClean="0"/>
            </a:br>
            <a:r>
              <a:rPr lang="en-US" dirty="0" smtClean="0"/>
              <a:t>Not Right for Everyone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Many people love </a:t>
            </a:r>
            <a:r>
              <a:rPr lang="en-US" dirty="0"/>
              <a:t>our </a:t>
            </a:r>
            <a:r>
              <a:rPr lang="en-US" dirty="0" smtClean="0"/>
              <a:t>culture, </a:t>
            </a:r>
            <a:r>
              <a:rPr lang="en-US" dirty="0"/>
              <a:t>and stay a long time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They thrive on excellence and candor and change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They </a:t>
            </a:r>
            <a:r>
              <a:rPr lang="en-US" dirty="0" smtClean="0"/>
              <a:t>would be disappointed </a:t>
            </a:r>
            <a:r>
              <a:rPr lang="en-US" dirty="0"/>
              <a:t>if given a severance </a:t>
            </a:r>
            <a:r>
              <a:rPr lang="en-US" dirty="0" smtClean="0"/>
              <a:t>package, but lots of mutual warmth and respect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people, however, value job security and stability over performance, and don’t like our culture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They feel </a:t>
            </a:r>
            <a:r>
              <a:rPr lang="en-US" dirty="0" smtClean="0"/>
              <a:t>fearful </a:t>
            </a:r>
            <a:r>
              <a:rPr lang="en-US" dirty="0"/>
              <a:t>at </a:t>
            </a:r>
            <a:r>
              <a:rPr lang="en-US" dirty="0" smtClean="0"/>
              <a:t>Netflix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They </a:t>
            </a:r>
            <a:r>
              <a:rPr lang="en-US" dirty="0" smtClean="0"/>
              <a:t>are sometimes bitter </a:t>
            </a:r>
            <a:r>
              <a:rPr lang="en-US" dirty="0"/>
              <a:t>if </a:t>
            </a:r>
            <a:r>
              <a:rPr lang="en-US" dirty="0" smtClean="0"/>
              <a:t>let go, </a:t>
            </a:r>
            <a:r>
              <a:rPr lang="en-US" dirty="0"/>
              <a:t>and feel that we are </a:t>
            </a:r>
            <a:r>
              <a:rPr lang="en-US" dirty="0" smtClean="0"/>
              <a:t>political place to work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We’re getting better at attracting only the </a:t>
            </a:r>
            <a:r>
              <a:rPr lang="en-US" dirty="0"/>
              <a:t>former, and </a:t>
            </a:r>
            <a:r>
              <a:rPr lang="en-US" dirty="0" smtClean="0"/>
              <a:t>helping </a:t>
            </a:r>
            <a:r>
              <a:rPr lang="en-US" dirty="0"/>
              <a:t>the latter </a:t>
            </a:r>
            <a:r>
              <a:rPr lang="en-US" dirty="0" smtClean="0"/>
              <a:t>realize we are not right for them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BEE54-587B-44FD-813B-9E16DF496F2C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>
                <a:solidFill>
                  <a:srgbClr val="0070C0"/>
                </a:solidFill>
              </a:rPr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C0F27-97AC-4896-9A5E-D36A438A0C3B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Many companies have nice sounding value statements displayed in the lobby, such as: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725A94-36C6-4C1E-BEAF-AA2F444B62F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91000"/>
            <a:ext cx="6400800" cy="17526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Integrity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Communication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Respect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Excellence</a:t>
            </a:r>
            <a:br>
              <a:rPr lang="en-US" b="1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Rare Responsible Person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Self motivating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Self aware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Self disciplined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Self improving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Acts like a leader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Doesn’t wait to be told what to do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Picks up the trash lying on the floor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508695-D773-4A28-9C3E-2C0016A51CEF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Responsible People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Thrive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 Freedom, </a:t>
            </a:r>
            <a:br>
              <a:rPr lang="en-US" dirty="0" smtClean="0"/>
            </a:br>
            <a:r>
              <a:rPr lang="en-US" dirty="0" smtClean="0"/>
              <a:t>and are </a:t>
            </a:r>
            <a:r>
              <a:rPr lang="en-US" b="1" dirty="0" smtClean="0">
                <a:solidFill>
                  <a:srgbClr val="00B050"/>
                </a:solidFill>
              </a:rPr>
              <a:t>Worthy </a:t>
            </a:r>
            <a:r>
              <a:rPr lang="en-US" dirty="0" smtClean="0"/>
              <a:t>of Freedom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91C07-BB7B-4E4A-81CA-260430035C04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Our model is to </a:t>
            </a:r>
            <a:r>
              <a:rPr lang="en-US" i="1" dirty="0" smtClean="0"/>
              <a:t>increase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employee freedom as we grow,</a:t>
            </a:r>
            <a:br>
              <a:rPr lang="en-US" dirty="0" smtClean="0"/>
            </a:br>
            <a:r>
              <a:rPr lang="en-US" dirty="0" smtClean="0"/>
              <a:t>rather than limit it, </a:t>
            </a:r>
            <a:br>
              <a:rPr lang="en-US" dirty="0" smtClean="0"/>
            </a:br>
            <a:r>
              <a:rPr lang="en-US" dirty="0" smtClean="0"/>
              <a:t>to continue to attract and nourish innovative people, </a:t>
            </a:r>
            <a:br>
              <a:rPr lang="en-US" dirty="0" smtClean="0"/>
            </a:br>
            <a:r>
              <a:rPr lang="en-US" dirty="0" smtClean="0"/>
              <a:t>so we have better chance of </a:t>
            </a:r>
            <a:br>
              <a:rPr lang="en-US" dirty="0" smtClean="0"/>
            </a:br>
            <a:r>
              <a:rPr lang="en-US" dirty="0" smtClean="0"/>
              <a:t>sustained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ED20A-1D26-489F-AA75-CC4698C32BB0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Most Companies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Curtail</a:t>
            </a:r>
            <a:r>
              <a:rPr lang="en-US" dirty="0" smtClean="0"/>
              <a:t> Freedom as they get Bigger</a:t>
            </a: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 flipV="1">
            <a:off x="990600" y="2362200"/>
            <a:ext cx="6553200" cy="1524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990600" y="3886200"/>
            <a:ext cx="64770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860925" y="24749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Bigger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860925" y="4267200"/>
            <a:ext cx="2003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Employee Freedom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C9F3F-209A-41AA-86B0-A29CE29B782B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Why Do Most Companies </a:t>
            </a:r>
            <a:br>
              <a:rPr lang="en-US" dirty="0" smtClean="0"/>
            </a:br>
            <a:r>
              <a:rPr lang="en-US" dirty="0" smtClean="0"/>
              <a:t>Curtail Freedom </a:t>
            </a:r>
            <a:br>
              <a:rPr lang="en-US" dirty="0" smtClean="0"/>
            </a:br>
            <a:r>
              <a:rPr lang="en-US" dirty="0" smtClean="0"/>
              <a:t>and Become Bureaucratic </a:t>
            </a:r>
            <a:br>
              <a:rPr lang="en-US" dirty="0" smtClean="0"/>
            </a:br>
            <a:r>
              <a:rPr lang="en-US" dirty="0" smtClean="0"/>
              <a:t>as they Grow?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AF104-54DC-4CBA-BE4A-0A49EBEE63F0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Desire for Bigger Positive Impact </a:t>
            </a:r>
            <a:br>
              <a:rPr lang="en-US" sz="4000" dirty="0" smtClean="0"/>
            </a:br>
            <a:r>
              <a:rPr lang="en-US" sz="4000" dirty="0" smtClean="0"/>
              <a:t>Creates Growth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 flipV="1">
            <a:off x="1143000" y="1905000"/>
            <a:ext cx="5791200" cy="411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013325" y="3163888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Growth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70EE5-C69D-4C37-82EA-F3E1534E3E41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Growth Increases Complexity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1143000" y="1905000"/>
            <a:ext cx="5791200" cy="411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096000" y="2590800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08F76-4B91-423F-8FA6-696E3DDBBDBA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Growth Also Often Shrinks Talent Density</a:t>
            </a:r>
          </a:p>
        </p:txBody>
      </p:sp>
      <p:sp>
        <p:nvSpPr>
          <p:cNvPr id="49155" name="Line 4"/>
          <p:cNvSpPr>
            <a:spLocks noChangeShapeType="1"/>
          </p:cNvSpPr>
          <p:nvPr/>
        </p:nvSpPr>
        <p:spPr bwMode="auto">
          <a:xfrm>
            <a:off x="1066800" y="4114800"/>
            <a:ext cx="57150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4551363" y="4953000"/>
            <a:ext cx="4592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% High Performance Employees</a:t>
            </a:r>
          </a:p>
        </p:txBody>
      </p:sp>
      <p:sp>
        <p:nvSpPr>
          <p:cNvPr id="49157" name="Line 6"/>
          <p:cNvSpPr>
            <a:spLocks noChangeShapeType="1"/>
          </p:cNvSpPr>
          <p:nvPr/>
        </p:nvSpPr>
        <p:spPr bwMode="auto">
          <a:xfrm flipV="1">
            <a:off x="1143000" y="1905000"/>
            <a:ext cx="5791200" cy="411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Freeform 9"/>
          <p:cNvSpPr>
            <a:spLocks/>
          </p:cNvSpPr>
          <p:nvPr/>
        </p:nvSpPr>
        <p:spPr bwMode="auto">
          <a:xfrm>
            <a:off x="3375025" y="4410075"/>
            <a:ext cx="41275" cy="26988"/>
          </a:xfrm>
          <a:custGeom>
            <a:avLst/>
            <a:gdLst>
              <a:gd name="T0" fmla="*/ 0 w 26"/>
              <a:gd name="T1" fmla="*/ 2147483647 h 17"/>
              <a:gd name="T2" fmla="*/ 2147483647 w 26"/>
              <a:gd name="T3" fmla="*/ 0 h 17"/>
              <a:gd name="T4" fmla="*/ 0 w 26"/>
              <a:gd name="T5" fmla="*/ 2147483647 h 17"/>
              <a:gd name="T6" fmla="*/ 0 60000 65536"/>
              <a:gd name="T7" fmla="*/ 0 60000 65536"/>
              <a:gd name="T8" fmla="*/ 0 60000 65536"/>
              <a:gd name="T9" fmla="*/ 0 w 26"/>
              <a:gd name="T10" fmla="*/ 0 h 17"/>
              <a:gd name="T11" fmla="*/ 26 w 26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" h="17">
                <a:moveTo>
                  <a:pt x="0" y="17"/>
                </a:moveTo>
                <a:cubicBezTo>
                  <a:pt x="9" y="11"/>
                  <a:pt x="26" y="0"/>
                  <a:pt x="26" y="0"/>
                </a:cubicBezTo>
                <a:cubicBezTo>
                  <a:pt x="26" y="0"/>
                  <a:pt x="9" y="11"/>
                  <a:pt x="0" y="1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Text Box 11"/>
          <p:cNvSpPr txBox="1">
            <a:spLocks noChangeArrowheads="1"/>
          </p:cNvSpPr>
          <p:nvPr/>
        </p:nvSpPr>
        <p:spPr bwMode="auto">
          <a:xfrm>
            <a:off x="6096000" y="2590800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Complexity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313BD-C4FB-4A33-B89A-54135B059B16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Chaos Emerges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1066800" y="4114800"/>
            <a:ext cx="57150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551363" y="4953000"/>
            <a:ext cx="4592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% High Performance Employees</a:t>
            </a: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V="1">
            <a:off x="1143000" y="1905000"/>
            <a:ext cx="5791200" cy="411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Freeform 6"/>
          <p:cNvSpPr>
            <a:spLocks/>
          </p:cNvSpPr>
          <p:nvPr/>
        </p:nvSpPr>
        <p:spPr bwMode="auto">
          <a:xfrm>
            <a:off x="3375025" y="4410075"/>
            <a:ext cx="41275" cy="26988"/>
          </a:xfrm>
          <a:custGeom>
            <a:avLst/>
            <a:gdLst>
              <a:gd name="T0" fmla="*/ 0 w 26"/>
              <a:gd name="T1" fmla="*/ 2147483647 h 17"/>
              <a:gd name="T2" fmla="*/ 2147483647 w 26"/>
              <a:gd name="T3" fmla="*/ 0 h 17"/>
              <a:gd name="T4" fmla="*/ 0 w 26"/>
              <a:gd name="T5" fmla="*/ 2147483647 h 17"/>
              <a:gd name="T6" fmla="*/ 0 60000 65536"/>
              <a:gd name="T7" fmla="*/ 0 60000 65536"/>
              <a:gd name="T8" fmla="*/ 0 60000 65536"/>
              <a:gd name="T9" fmla="*/ 0 w 26"/>
              <a:gd name="T10" fmla="*/ 0 h 17"/>
              <a:gd name="T11" fmla="*/ 26 w 26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" h="17">
                <a:moveTo>
                  <a:pt x="0" y="17"/>
                </a:moveTo>
                <a:cubicBezTo>
                  <a:pt x="9" y="11"/>
                  <a:pt x="26" y="0"/>
                  <a:pt x="26" y="0"/>
                </a:cubicBezTo>
                <a:cubicBezTo>
                  <a:pt x="26" y="0"/>
                  <a:pt x="9" y="11"/>
                  <a:pt x="0" y="1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1524000" y="2133600"/>
            <a:ext cx="395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Chaos and errors spike here – business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has become too complex to run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informally with this talent level</a:t>
            </a:r>
          </a:p>
        </p:txBody>
      </p:sp>
      <p:sp>
        <p:nvSpPr>
          <p:cNvPr id="50184" name="AutoShape 9"/>
          <p:cNvSpPr>
            <a:spLocks noChangeArrowheads="1"/>
          </p:cNvSpPr>
          <p:nvPr/>
        </p:nvSpPr>
        <p:spPr bwMode="auto">
          <a:xfrm>
            <a:off x="2819400" y="3124200"/>
            <a:ext cx="685800" cy="1295400"/>
          </a:xfrm>
          <a:prstGeom prst="curvedRightArrow">
            <a:avLst>
              <a:gd name="adj1" fmla="val 37778"/>
              <a:gd name="adj2" fmla="val 7555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Freeform 10"/>
          <p:cNvSpPr>
            <a:spLocks/>
          </p:cNvSpPr>
          <p:nvPr/>
        </p:nvSpPr>
        <p:spPr bwMode="auto">
          <a:xfrm>
            <a:off x="3395663" y="2743200"/>
            <a:ext cx="2395537" cy="2014538"/>
          </a:xfrm>
          <a:custGeom>
            <a:avLst/>
            <a:gdLst>
              <a:gd name="T0" fmla="*/ 0 w 1824"/>
              <a:gd name="T1" fmla="*/ 2147483647 h 1536"/>
              <a:gd name="T2" fmla="*/ 2147483647 w 1824"/>
              <a:gd name="T3" fmla="*/ 0 h 1536"/>
              <a:gd name="T4" fmla="*/ 2147483647 w 1824"/>
              <a:gd name="T5" fmla="*/ 2147483647 h 1536"/>
              <a:gd name="T6" fmla="*/ 0 w 1824"/>
              <a:gd name="T7" fmla="*/ 2147483647 h 1536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1536"/>
              <a:gd name="T14" fmla="*/ 1824 w 1824"/>
              <a:gd name="T15" fmla="*/ 1536 h 1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1536">
                <a:moveTo>
                  <a:pt x="0" y="1296"/>
                </a:moveTo>
                <a:lnTo>
                  <a:pt x="1824" y="0"/>
                </a:lnTo>
                <a:lnTo>
                  <a:pt x="1824" y="1536"/>
                </a:lnTo>
                <a:lnTo>
                  <a:pt x="0" y="12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6096000" y="2590800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Complexity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E83C4-E909-4B68-889B-DEFFCB7614FF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Emerges to Stop the Chaos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4343400" y="3352800"/>
            <a:ext cx="1592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Procedures</a:t>
            </a:r>
          </a:p>
        </p:txBody>
      </p:sp>
      <p:sp>
        <p:nvSpPr>
          <p:cNvPr id="51204" name="Line 6"/>
          <p:cNvSpPr>
            <a:spLocks noChangeShapeType="1"/>
          </p:cNvSpPr>
          <p:nvPr/>
        </p:nvSpPr>
        <p:spPr bwMode="auto">
          <a:xfrm flipV="1">
            <a:off x="1905000" y="2286000"/>
            <a:ext cx="403860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Text Box 9"/>
          <p:cNvSpPr txBox="1">
            <a:spLocks noChangeArrowheads="1"/>
          </p:cNvSpPr>
          <p:nvPr/>
        </p:nvSpPr>
        <p:spPr bwMode="auto">
          <a:xfrm>
            <a:off x="4357688" y="3770313"/>
            <a:ext cx="31321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No one loves process, but</a:t>
            </a:r>
            <a:br>
              <a:rPr lang="en-US"/>
            </a:br>
            <a:r>
              <a:rPr lang="en-US"/>
              <a:t>feels good compared to the</a:t>
            </a:r>
          </a:p>
          <a:p>
            <a:r>
              <a:rPr lang="en-US"/>
              <a:t>pain of chaos</a:t>
            </a:r>
          </a:p>
          <a:p>
            <a:endParaRPr lang="en-US"/>
          </a:p>
          <a:p>
            <a:r>
              <a:rPr lang="en-US"/>
              <a:t>“Time to grow up” becomes</a:t>
            </a:r>
            <a:br>
              <a:rPr lang="en-US"/>
            </a:br>
            <a:r>
              <a:rPr lang="en-US"/>
              <a:t>the professional management’s</a:t>
            </a:r>
            <a:br>
              <a:rPr lang="en-US"/>
            </a:br>
            <a:r>
              <a:rPr lang="en-US"/>
              <a:t>mantra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8DB23-D8F5-443B-BEF4-DCEAD9E784F5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8077200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Enron, whose leaders went to jail, </a:t>
            </a:r>
            <a:br>
              <a:rPr lang="en-US" sz="4000" dirty="0" smtClean="0"/>
            </a:br>
            <a:r>
              <a:rPr lang="en-US" sz="4000" dirty="0" smtClean="0"/>
              <a:t>and which went bankrupt from fraud, </a:t>
            </a:r>
            <a:br>
              <a:rPr lang="en-US" sz="4000" dirty="0" smtClean="0"/>
            </a:br>
            <a:r>
              <a:rPr lang="en-US" sz="4000" dirty="0" smtClean="0"/>
              <a:t>had these values displayed in their lobby: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91000"/>
            <a:ext cx="6400800" cy="17526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Integrity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Communication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Respect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Excellence</a:t>
            </a:r>
            <a:br>
              <a:rPr lang="en-US" b="1" dirty="0" smtClean="0"/>
            </a:b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0BDC90-FEF3-46AE-9232-94987E252625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9" name="Picture 2" descr="http://www.hellocompany.org/images/andrew_s_fast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657600"/>
            <a:ext cx="14255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4" descr="http://t1.gstatic.com/images?q=tbn:ANd9GcRcMnR1s6uahQzItEjAaqzZantxYNIW1BXIgyO3KDvL4CT915x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91000"/>
            <a:ext cx="2590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2" descr="File:Enron Logo.sv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0"/>
            <a:ext cx="1631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2"/>
          <p:cNvSpPr>
            <a:spLocks noChangeArrowheads="1"/>
          </p:cNvSpPr>
          <p:nvPr/>
        </p:nvSpPr>
        <p:spPr bwMode="auto">
          <a:xfrm>
            <a:off x="1600200" y="6172200"/>
            <a:ext cx="636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(These values were not, however, what was really valued at Enron)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Process-focus Drives More Talent Out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3962400" y="3810000"/>
            <a:ext cx="459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% High Performance Employees</a:t>
            </a:r>
          </a:p>
        </p:txBody>
      </p:sp>
      <p:sp>
        <p:nvSpPr>
          <p:cNvPr id="52228" name="Freeform 6"/>
          <p:cNvSpPr>
            <a:spLocks/>
          </p:cNvSpPr>
          <p:nvPr/>
        </p:nvSpPr>
        <p:spPr bwMode="auto">
          <a:xfrm>
            <a:off x="3375025" y="4410075"/>
            <a:ext cx="41275" cy="26988"/>
          </a:xfrm>
          <a:custGeom>
            <a:avLst/>
            <a:gdLst>
              <a:gd name="T0" fmla="*/ 0 w 26"/>
              <a:gd name="T1" fmla="*/ 2147483647 h 17"/>
              <a:gd name="T2" fmla="*/ 2147483647 w 26"/>
              <a:gd name="T3" fmla="*/ 0 h 17"/>
              <a:gd name="T4" fmla="*/ 0 w 26"/>
              <a:gd name="T5" fmla="*/ 2147483647 h 17"/>
              <a:gd name="T6" fmla="*/ 0 60000 65536"/>
              <a:gd name="T7" fmla="*/ 0 60000 65536"/>
              <a:gd name="T8" fmla="*/ 0 60000 65536"/>
              <a:gd name="T9" fmla="*/ 0 w 26"/>
              <a:gd name="T10" fmla="*/ 0 h 17"/>
              <a:gd name="T11" fmla="*/ 26 w 26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" h="17">
                <a:moveTo>
                  <a:pt x="0" y="17"/>
                </a:moveTo>
                <a:cubicBezTo>
                  <a:pt x="9" y="11"/>
                  <a:pt x="26" y="0"/>
                  <a:pt x="26" y="0"/>
                </a:cubicBezTo>
                <a:cubicBezTo>
                  <a:pt x="26" y="0"/>
                  <a:pt x="9" y="11"/>
                  <a:pt x="0" y="1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Freeform 7"/>
          <p:cNvSpPr>
            <a:spLocks/>
          </p:cNvSpPr>
          <p:nvPr/>
        </p:nvSpPr>
        <p:spPr bwMode="auto">
          <a:xfrm>
            <a:off x="838200" y="4076700"/>
            <a:ext cx="6781800" cy="1714500"/>
          </a:xfrm>
          <a:custGeom>
            <a:avLst/>
            <a:gdLst>
              <a:gd name="T0" fmla="*/ 2147483647 w 4272"/>
              <a:gd name="T1" fmla="*/ 2147483647 h 1080"/>
              <a:gd name="T2" fmla="*/ 2147483647 w 4272"/>
              <a:gd name="T3" fmla="*/ 2147483647 h 1080"/>
              <a:gd name="T4" fmla="*/ 2147483647 w 4272"/>
              <a:gd name="T5" fmla="*/ 2147483647 h 1080"/>
              <a:gd name="T6" fmla="*/ 2147483647 w 4272"/>
              <a:gd name="T7" fmla="*/ 2147483647 h 1080"/>
              <a:gd name="T8" fmla="*/ 2147483647 w 4272"/>
              <a:gd name="T9" fmla="*/ 2147483647 h 1080"/>
              <a:gd name="T10" fmla="*/ 2147483647 w 4272"/>
              <a:gd name="T11" fmla="*/ 2147483647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72"/>
              <a:gd name="T19" fmla="*/ 0 h 1080"/>
              <a:gd name="T20" fmla="*/ 4272 w 4272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72" h="1080">
                <a:moveTo>
                  <a:pt x="192" y="24"/>
                </a:moveTo>
                <a:cubicBezTo>
                  <a:pt x="96" y="12"/>
                  <a:pt x="0" y="0"/>
                  <a:pt x="288" y="24"/>
                </a:cubicBezTo>
                <a:cubicBezTo>
                  <a:pt x="576" y="48"/>
                  <a:pt x="1400" y="112"/>
                  <a:pt x="1920" y="168"/>
                </a:cubicBezTo>
                <a:cubicBezTo>
                  <a:pt x="2440" y="224"/>
                  <a:pt x="3056" y="288"/>
                  <a:pt x="3408" y="360"/>
                </a:cubicBezTo>
                <a:cubicBezTo>
                  <a:pt x="3760" y="432"/>
                  <a:pt x="3888" y="480"/>
                  <a:pt x="4032" y="600"/>
                </a:cubicBezTo>
                <a:cubicBezTo>
                  <a:pt x="4176" y="720"/>
                  <a:pt x="4232" y="1000"/>
                  <a:pt x="4272" y="108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F5CDF-D2CA-4D36-9DC7-86E826FC0573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 Brings Seductively Strong </a:t>
            </a:r>
            <a:br>
              <a:rPr lang="en-US" dirty="0" smtClean="0"/>
            </a:br>
            <a:r>
              <a:rPr lang="en-US" dirty="0" smtClean="0"/>
              <a:t>Near-Term Outcome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A highly-successful process-driven company</a:t>
            </a:r>
          </a:p>
          <a:p>
            <a:pPr lvl="1"/>
            <a:r>
              <a:rPr lang="en-US" sz="2400" smtClean="0"/>
              <a:t>With leading share in its market</a:t>
            </a:r>
          </a:p>
          <a:p>
            <a:pPr lvl="1"/>
            <a:r>
              <a:rPr lang="en-US" sz="2400" smtClean="0"/>
              <a:t>Minimal thinking required</a:t>
            </a:r>
          </a:p>
          <a:p>
            <a:pPr lvl="1"/>
            <a:r>
              <a:rPr lang="en-US" sz="2400" smtClean="0"/>
              <a:t>Few mistakes made – very efficient</a:t>
            </a:r>
          </a:p>
          <a:p>
            <a:pPr lvl="1"/>
            <a:r>
              <a:rPr lang="en-US" sz="2400" smtClean="0"/>
              <a:t>Few curious innovator-mavericks remain</a:t>
            </a:r>
          </a:p>
          <a:p>
            <a:pPr lvl="1"/>
            <a:r>
              <a:rPr lang="en-US" sz="2400" smtClean="0"/>
              <a:t>Very optimized processes for its existing market</a:t>
            </a:r>
          </a:p>
          <a:p>
            <a:pPr lvl="1"/>
            <a:r>
              <a:rPr lang="en-US" sz="2400" smtClean="0"/>
              <a:t>Efficiency has trumped flexibility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FAB8C-5DBE-4830-8A26-DEB5B1731571}" type="slidenum">
              <a:rPr lang="en-US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Then the Market Shifts…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Market shifts due to new technology or competitors or business models</a:t>
            </a:r>
          </a:p>
          <a:p>
            <a:r>
              <a:rPr lang="en-US" dirty="0" smtClean="0"/>
              <a:t>Company is unable to adapt quickly </a:t>
            </a:r>
          </a:p>
          <a:p>
            <a:pPr lvl="1"/>
            <a:r>
              <a:rPr lang="en-US" dirty="0" smtClean="0"/>
              <a:t>because the employees are extremely good at following the existing processes, and process adherence is the value system</a:t>
            </a:r>
          </a:p>
          <a:p>
            <a:r>
              <a:rPr lang="en-US" dirty="0" smtClean="0"/>
              <a:t>Company generally grinds painfully into irrelevance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891D4-0254-4C78-9CDC-111383696376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Like Three Bad Options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mtClean="0"/>
              <a:t>Stay creative by staying small, but therefore have less impact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Avoid rules as you grow, and suffer chaos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Use process as you grow to drive efficient execution of current model, but cripple creativity, flexibility, and ability to thrive when your market eventually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8F8A8-5FAB-4C31-B221-AEEACD9C286F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Fourth Option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Chaos as you grow with Ever More High Performance People – not with Rules</a:t>
            </a:r>
          </a:p>
          <a:p>
            <a:pPr lvl="1"/>
            <a:r>
              <a:rPr lang="en-US" dirty="0" smtClean="0"/>
              <a:t>Then you can continue to mostly run informally with self-discipline, and avoid chaos</a:t>
            </a:r>
          </a:p>
          <a:p>
            <a:pPr lvl="1"/>
            <a:r>
              <a:rPr lang="en-US" dirty="0" smtClean="0"/>
              <a:t>The run informally part is what enables and attracts creativity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07719-D596-4D49-9091-C52E33538ABD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Key:  Increase Talent Density faster than Complexity Grows</a:t>
            </a:r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 flipV="1">
            <a:off x="1600200" y="3733800"/>
            <a:ext cx="5715000" cy="1066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 rot="-1282820">
            <a:off x="1566863" y="2817813"/>
            <a:ext cx="45926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% High Performance Employees</a:t>
            </a:r>
          </a:p>
        </p:txBody>
      </p:sp>
      <p:sp>
        <p:nvSpPr>
          <p:cNvPr id="57349" name="Text Box 9"/>
          <p:cNvSpPr txBox="1">
            <a:spLocks noChangeArrowheads="1"/>
          </p:cNvSpPr>
          <p:nvPr/>
        </p:nvSpPr>
        <p:spPr bwMode="auto">
          <a:xfrm rot="-576605">
            <a:off x="2673350" y="4351338"/>
            <a:ext cx="30162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Business Complexity</a:t>
            </a:r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 flipV="1">
            <a:off x="1600200" y="1828800"/>
            <a:ext cx="5867400" cy="2362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5F2B7-668B-46A2-9D06-EBB3BE52E42C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Increase Talent Density</a:t>
            </a:r>
          </a:p>
        </p:txBody>
      </p:sp>
      <p:sp>
        <p:nvSpPr>
          <p:cNvPr id="58371" name="Content Placeholder 6"/>
          <p:cNvSpPr>
            <a:spLocks noGrp="1"/>
          </p:cNvSpPr>
          <p:nvPr>
            <p:ph idx="1"/>
          </p:nvPr>
        </p:nvSpPr>
        <p:spPr>
          <a:xfrm>
            <a:off x="3505200" y="3429000"/>
            <a:ext cx="5181600" cy="2697163"/>
          </a:xfrm>
        </p:spPr>
        <p:txBody>
          <a:bodyPr/>
          <a:lstStyle/>
          <a:p>
            <a:r>
              <a:rPr lang="en-US" sz="2400" smtClean="0"/>
              <a:t>Top of market compensation</a:t>
            </a:r>
          </a:p>
          <a:p>
            <a:r>
              <a:rPr lang="en-US" sz="2400" smtClean="0"/>
              <a:t>Attract high-value people through freedom to make big impact</a:t>
            </a:r>
          </a:p>
          <a:p>
            <a:r>
              <a:rPr lang="en-US" sz="2400" smtClean="0"/>
              <a:t>Be demanding about high performance culture</a:t>
            </a: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 rot="-1282820">
            <a:off x="1566863" y="2817813"/>
            <a:ext cx="45926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% High Performance Employees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V="1">
            <a:off x="1600200" y="1828800"/>
            <a:ext cx="5867400" cy="2362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9A765-39AC-4B26-9335-A51CCCFA797B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Minimize Complexity Growth</a:t>
            </a:r>
          </a:p>
        </p:txBody>
      </p:sp>
      <p:sp>
        <p:nvSpPr>
          <p:cNvPr id="59395" name="Line 4"/>
          <p:cNvSpPr>
            <a:spLocks noChangeShapeType="1"/>
          </p:cNvSpPr>
          <p:nvPr/>
        </p:nvSpPr>
        <p:spPr bwMode="auto">
          <a:xfrm flipV="1">
            <a:off x="1600200" y="3733800"/>
            <a:ext cx="5715000" cy="1066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" name="Text Box 9"/>
          <p:cNvSpPr txBox="1">
            <a:spLocks noChangeArrowheads="1"/>
          </p:cNvSpPr>
          <p:nvPr/>
        </p:nvSpPr>
        <p:spPr bwMode="auto">
          <a:xfrm rot="-576605">
            <a:off x="2673350" y="4351338"/>
            <a:ext cx="30162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Business Complexity</a:t>
            </a:r>
          </a:p>
        </p:txBody>
      </p:sp>
      <p:sp>
        <p:nvSpPr>
          <p:cNvPr id="59397" name="Content Placeholder 6"/>
          <p:cNvSpPr>
            <a:spLocks noGrp="1"/>
          </p:cNvSpPr>
          <p:nvPr>
            <p:ph idx="1"/>
          </p:nvPr>
        </p:nvSpPr>
        <p:spPr>
          <a:xfrm>
            <a:off x="381000" y="1981200"/>
            <a:ext cx="6400800" cy="1828800"/>
          </a:xfrm>
        </p:spPr>
        <p:txBody>
          <a:bodyPr/>
          <a:lstStyle/>
          <a:p>
            <a:r>
              <a:rPr lang="en-US" sz="2400" smtClean="0"/>
              <a:t>Few big products vs many small ones</a:t>
            </a:r>
          </a:p>
          <a:p>
            <a:r>
              <a:rPr lang="en-US" sz="2400" smtClean="0"/>
              <a:t>Eliminate distracting complexity (barnacles)</a:t>
            </a:r>
          </a:p>
          <a:p>
            <a:r>
              <a:rPr lang="en-US" sz="2400" smtClean="0"/>
              <a:t>Be wary of efficiency optimizations that increase complexity and rigidity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40858-A5A8-49B5-923B-BD173DB23E70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9399" name="Rectangle 1"/>
          <p:cNvSpPr>
            <a:spLocks noChangeArrowheads="1"/>
          </p:cNvSpPr>
          <p:nvPr/>
        </p:nvSpPr>
        <p:spPr bwMode="auto">
          <a:xfrm>
            <a:off x="3733800" y="548640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Note: sometimes long-term simplicity is achieved only through bursts of complexity to rework current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With the Right People, 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i="1" dirty="0" smtClean="0"/>
              <a:t>Instead</a:t>
            </a:r>
            <a:r>
              <a:rPr lang="en-US" sz="4000" dirty="0" smtClean="0"/>
              <a:t> of a </a:t>
            </a:r>
            <a:br>
              <a:rPr lang="en-US" sz="4000" dirty="0" smtClean="0"/>
            </a:br>
            <a:r>
              <a:rPr lang="en-US" sz="4000" dirty="0" smtClean="0"/>
              <a:t>Culture of Process Adherence, 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We have a Culture of </a:t>
            </a:r>
            <a:br>
              <a:rPr lang="en-US" sz="4000" dirty="0" smtClean="0"/>
            </a:br>
            <a:r>
              <a:rPr lang="en-US" sz="4000" dirty="0" smtClean="0"/>
              <a:t>Creativity and Self-Discipline,</a:t>
            </a:r>
            <a:br>
              <a:rPr lang="en-US" sz="4000" dirty="0" smtClean="0"/>
            </a:br>
            <a:r>
              <a:rPr lang="en-US" sz="4000" dirty="0" smtClean="0"/>
              <a:t>Freedom and Responsibility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35C01-6042-454D-BA19-F59D7BFC431B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Is Freedom Absolute?</a:t>
            </a:r>
          </a:p>
        </p:txBody>
      </p:sp>
      <p:sp>
        <p:nvSpPr>
          <p:cNvPr id="37891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Are all rules &amp; processes bad?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75FCA-BF84-4916-B965-1CD787A051B1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</a:t>
            </a:r>
            <a:r>
              <a:rPr lang="en-US" i="1" dirty="0" smtClean="0"/>
              <a:t>actual </a:t>
            </a:r>
            <a:r>
              <a:rPr lang="en-US" dirty="0" smtClean="0"/>
              <a:t>company values, </a:t>
            </a:r>
            <a:br>
              <a:rPr lang="en-US" dirty="0" smtClean="0"/>
            </a:br>
            <a:r>
              <a:rPr lang="en-US" dirty="0" smtClean="0"/>
              <a:t>as opposed to the </a:t>
            </a:r>
            <a:br>
              <a:rPr lang="en-US" dirty="0" smtClean="0"/>
            </a:br>
            <a:r>
              <a:rPr lang="en-US" i="1" dirty="0" smtClean="0"/>
              <a:t>nice-sounding</a:t>
            </a:r>
            <a:r>
              <a:rPr lang="en-US" dirty="0" smtClean="0"/>
              <a:t> values, </a:t>
            </a:r>
            <a:br>
              <a:rPr lang="en-US" dirty="0" smtClean="0"/>
            </a:br>
            <a:r>
              <a:rPr lang="en-US" dirty="0" smtClean="0"/>
              <a:t>are shown by who gets </a:t>
            </a:r>
            <a:br>
              <a:rPr lang="en-US" dirty="0" smtClean="0"/>
            </a:br>
            <a:r>
              <a:rPr lang="en-US" dirty="0" smtClean="0"/>
              <a:t>rewarded, promoted, or let go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C1A17-4B77-4CB4-8F17-A66AA92C5620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Freedom is not absolute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Like “free speech” </a:t>
            </a:r>
            <a:br>
              <a:rPr lang="en-US" dirty="0" smtClean="0"/>
            </a:br>
            <a:r>
              <a:rPr lang="en-US" dirty="0" smtClean="0"/>
              <a:t>there are some</a:t>
            </a:r>
            <a:br>
              <a:rPr lang="en-US" dirty="0" smtClean="0"/>
            </a:br>
            <a:r>
              <a:rPr lang="en-US" dirty="0" smtClean="0"/>
              <a:t>limited exceptions to </a:t>
            </a:r>
            <a:br>
              <a:rPr lang="en-US" dirty="0" smtClean="0"/>
            </a:br>
            <a:r>
              <a:rPr lang="en-US" dirty="0" smtClean="0"/>
              <a:t>“freedom at work”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2FA22-EDD8-4CA6-971E-DBBD4F371DDE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Types of Necessary Rules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800" smtClean="0">
                <a:solidFill>
                  <a:srgbClr val="FF0000"/>
                </a:solidFill>
              </a:rPr>
              <a:t>Prevent irrevocable disaster</a:t>
            </a:r>
          </a:p>
          <a:p>
            <a:pPr lvl="1"/>
            <a:r>
              <a:rPr lang="en-US" sz="2400" smtClean="0"/>
              <a:t>Financials produced are wrong</a:t>
            </a:r>
          </a:p>
          <a:p>
            <a:pPr lvl="1"/>
            <a:r>
              <a:rPr lang="en-US" sz="2400" smtClean="0"/>
              <a:t>Hackers steal our customers’ credit card info</a:t>
            </a:r>
          </a:p>
          <a:p>
            <a:pPr marL="514350" indent="-514350">
              <a:buFontTx/>
              <a:buAutoNum type="arabicPeriod"/>
            </a:pPr>
            <a:r>
              <a:rPr lang="en-US" sz="2800" smtClean="0">
                <a:solidFill>
                  <a:srgbClr val="FF0000"/>
                </a:solidFill>
              </a:rPr>
              <a:t>Moral, ethical, legal issues</a:t>
            </a:r>
          </a:p>
          <a:p>
            <a:pPr lvl="1"/>
            <a:r>
              <a:rPr lang="en-US" sz="2400" smtClean="0"/>
              <a:t>Dishonesty, harassment are intolerable</a:t>
            </a:r>
          </a:p>
          <a:p>
            <a:pPr marL="514350" indent="-514350"/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2D84E-9ECB-4F7B-8541-E0EE9F9F0B76}" type="slidenum">
              <a:rPr lang="en-US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Mostly, though, </a:t>
            </a:r>
            <a:r>
              <a:rPr lang="en-US" b="1" dirty="0" smtClean="0">
                <a:solidFill>
                  <a:srgbClr val="00B050"/>
                </a:solidFill>
              </a:rPr>
              <a:t>Rapid Recovery </a:t>
            </a:r>
            <a:r>
              <a:rPr lang="en-US" dirty="0" smtClean="0"/>
              <a:t>is </a:t>
            </a:r>
            <a:br>
              <a:rPr lang="en-US" dirty="0" smtClean="0"/>
            </a:br>
            <a:r>
              <a:rPr lang="en-US" dirty="0" smtClean="0"/>
              <a:t>the Right Model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Just fix problems quickly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rgbClr val="00B050"/>
                </a:solidFill>
              </a:rPr>
              <a:t>High performers make very few errors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We’re in a creative-inventive market, not a safety-critical market like medicine or nuclear power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You may have heard preventing error is cheaper than fixing it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Yes, in manufacturing or medicine, but…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rgbClr val="00B050"/>
                </a:solidFill>
              </a:rPr>
              <a:t>Not so in creative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95EB7-0E28-497F-A3B3-B744BF61CB3C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“Good” versus “Bad”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“Good” process helps talented people get more done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Letting others know when you are updating code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Spend within budget each quarter so don’t have to coordinate every spending decision across departments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Regularly scheduled strategy and context meetings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“Bad” process tries to prevent recoverable mistakes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Get pre-approvals for $5k spending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3 people to sign off on banner ad creative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Permission needed to hang a poster on a wall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Multi-level approval process for projects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Get 10 people to interview each candidate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AF7B8-5AE3-4C03-B36B-D8B01D8F49BD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 Creep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“Bad” processes tend to creep in</a:t>
            </a:r>
          </a:p>
          <a:p>
            <a:pPr lvl="1"/>
            <a:r>
              <a:rPr lang="en-US" smtClean="0"/>
              <a:t>Preventing errors just sounds so good</a:t>
            </a:r>
          </a:p>
          <a:p>
            <a:r>
              <a:rPr lang="en-US" smtClean="0"/>
              <a:t>We try to get rid of rules when we can, to reinforce the point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A70C9-DE3C-418A-9CF6-93D298BA1238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Example: Netflix Vacation Policy </a:t>
            </a:r>
            <a:br>
              <a:rPr lang="en-US" smtClean="0"/>
            </a:br>
            <a:r>
              <a:rPr lang="en-US" smtClean="0"/>
              <a:t>and Tracking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Until 2004 we had the standard model of N days per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2ED3F-3AC1-498E-99B3-E18E8C80037E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Meanwhile…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We’re all working online some nights and weekends, responding to emails at odd hours, spending some afternoons on personal time, and taking good vacations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51CE2-DCB8-48AA-9DF4-D0439C2A32E8}" type="slidenum">
              <a:rPr lang="en-US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 employee pointed out…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 don’t track hours worked per day or per week, so why are we tracking days of vacation per year?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131BE-AF72-498A-8142-253DE63F796F}" type="slidenum">
              <a:rPr lang="en-US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 realized…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 should focus on what people get done, not on how many days worked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as we don’t have an 9am-5pm workday policy, we don’t need a vacation policy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367C9-7A35-4A96-A06E-22C213CC05FF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Netflix Vacation Policy </a:t>
            </a:r>
            <a:br>
              <a:rPr lang="en-US" smtClean="0"/>
            </a:br>
            <a:r>
              <a:rPr lang="en-US" smtClean="0"/>
              <a:t>and Tracking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“there is no policy or tracking”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BC21-090B-4C23-A6B2-BA58A18AE097}" type="slidenum">
              <a:rPr lang="en-US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Actual company values are the</a:t>
            </a:r>
            <a:br>
              <a:rPr lang="en-US" dirty="0" smtClean="0"/>
            </a:br>
            <a:r>
              <a:rPr lang="en-US" i="1" dirty="0" smtClean="0"/>
              <a:t>behaviors</a:t>
            </a:r>
            <a:r>
              <a:rPr lang="en-US" dirty="0" smtClean="0"/>
              <a:t> and </a:t>
            </a:r>
            <a:r>
              <a:rPr lang="en-US" i="1" dirty="0" smtClean="0"/>
              <a:t>skills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are </a:t>
            </a:r>
            <a:r>
              <a:rPr lang="en-US" i="1" dirty="0" smtClean="0"/>
              <a:t>valued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fellow employees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0DC69-50A4-474B-8162-160105BEFD2D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Netflix Vacation Policy </a:t>
            </a:r>
            <a:br>
              <a:rPr lang="en-US" smtClean="0"/>
            </a:br>
            <a:r>
              <a:rPr lang="en-US" smtClean="0"/>
              <a:t>and Tracking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“there is no policy or tracking”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There is also no clothing policy at Netflix, </a:t>
            </a:r>
            <a:br>
              <a:rPr lang="en-US" dirty="0" smtClean="0"/>
            </a:br>
            <a:r>
              <a:rPr lang="en-US" dirty="0" smtClean="0"/>
              <a:t>but no one comes to work naked</a:t>
            </a:r>
            <a:br>
              <a:rPr lang="en-US" dirty="0" smtClean="0"/>
            </a:b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Lesson: you don’t need policies for 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1D788-D9E7-4CE0-AAD3-3BB44D1CF1C2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No Vacation Policy Doesn’t Mean </a:t>
            </a:r>
            <a:br>
              <a:rPr lang="en-US" smtClean="0"/>
            </a:br>
            <a:r>
              <a:rPr lang="en-US" smtClean="0"/>
              <a:t>No Vacation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Netflix leaders set good examples by taking big vacations – and coming back inspired to find big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E63A5-7A0B-47E9-A415-121FD1E360B9}" type="slidenum">
              <a:rPr lang="en-US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Another Example of Freedom and Responsibility…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DB076-44D2-4F9C-8086-3429605715E5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Most companies have complex policies around what you can expense, how you travel, what gifts you can accept, etc.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Plus they have whole departments to verify compliance </a:t>
            </a:r>
            <a:br>
              <a:rPr lang="en-US" dirty="0" smtClean="0"/>
            </a:br>
            <a:r>
              <a:rPr lang="en-US" dirty="0" smtClean="0"/>
              <a:t>with these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A9BC3-CE2F-4F29-A840-6290543772AF}" type="slidenum">
              <a:rPr lang="en-US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Netflix Policies </a:t>
            </a:r>
            <a:br>
              <a:rPr lang="en-US" sz="4000" dirty="0" smtClean="0"/>
            </a:br>
            <a:r>
              <a:rPr lang="en-US" sz="4000" dirty="0" smtClean="0"/>
              <a:t>for Expensing, Entertainment, </a:t>
            </a:r>
            <a:br>
              <a:rPr lang="en-US" sz="4000" dirty="0" smtClean="0"/>
            </a:br>
            <a:r>
              <a:rPr lang="en-US" sz="4000" dirty="0" smtClean="0"/>
              <a:t>Gifts &amp; Travel: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00B050"/>
                </a:solidFill>
              </a:rPr>
              <a:t>“Act in Netflix’s Best Interest”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(5 words long)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87A2D-E7DB-40C2-9C64-8A0F0FD5C693}" type="slidenum">
              <a:rPr lang="en-US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“Act in Netflix’s Best Interest” </a:t>
            </a:r>
            <a:br>
              <a:rPr lang="en-US" dirty="0" smtClean="0"/>
            </a:br>
            <a:r>
              <a:rPr lang="en-US" i="1" dirty="0" smtClean="0"/>
              <a:t>Generally</a:t>
            </a:r>
            <a:r>
              <a:rPr lang="en-US" dirty="0" smtClean="0"/>
              <a:t> Means…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Expense only what you would otherwise not spend, and is worthwhile for work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Travel as you would if it were your own money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Disclose non-trivial vendor gifts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Take from Netflix only when it is inefficient to not take, and inconsequential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“taking” means, for example, printing personal documents at work or making personal calls on work phone: inconsequential and inefficient to avoid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C5D0D-AC99-4650-866A-9D8408573DE2}" type="slidenum">
              <a:rPr lang="en-US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Freedom and Responsibility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 people say one can’t do it at scale</a:t>
            </a:r>
          </a:p>
          <a:p>
            <a:r>
              <a:rPr lang="en-US" smtClean="0"/>
              <a:t>But since going public in 2002, which is traditionally the end of freedom, we’ve substantially </a:t>
            </a:r>
            <a:r>
              <a:rPr lang="en-US" b="1" smtClean="0">
                <a:solidFill>
                  <a:srgbClr val="00B050"/>
                </a:solidFill>
              </a:rPr>
              <a:t>increased</a:t>
            </a:r>
            <a:r>
              <a:rPr lang="en-US" smtClean="0"/>
              <a:t> talent density and employee freedom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8F37E-7EF1-4603-86B6-3C95242D6131}" type="slidenum">
              <a:rPr lang="en-US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Summary of </a:t>
            </a:r>
            <a:br>
              <a:rPr lang="en-US" sz="3600" smtClean="0"/>
            </a:br>
            <a:r>
              <a:rPr lang="en-US" sz="3600" smtClean="0"/>
              <a:t>Freedom &amp; Responsibility:</a:t>
            </a:r>
            <a:br>
              <a:rPr lang="en-US" sz="360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As We Grow, Minimize Rules</a:t>
            </a:r>
            <a:br>
              <a:rPr lang="en-US" sz="3600" smtClean="0"/>
            </a:br>
            <a:r>
              <a:rPr lang="en-US" sz="3600" smtClean="0"/>
              <a:t> </a:t>
            </a:r>
            <a:br>
              <a:rPr lang="en-US" sz="3600" smtClean="0"/>
            </a:br>
            <a:r>
              <a:rPr lang="en-US" sz="3600" smtClean="0"/>
              <a:t>Inhibit Chaos with Ever More </a:t>
            </a:r>
            <a:br>
              <a:rPr lang="en-US" sz="3600" smtClean="0"/>
            </a:br>
            <a:r>
              <a:rPr lang="en-US" sz="3600" smtClean="0"/>
              <a:t>High Performance People</a:t>
            </a:r>
            <a:br>
              <a:rPr lang="en-US" sz="360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Flexibility is More Important </a:t>
            </a:r>
            <a:br>
              <a:rPr lang="en-US" sz="3600" smtClean="0"/>
            </a:br>
            <a:r>
              <a:rPr lang="en-US" sz="3600" smtClean="0"/>
              <a:t>than Efficiency in the Long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9188E-AAF6-4EA7-9404-004269AFAEED}" type="slidenum">
              <a:rPr lang="en-US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>
                <a:solidFill>
                  <a:srgbClr val="0070C0"/>
                </a:solidFill>
              </a:rPr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88038-0069-4E23-8135-858151068B74}" type="slidenum">
              <a:rPr lang="en-US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153400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If you want to build a ship, </a:t>
            </a:r>
            <a:br>
              <a:rPr lang="en-US" i="1" dirty="0" smtClean="0"/>
            </a:br>
            <a:r>
              <a:rPr lang="en-US" i="1" dirty="0" smtClean="0"/>
              <a:t>don't drum up the people </a:t>
            </a:r>
            <a:br>
              <a:rPr lang="en-US" i="1" dirty="0" smtClean="0"/>
            </a:br>
            <a:r>
              <a:rPr lang="en-US" i="1" dirty="0" smtClean="0"/>
              <a:t>to gather wood, divide the </a:t>
            </a:r>
            <a:br>
              <a:rPr lang="en-US" i="1" dirty="0" smtClean="0"/>
            </a:br>
            <a:r>
              <a:rPr lang="en-US" i="1" dirty="0" smtClean="0"/>
              <a:t>work, and give orders.  </a:t>
            </a:r>
            <a:br>
              <a:rPr lang="en-US" i="1" dirty="0" smtClean="0"/>
            </a:br>
            <a:r>
              <a:rPr lang="en-US" i="1" dirty="0" smtClean="0"/>
              <a:t>Instead, teach them to yearn </a:t>
            </a:r>
            <a:br>
              <a:rPr lang="en-US" i="1" dirty="0" smtClean="0"/>
            </a:br>
            <a:r>
              <a:rPr lang="en-US" i="1" dirty="0" smtClean="0"/>
              <a:t>for the vast and endless sea.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-Antoine De Saint-Exupery,  </a:t>
            </a:r>
            <a:br>
              <a:rPr lang="en-US" sz="2700" dirty="0" smtClean="0"/>
            </a:br>
            <a:r>
              <a:rPr lang="en-US" sz="2700" dirty="0" smtClean="0"/>
              <a:t>Author of </a:t>
            </a:r>
            <a:r>
              <a:rPr lang="en-US" sz="2700" u="sng" dirty="0" smtClean="0"/>
              <a:t>The Little Prince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8E0D4-CE8E-4F8D-A5BC-C7F520B8C282}" type="slidenum">
              <a:rPr lang="en-US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At Netflix, we particularly value </a:t>
            </a:r>
            <a:r>
              <a:rPr lang="en-US" dirty="0"/>
              <a:t>the following </a:t>
            </a:r>
            <a:r>
              <a:rPr lang="en-US" dirty="0" smtClean="0"/>
              <a:t>nine </a:t>
            </a:r>
            <a:r>
              <a:rPr lang="en-US" dirty="0"/>
              <a:t>behaviors and </a:t>
            </a:r>
            <a:r>
              <a:rPr lang="en-US" dirty="0" smtClean="0"/>
              <a:t>skills </a:t>
            </a:r>
            <a:br>
              <a:rPr lang="en-US" dirty="0" smtClean="0"/>
            </a:br>
            <a:r>
              <a:rPr lang="en-US" dirty="0" smtClean="0"/>
              <a:t>in our colleagues…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…meaning we hire and promote people who demonstrate these nine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CD575-16D9-48B9-AC6D-440AFC9BF4FB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best managers figure out how to get great outcomes by setting the appropriate context, rather than by trying to control their people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AAAF0-9DB6-4B18-A7FA-AFC9E8866572}" type="slidenum">
              <a:rPr lang="en-US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Context, not Control</a:t>
            </a:r>
          </a:p>
        </p:txBody>
      </p:sp>
      <p:sp>
        <p:nvSpPr>
          <p:cNvPr id="83971" name="Text Placeholder 2"/>
          <p:cNvSpPr>
            <a:spLocks noGrp="1"/>
          </p:cNvSpPr>
          <p:nvPr>
            <p:ph type="body" idx="4294967295"/>
          </p:nvPr>
        </p:nvSpPr>
        <p:spPr>
          <a:xfrm>
            <a:off x="533400" y="1828800"/>
            <a:ext cx="4040188" cy="639763"/>
          </a:xfrm>
        </p:spPr>
        <p:txBody>
          <a:bodyPr anchor="b"/>
          <a:lstStyle/>
          <a:p>
            <a:pPr marL="0" indent="0">
              <a:buFont typeface="Arial" charset="0"/>
              <a:buNone/>
            </a:pPr>
            <a:r>
              <a:rPr lang="en-US" b="1" smtClean="0"/>
              <a:t>Context (embrace)</a:t>
            </a:r>
          </a:p>
        </p:txBody>
      </p:sp>
      <p:sp>
        <p:nvSpPr>
          <p:cNvPr id="83972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" y="2438400"/>
            <a:ext cx="4040188" cy="3951288"/>
          </a:xfrm>
        </p:spPr>
        <p:txBody>
          <a:bodyPr/>
          <a:lstStyle/>
          <a:p>
            <a:r>
              <a:rPr lang="en-US" sz="2400" smtClean="0"/>
              <a:t>Strategy</a:t>
            </a:r>
          </a:p>
          <a:p>
            <a:r>
              <a:rPr lang="en-US" sz="2400" smtClean="0"/>
              <a:t>Metrics</a:t>
            </a:r>
          </a:p>
          <a:p>
            <a:r>
              <a:rPr lang="en-US" sz="2400" smtClean="0"/>
              <a:t>Assumptions</a:t>
            </a:r>
          </a:p>
          <a:p>
            <a:r>
              <a:rPr lang="en-US" sz="2400" smtClean="0"/>
              <a:t>Objectives</a:t>
            </a:r>
          </a:p>
          <a:p>
            <a:r>
              <a:rPr lang="en-US" sz="2400" smtClean="0"/>
              <a:t>Clearly-defined roles </a:t>
            </a:r>
          </a:p>
          <a:p>
            <a:r>
              <a:rPr lang="en-US" sz="2400" smtClean="0"/>
              <a:t>Knowledge of the stakes</a:t>
            </a:r>
          </a:p>
          <a:p>
            <a:r>
              <a:rPr lang="en-US" sz="2400" smtClean="0"/>
              <a:t>Transparency around decision-making</a:t>
            </a:r>
          </a:p>
          <a:p>
            <a:endParaRPr lang="en-US" sz="2400" smtClean="0"/>
          </a:p>
        </p:txBody>
      </p:sp>
      <p:sp>
        <p:nvSpPr>
          <p:cNvPr id="83973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648200" y="1828800"/>
            <a:ext cx="4041775" cy="639763"/>
          </a:xfrm>
        </p:spPr>
        <p:txBody>
          <a:bodyPr anchor="b"/>
          <a:lstStyle/>
          <a:p>
            <a:pPr marL="0" indent="0">
              <a:buFont typeface="Arial" charset="0"/>
              <a:buNone/>
            </a:pPr>
            <a:r>
              <a:rPr lang="en-US" b="1" smtClean="0"/>
              <a:t>Control (avoid)</a:t>
            </a:r>
          </a:p>
        </p:txBody>
      </p:sp>
      <p:sp>
        <p:nvSpPr>
          <p:cNvPr id="8397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648200" y="2438400"/>
            <a:ext cx="4041775" cy="3951288"/>
          </a:xfrm>
        </p:spPr>
        <p:txBody>
          <a:bodyPr/>
          <a:lstStyle/>
          <a:p>
            <a:r>
              <a:rPr lang="en-US" sz="2400" smtClean="0"/>
              <a:t>Top-down decision-making</a:t>
            </a:r>
          </a:p>
          <a:p>
            <a:r>
              <a:rPr lang="en-US" sz="2400" smtClean="0"/>
              <a:t>Management approval</a:t>
            </a:r>
          </a:p>
          <a:p>
            <a:r>
              <a:rPr lang="en-US" sz="2400" smtClean="0"/>
              <a:t>Committees</a:t>
            </a:r>
          </a:p>
          <a:p>
            <a:r>
              <a:rPr lang="en-US" sz="2400" smtClean="0"/>
              <a:t>Planning and process valued more than results</a:t>
            </a:r>
          </a:p>
          <a:p>
            <a:endParaRPr lang="en-US" sz="2400" smtClean="0"/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914400" y="1219200"/>
            <a:ext cx="7924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/>
              <a:t>Provide the insight and understanding to enable sound decisions</a:t>
            </a:r>
          </a:p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0DEB5-A669-4090-817D-8FD120D8E7F0}" type="slidenum">
              <a:rPr lang="en-US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Link to company/functional goals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Relative priority (how important/how time sensitive)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Critical (needs to happen now), or…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Nice to have (when you can get to it)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Level of precision &amp; refinement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No errors (credit cards handling, etc…), or…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Pretty good / can correct errors (website), or…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Rough (experimental)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Key stakeholders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Key metrics / definition of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C5AEB1-19DE-43D9-A64E-92C265DA8D7E}" type="slidenum">
              <a:rPr lang="en-US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Managers: When one of your talented people</a:t>
            </a:r>
            <a:br>
              <a:rPr lang="en-US" dirty="0" smtClean="0"/>
            </a:br>
            <a:r>
              <a:rPr lang="en-US" dirty="0" smtClean="0"/>
              <a:t>does something dumb,</a:t>
            </a:r>
            <a:br>
              <a:rPr lang="en-US" dirty="0" smtClean="0"/>
            </a:br>
            <a:r>
              <a:rPr lang="en-US" i="1" dirty="0" smtClean="0"/>
              <a:t>don’t blame them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Instead, </a:t>
            </a:r>
            <a:br>
              <a:rPr lang="en-US" dirty="0" smtClean="0"/>
            </a:br>
            <a:r>
              <a:rPr lang="en-US" dirty="0" smtClean="0"/>
              <a:t>ask yourself what context</a:t>
            </a:r>
            <a:br>
              <a:rPr lang="en-US" dirty="0" smtClean="0"/>
            </a:br>
            <a:r>
              <a:rPr lang="en-US" dirty="0" smtClean="0"/>
              <a:t>you failed to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99B02-BA0A-4ACD-98A1-905268921CEB}" type="slidenum">
              <a:rPr lang="en-US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Managers: When you are tempted to “control” your people, ask yourself what context you could set instead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Are </a:t>
            </a:r>
            <a:r>
              <a:rPr lang="en-US" i="1" dirty="0" smtClean="0"/>
              <a:t>you</a:t>
            </a:r>
            <a:r>
              <a:rPr lang="en-US" dirty="0" smtClean="0"/>
              <a:t> articulate and inspiring enough about goals and strategies?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F2A1A-2DD2-4ED7-A64A-396ED7A4EFF6}" type="slidenum">
              <a:rPr lang="en-US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Why Managing Through Context?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High performance people will do better work if they understand the context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8742D-612C-4786-BCBB-BD7D2EB3C318}" type="slidenum">
              <a:rPr lang="en-US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Investing in Context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This is why we do new employee college, frequent department meetings, and why we are so open internally about strategies and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E4514-6E87-4450-ABF2-587B2CD71F5F}" type="slidenum">
              <a:rPr lang="en-US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Exceptions to “Context, not Control”</a:t>
            </a:r>
            <a:endParaRPr lang="en-US" dirty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Control can be important in emergency </a:t>
            </a:r>
          </a:p>
          <a:p>
            <a:pPr lvl="1"/>
            <a:r>
              <a:rPr lang="en-US" smtClean="0"/>
              <a:t>No time to take long-term capacity-building view</a:t>
            </a:r>
          </a:p>
          <a:p>
            <a:r>
              <a:rPr lang="en-US" smtClean="0"/>
              <a:t>Control can be important when someone is still learning their area</a:t>
            </a:r>
          </a:p>
          <a:p>
            <a:pPr lvl="1"/>
            <a:r>
              <a:rPr lang="en-US" smtClean="0"/>
              <a:t>Takes time to pick up the necessary context</a:t>
            </a:r>
          </a:p>
          <a:p>
            <a:r>
              <a:rPr lang="en-US" smtClean="0"/>
              <a:t>Control can be important when you have the wrong person in a role</a:t>
            </a:r>
          </a:p>
          <a:p>
            <a:pPr lvl="1"/>
            <a:r>
              <a:rPr lang="en-US" smtClean="0"/>
              <a:t>Temporarily, no doubt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65E2-5E11-48EB-9422-F10FBDAEF64A}" type="slidenum">
              <a:rPr lang="en-US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>
                <a:solidFill>
                  <a:srgbClr val="0070C0"/>
                </a:solidFill>
              </a:rPr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1007-55D2-453B-9591-7B688BF4655C}" type="slidenum">
              <a:rPr lang="en-US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Three Models of Corporate Teamwork</a:t>
            </a:r>
            <a:endParaRPr lang="en-US" dirty="0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Tightly Coupled Monolith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Independent Silos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Highly Aligned, Loosely Coupled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D244D-FFBA-415C-BBD4-AB0FC0710C69}" type="slidenum">
              <a:rPr lang="en-US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make wise decisions (people, technical, business, and creative) despite ambiguity </a:t>
            </a:r>
          </a:p>
          <a:p>
            <a:endParaRPr lang="en-US" sz="2000"/>
          </a:p>
          <a:p>
            <a:r>
              <a:rPr lang="en-US" sz="2000"/>
              <a:t>You identify root causes, and get beyond treating symptoms </a:t>
            </a:r>
          </a:p>
          <a:p>
            <a:endParaRPr lang="en-US" sz="2000"/>
          </a:p>
          <a:p>
            <a:r>
              <a:rPr lang="en-US" sz="2000"/>
              <a:t>You think strategically, and can articulate what you are, </a:t>
            </a:r>
            <a:r>
              <a:rPr lang="en-US" sz="2000" i="1"/>
              <a:t>and are not</a:t>
            </a:r>
            <a:r>
              <a:rPr lang="en-US" sz="2000"/>
              <a:t>, trying to do </a:t>
            </a:r>
          </a:p>
          <a:p>
            <a:endParaRPr lang="en-US" sz="2000"/>
          </a:p>
          <a:p>
            <a:r>
              <a:rPr lang="en-US" sz="2000"/>
              <a:t>You smartly separate what must be done well now, and what can be improved later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DE54B-1ED7-462C-96D8-EE1FF85F678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2230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Judgment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Tightly Coupled Monolith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Senior management reviews nearly all tactics</a:t>
            </a:r>
          </a:p>
          <a:p>
            <a:pPr lvl="1"/>
            <a:r>
              <a:rPr lang="en-US" smtClean="0"/>
              <a:t>e.g., CEO reviews all job offers or advertising</a:t>
            </a:r>
          </a:p>
          <a:p>
            <a:r>
              <a:rPr lang="en-US" smtClean="0"/>
              <a:t>Lots of x-departmental buy-in meetings</a:t>
            </a:r>
          </a:p>
          <a:p>
            <a:r>
              <a:rPr lang="en-US" smtClean="0"/>
              <a:t>Keeping other internal groups happy has equal precedence with pleasing customers</a:t>
            </a:r>
          </a:p>
          <a:p>
            <a:r>
              <a:rPr lang="en-US" smtClean="0"/>
              <a:t>Mavericks get exhausted trying to innovate</a:t>
            </a:r>
          </a:p>
          <a:p>
            <a:r>
              <a:rPr lang="en-US" smtClean="0"/>
              <a:t>Highly coordinated through centralization, but very slow, and slowness increases with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24AFD-A3A3-436A-A42F-AFF6E566A8B1}" type="slidenum">
              <a:rPr lang="en-US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Silos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group executes on their objectives with little coordination</a:t>
            </a:r>
          </a:p>
          <a:p>
            <a:pPr lvl="1"/>
            <a:r>
              <a:rPr lang="en-US" smtClean="0"/>
              <a:t>Everyone does their own thing</a:t>
            </a:r>
          </a:p>
          <a:p>
            <a:r>
              <a:rPr lang="en-US" smtClean="0"/>
              <a:t>Work that requires coordination suffers</a:t>
            </a:r>
          </a:p>
          <a:p>
            <a:r>
              <a:rPr lang="en-US" smtClean="0"/>
              <a:t>Alienation and suspicion between departments</a:t>
            </a:r>
          </a:p>
          <a:p>
            <a:r>
              <a:rPr lang="en-US" smtClean="0"/>
              <a:t>Only works well when areas are independent</a:t>
            </a:r>
          </a:p>
          <a:p>
            <a:pPr lvl="1"/>
            <a:r>
              <a:rPr lang="en-US" smtClean="0"/>
              <a:t>e.g., aircraft engines and blenders for GE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30FEA3-054B-4375-8695-E47C1ADD5C33}" type="slidenum">
              <a:rPr lang="en-US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#3 is the Netflix Choice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Tightly Coupled Monolith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Independent Silos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b="1" smtClean="0">
                <a:solidFill>
                  <a:srgbClr val="00B050"/>
                </a:solidFill>
              </a:rPr>
              <a:t>Highly Aligned, Loosely Coupled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CA4D8-1902-4CBF-BFBD-F4D2597E940C}" type="slidenum">
              <a:rPr lang="en-US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Highly Aligned, Loosely Coupled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Highly Aligned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Strategy and goals are clear, specific, broadly understood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Team interactions focused on strategy and goals, rather than tactics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Requires large investment in management time to be transparent and articulate and perceptive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Loosely Coupled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Minimal cross-functional meetings except to get aligned on goals and strategy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Trust between groups on tactics without previewing/approving each one – so groups can move fast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Leaders reaching out proactively for ad-hoc coordination and perspective as appropriate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Occasional post-mortems on tactics necessary to increase alignment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1A3D2-B59E-40CC-ACDC-C4118B887593}" type="slidenum">
              <a:rPr lang="en-US"/>
              <a:pPr>
                <a:defRPr/>
              </a:pPr>
              <a:t>93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Highly Aligned, Loosely Coupled teamwork effectiveness </a:t>
            </a:r>
            <a:br>
              <a:rPr lang="en-US" dirty="0" smtClean="0"/>
            </a:br>
            <a:r>
              <a:rPr lang="en-US" dirty="0" smtClean="0"/>
              <a:t>depends on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high performance </a:t>
            </a:r>
            <a:r>
              <a:rPr lang="en-US" dirty="0" smtClean="0"/>
              <a:t>people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good context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Goal is to be </a:t>
            </a:r>
            <a:br>
              <a:rPr lang="en-US" dirty="0" smtClean="0"/>
            </a:br>
            <a:r>
              <a:rPr lang="en-US" b="1" dirty="0" smtClean="0"/>
              <a:t>Big and Fast and Flexible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60F61-784E-439E-8C9C-526D47D7EC7B}" type="slidenum">
              <a:rPr lang="en-US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>
                <a:solidFill>
                  <a:srgbClr val="0070C0"/>
                </a:solidFill>
              </a:rPr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F67EC-525E-4AE8-B829-09CE11252AB0}" type="slidenum">
              <a:rPr lang="en-US"/>
              <a:pPr>
                <a:defRPr/>
              </a:pPr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Pay Top of Market </a:t>
            </a:r>
            <a:br>
              <a:rPr lang="en-US" dirty="0" smtClean="0"/>
            </a:br>
            <a:r>
              <a:rPr lang="en-US" dirty="0" smtClean="0"/>
              <a:t>is Core to</a:t>
            </a:r>
            <a:br>
              <a:rPr lang="en-US" dirty="0" smtClean="0"/>
            </a:br>
            <a:r>
              <a:rPr lang="en-US" dirty="0" smtClean="0"/>
              <a:t>High Performance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One outstanding employee gets more done and costs less than two adequate employees</a:t>
            </a:r>
            <a:br>
              <a:rPr lang="en-US" dirty="0" smtClean="0"/>
            </a:b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 endeavor to have only </a:t>
            </a:r>
            <a:br>
              <a:rPr lang="en-US" dirty="0" smtClean="0"/>
            </a:br>
            <a:r>
              <a:rPr lang="en-US" dirty="0" smtClean="0"/>
              <a:t>outstanding employees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0E7FC-A0A0-4151-BEBC-359FD0C679EA}" type="slidenum">
              <a:rPr lang="en-US"/>
              <a:pPr>
                <a:defRPr/>
              </a:pPr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Three Tests for Top of Market </a:t>
            </a:r>
            <a:br>
              <a:rPr lang="en-US" dirty="0" smtClean="0"/>
            </a:br>
            <a:r>
              <a:rPr lang="en-US" dirty="0" smtClean="0"/>
              <a:t>for a Person</a:t>
            </a:r>
            <a:endParaRPr lang="en-US" dirty="0"/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What could person get elsewhere?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What would we pay for replacement?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What would we pay to keep that person?</a:t>
            </a:r>
          </a:p>
          <a:p>
            <a:pPr marL="914400" lvl="1" indent="-514350"/>
            <a:r>
              <a:rPr lang="en-US" smtClean="0"/>
              <a:t>If they had a bigger offer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70FD7-3872-4478-B8F3-D106CE29B153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Takes Great Judgment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 is to keep each employee at top of market </a:t>
            </a:r>
            <a:r>
              <a:rPr lang="en-US" i="1" smtClean="0"/>
              <a:t>for that person </a:t>
            </a:r>
          </a:p>
          <a:p>
            <a:pPr lvl="1"/>
            <a:r>
              <a:rPr lang="en-US" smtClean="0"/>
              <a:t>Pay them more than anyone else likely would</a:t>
            </a:r>
          </a:p>
          <a:p>
            <a:pPr lvl="1"/>
            <a:r>
              <a:rPr lang="en-US" smtClean="0"/>
              <a:t>Pay them as much as a replacement would cost</a:t>
            </a:r>
          </a:p>
          <a:p>
            <a:pPr lvl="1"/>
            <a:r>
              <a:rPr lang="en-US" smtClean="0"/>
              <a:t>Pay them as much as we would pay to keep them if they had higher offer from elsewhere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08407-86B5-4874-B8F7-652C1AA998CD}" type="slidenum">
              <a:rPr lang="en-US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Titles Not Very Helpful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Lots of people have the title “Major League Pitcher” but they are not all equally effective</a:t>
            </a:r>
          </a:p>
          <a:p>
            <a:r>
              <a:rPr lang="en-US" smtClean="0"/>
              <a:t>Similarly, all people with the title “Senior Marketing Manager” or “Director of Engineering” are not equally effective</a:t>
            </a:r>
          </a:p>
          <a:p>
            <a:r>
              <a:rPr lang="en-US" smtClean="0"/>
              <a:t>So the art of compensation is answering the Three Tests for each employee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0A434-F253-48CD-95E5-C113A3059D6E}" type="slidenum">
              <a:rPr lang="en-US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F7BB66D2B8D54B88D9D9A00CA90BEE" ma:contentTypeVersion="0" ma:contentTypeDescription="Create a new document." ma:contentTypeScope="" ma:versionID="b2373d57e8fa79556df31748ebaa78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8D60CD-7B1C-4B8B-BFF1-DE2FEB3D26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A9D99B-1219-4702-80C9-583E995FB44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018A29-2B72-4D3A-84EB-DEA9D06ACE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9918</TotalTime>
  <Words>4030</Words>
  <Application>Microsoft Office PowerPoint</Application>
  <PresentationFormat>On-screen Show (4:3)</PresentationFormat>
  <Paragraphs>698</Paragraphs>
  <Slides>124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7" baseType="lpstr">
      <vt:lpstr>Arial</vt:lpstr>
      <vt:lpstr>Calibri</vt:lpstr>
      <vt:lpstr>Office Theme</vt:lpstr>
      <vt:lpstr>Netflix Culture: Freedom &amp; Responsibility  </vt:lpstr>
      <vt:lpstr>We Seek Excellence</vt:lpstr>
      <vt:lpstr>Seven Aspects of our Culture</vt:lpstr>
      <vt:lpstr>Many companies have nice sounding value statements displayed in the lobby, such as: </vt:lpstr>
      <vt:lpstr>Enron, whose leaders went to jail,  and which went bankrupt from fraud,  had these values displayed in their lobby:</vt:lpstr>
      <vt:lpstr>The actual company values,  as opposed to the  nice-sounding values,  are shown by who gets  rewarded, promoted, or let go</vt:lpstr>
      <vt:lpstr>Actual company values are the behaviors and skills that are valued  in fellow employees</vt:lpstr>
      <vt:lpstr> At Netflix, we particularly value the following nine behaviors and skills  in our colleagues…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Seven Aspects of our Culture</vt:lpstr>
      <vt:lpstr>Imagine if every person at Netflix  is someone you  respect and learn from…</vt:lpstr>
      <vt:lpstr>Great Workplace is  Stunning Colleagues</vt:lpstr>
      <vt:lpstr>Like every company,  we try to hire well</vt:lpstr>
      <vt:lpstr>Unlike many companies,  we practice:   adequate performance gets a generous severance package</vt:lpstr>
      <vt:lpstr>We’re a team, not a family  We’re like a pro sports team,  not a kid’s recreational team  Netflix leaders hire, develop and cut smartly,  so we have stars in every position</vt:lpstr>
      <vt:lpstr>The Keeper Test Managers Use:</vt:lpstr>
      <vt:lpstr>The Keeper Test Managers Use:</vt:lpstr>
      <vt:lpstr>Honesty Always</vt:lpstr>
      <vt:lpstr>Honesty Always</vt:lpstr>
      <vt:lpstr> All of Us are Responsible  for Ensuring We Live our Values</vt:lpstr>
      <vt:lpstr>Pro Sports Team Metaphor is Good, but Imperfect</vt:lpstr>
      <vt:lpstr>Corporate Team</vt:lpstr>
      <vt:lpstr>We Help Each Other  To Be Great</vt:lpstr>
      <vt:lpstr>Isn’t Loyalty Good?   What about Hard Workers? What about Brilliant Jerks?  </vt:lpstr>
      <vt:lpstr>Loyalty is Good</vt:lpstr>
      <vt:lpstr>Hard Work – Not Relevant</vt:lpstr>
      <vt:lpstr>Brilliant Jerks</vt:lpstr>
      <vt:lpstr>Why are we so insistent on  high performance?</vt:lpstr>
      <vt:lpstr>Why are we so insistent on  high performance?</vt:lpstr>
      <vt:lpstr>Our High Performance Culture  Not Right for Everyone</vt:lpstr>
      <vt:lpstr>Seven Aspects of our Culture</vt:lpstr>
      <vt:lpstr>The Rare Responsible Person</vt:lpstr>
      <vt:lpstr>Responsible People  Thrive on Freedom,  and are Worthy of Freedom</vt:lpstr>
      <vt:lpstr>Our model is to increase  employee freedom as we grow, rather than limit it,  to continue to attract and nourish innovative people,  so we have better chance of  sustained success</vt:lpstr>
      <vt:lpstr>Most Companies   Curtail Freedom as they get Bigger</vt:lpstr>
      <vt:lpstr>Why Do Most Companies  Curtail Freedom  and Become Bureaucratic  as they Grow?</vt:lpstr>
      <vt:lpstr>Desire for Bigger Positive Impact  Creates Growth</vt:lpstr>
      <vt:lpstr>Growth Increases Complexity</vt:lpstr>
      <vt:lpstr>Growth Also Often Shrinks Talent Density</vt:lpstr>
      <vt:lpstr>Chaos Emerges</vt:lpstr>
      <vt:lpstr>Process Emerges to Stop the Chaos</vt:lpstr>
      <vt:lpstr>Process-focus Drives More Talent Out</vt:lpstr>
      <vt:lpstr>Process Brings Seductively Strong  Near-Term Outcome</vt:lpstr>
      <vt:lpstr>Then the Market Shifts…</vt:lpstr>
      <vt:lpstr>Seems Like Three Bad Options</vt:lpstr>
      <vt:lpstr>A Fourth Option</vt:lpstr>
      <vt:lpstr>The Key:  Increase Talent Density faster than Complexity Grows</vt:lpstr>
      <vt:lpstr>Increase Talent Density</vt:lpstr>
      <vt:lpstr>Minimize Complexity Growth</vt:lpstr>
      <vt:lpstr>With the Right People,    Instead of a  Culture of Process Adherence,   We have a Culture of  Creativity and Self-Discipline, Freedom and Responsibility</vt:lpstr>
      <vt:lpstr>Is Freedom Absolute?</vt:lpstr>
      <vt:lpstr>Freedom is not absolute  Like “free speech”  there are some limited exceptions to  “freedom at work”</vt:lpstr>
      <vt:lpstr>Two Types of Necessary Rules</vt:lpstr>
      <vt:lpstr>Mostly, though, Rapid Recovery is  the Right Model</vt:lpstr>
      <vt:lpstr>“Good” versus “Bad” Process</vt:lpstr>
      <vt:lpstr>Rule Creep</vt:lpstr>
      <vt:lpstr>Example: Netflix Vacation Policy  and Tracking</vt:lpstr>
      <vt:lpstr>Meanwhile…</vt:lpstr>
      <vt:lpstr>An employee pointed out…</vt:lpstr>
      <vt:lpstr>We realized…</vt:lpstr>
      <vt:lpstr>Netflix Vacation Policy  and Tracking</vt:lpstr>
      <vt:lpstr>Netflix Vacation Policy  and Tracking</vt:lpstr>
      <vt:lpstr>No Vacation Policy Doesn’t Mean  No Vacation</vt:lpstr>
      <vt:lpstr>Another Example of Freedom and Responsibility…</vt:lpstr>
      <vt:lpstr>Most companies have complex policies around what you can expense, how you travel, what gifts you can accept, etc.   Plus they have whole departments to verify compliance  with these policies</vt:lpstr>
      <vt:lpstr>Netflix Policies  for Expensing, Entertainment,  Gifts &amp; Travel:</vt:lpstr>
      <vt:lpstr>“Act in Netflix’s Best Interest”  Generally Means…</vt:lpstr>
      <vt:lpstr>Freedom and Responsibility</vt:lpstr>
      <vt:lpstr>Summary of  Freedom &amp; Responsibility:  As We Grow, Minimize Rules   Inhibit Chaos with Ever More  High Performance People  Flexibility is More Important  than Efficiency in the Long Term</vt:lpstr>
      <vt:lpstr>Seven Aspects of our Culture</vt:lpstr>
      <vt:lpstr> If you want to build a ship,  don't drum up the people  to gather wood, divide the  work, and give orders.   Instead, teach them to yearn  for the vast and endless sea.  -Antoine De Saint-Exupery,   Author of The Little Prince</vt:lpstr>
      <vt:lpstr>The best managers figure out how to get great outcomes by setting the appropriate context, rather than by trying to control their people</vt:lpstr>
      <vt:lpstr>Context, not Control</vt:lpstr>
      <vt:lpstr>Good Context</vt:lpstr>
      <vt:lpstr>Managers: When one of your talented people does something dumb, don’t blame them  Instead,  ask yourself what context you failed to set</vt:lpstr>
      <vt:lpstr>Managers: When you are tempted to “control” your people, ask yourself what context you could set instead </vt:lpstr>
      <vt:lpstr>Why Managing Through Context?</vt:lpstr>
      <vt:lpstr>Investing in Context</vt:lpstr>
      <vt:lpstr>Exceptions to “Context, not Control”</vt:lpstr>
      <vt:lpstr>Seven Aspects of our Culture</vt:lpstr>
      <vt:lpstr>Three Models of Corporate Teamwork</vt:lpstr>
      <vt:lpstr>Tightly Coupled Monolith</vt:lpstr>
      <vt:lpstr>Independent Silos</vt:lpstr>
      <vt:lpstr>#3 is the Netflix Choice</vt:lpstr>
      <vt:lpstr>Highly Aligned, Loosely Coupled</vt:lpstr>
      <vt:lpstr>Highly Aligned, Loosely Coupled teamwork effectiveness  depends on  high performance people  and good context  Goal is to be  Big and Fast and Flexible</vt:lpstr>
      <vt:lpstr>Seven Aspects of our Culture</vt:lpstr>
      <vt:lpstr>Pay Top of Market  is Core to High Performance Culture</vt:lpstr>
      <vt:lpstr>Three Tests for Top of Market  for a Person</vt:lpstr>
      <vt:lpstr>Takes Great Judgment</vt:lpstr>
      <vt:lpstr>Titles Not Very Helpful</vt:lpstr>
      <vt:lpstr>Annual Comp Review</vt:lpstr>
      <vt:lpstr>No Fixed Budgets</vt:lpstr>
      <vt:lpstr>Compensation Over Time</vt:lpstr>
      <vt:lpstr>Compensation Not Dependent  on Netflix Success</vt:lpstr>
      <vt:lpstr>Bad Comp Practices</vt:lpstr>
      <vt:lpstr>When Top of Market Comp  Done Right...</vt:lpstr>
      <vt:lpstr>Versus Traditional Model</vt:lpstr>
      <vt:lpstr>Employee Success</vt:lpstr>
      <vt:lpstr>Good For Each Employee to Understand Their Market Value</vt:lpstr>
      <vt:lpstr>Efficiency</vt:lpstr>
      <vt:lpstr>No Vesting or Deferred Comp</vt:lpstr>
      <vt:lpstr>No Ranking Against Other Employees</vt:lpstr>
      <vt:lpstr>Seven Aspects of our Culture</vt:lpstr>
      <vt:lpstr>In some time periods, in some groups, there will be lots of opportunity and growth at Netflix</vt:lpstr>
      <vt:lpstr>Baseball Analogy: Minors to Majors</vt:lpstr>
      <vt:lpstr>Netflix Doesn’t Have to Be for Life</vt:lpstr>
      <vt:lpstr>Three Necessary Conditions  for Promotion</vt:lpstr>
      <vt:lpstr>Timing</vt:lpstr>
      <vt:lpstr>Development</vt:lpstr>
      <vt:lpstr>Career “Planning” Not for Us</vt:lpstr>
      <vt:lpstr>We Support Self-Improvement</vt:lpstr>
      <vt:lpstr>We want people to manage  their own career growth,  and not rely on a corporation  for “planning” their careers</vt:lpstr>
      <vt:lpstr>Your Economic Security is based on your Skills and Reputation</vt:lpstr>
      <vt:lpstr>Seven Aspects of our Culture</vt:lpstr>
      <vt:lpstr>We keep improving our culture as we grow  We try to get better at seeking excellence</vt:lpstr>
    </vt:vector>
  </TitlesOfParts>
  <Company>Netflix,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 Freedom &amp; Responsibility  Culture</dc:title>
  <dc:creator>Reed Hastings</dc:creator>
  <cp:lastModifiedBy>Reed Hastings</cp:lastModifiedBy>
  <cp:revision>323</cp:revision>
  <dcterms:created xsi:type="dcterms:W3CDTF">2008-04-07T16:47:21Z</dcterms:created>
  <dcterms:modified xsi:type="dcterms:W3CDTF">2014-07-27T01:30:07Z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0x010100F7F7BB66D2B8D54B88D9D9A00CA90BEE</vt:lpwstr>
  </property>
  <property fmtid="{D5CDD505-2E9C-101B-9397-08002B2CF9AE}" pid="3" name="Order">
    <vt:r8>400</vt:r8>
  </property>
  <property fmtid="{D5CDD505-2E9C-101B-9397-08002B2CF9AE}" pid="4" name="TemplateUrl">
    <vt:lpwstr/>
  </property>
  <property fmtid="{D5CDD505-2E9C-101B-9397-08002B2CF9AE}" pid="5" name="_CopySource">
    <vt:lpwstr/>
  </property>
  <property fmtid="{D5CDD505-2E9C-101B-9397-08002B2CF9AE}" pid="6" name="xd_ProgID">
    <vt:lpwstr/>
  </property>
</Properties>
</file>