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1"/>
  </p:handoutMasterIdLst>
  <p:sldIdLst>
    <p:sldId id="256" r:id="rId3"/>
    <p:sldId id="262" r:id="rId4"/>
    <p:sldId id="263" r:id="rId5"/>
    <p:sldId id="269" r:id="rId7"/>
    <p:sldId id="270" r:id="rId8"/>
    <p:sldId id="271" r:id="rId9"/>
    <p:sldId id="257" r:id="rId10"/>
    <p:sldId id="268" r:id="rId11"/>
    <p:sldId id="260" r:id="rId12"/>
    <p:sldId id="272" r:id="rId13"/>
    <p:sldId id="273" r:id="rId14"/>
    <p:sldId id="274" r:id="rId15"/>
    <p:sldId id="275" r:id="rId16"/>
    <p:sldId id="276" r:id="rId17"/>
    <p:sldId id="277" r:id="rId18"/>
    <p:sldId id="278" r:id="rId19"/>
    <p:sldId id="279"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9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隔离程度由弱到强。不同的事务隔离级别能够解决数据并发问题的能力不同，它与数据库并发性是对立的，两者此消彼长。</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声明式事务的核心实现就是利用AOP技术，将事务逻辑作为环绕增强动态织入目标方法中。</a:t>
            </a:r>
            <a:endParaRPr lang="zh-CN" altLang="en-US"/>
          </a:p>
          <a:p>
            <a:r>
              <a:rPr lang="zh-CN" altLang="en-US"/>
              <a:t>编程式</a:t>
            </a:r>
            <a:r>
              <a:rPr lang="zh-CN" altLang="en-US">
                <a:sym typeface="+mn-ea"/>
              </a:rPr>
              <a:t>事务</a:t>
            </a:r>
            <a:r>
              <a:rPr lang="zh-CN" altLang="en-US"/>
              <a:t>Spring提供了线程安全的TransactionTemplate模板类来处理不变的事务管理逻辑，将变化的部分抽象为回调接口TransactionCallback供用户自定义数据访问逻辑</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spc="-1">
                <a:solidFill>
                  <a:srgbClr val="000000"/>
                </a:solidFill>
                <a:uFill>
                  <a:solidFill>
                    <a:srgbClr val="FFFFFF"/>
                  </a:solidFill>
                </a:uFill>
                <a:latin typeface="Calibri"/>
                <a:sym typeface="+mn-ea"/>
              </a:rPr>
              <a:t>-Dcglib.debugLocation="/home/cylion/文档/技术研究/spring/cglib"</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TransactionAspectSupport是TransactionInterceptor的父类，实现了事务相关处理过程方法</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d</a:t>
            </a:r>
            <a:r>
              <a:rPr lang="zh-CN" altLang="en-US">
                <a:sym typeface="+mn-ea"/>
              </a:rPr>
              <a:t>etermineTransactionManager根据TransactionAttribute得到对应的PlatformTransactionManager　优先级qualifier－＞transactionManagerBeanName－＞初始默认</a:t>
            </a:r>
            <a:r>
              <a:rPr lang="zh-CN" altLang="en-US" spc="-1">
                <a:solidFill>
                  <a:srgbClr val="000000"/>
                </a:solidFill>
                <a:uFill>
                  <a:solidFill>
                    <a:srgbClr val="FFFFFF"/>
                  </a:solidFill>
                </a:uFill>
                <a:latin typeface="Calibri"/>
                <a:ea typeface="宋体" charset="0"/>
                <a:sym typeface="+mn-ea"/>
              </a:rPr>
              <a:t>TransactionManagementConfigurer－＞</a:t>
            </a:r>
            <a:r>
              <a:rPr lang="zh-CN" altLang="en-US">
                <a:sym typeface="+mn-ea"/>
              </a:rPr>
              <a:t>PlatformTransactionManager</a:t>
            </a:r>
            <a:r>
              <a:rPr lang="en-US" altLang="zh-CN">
                <a:sym typeface="+mn-ea"/>
              </a:rPr>
              <a:t>.class</a:t>
            </a:r>
            <a:endParaRPr lang="zh-CN" altLang="en-US">
              <a:sym typeface="+mn-ea"/>
            </a:endParaRPr>
          </a:p>
          <a:p>
            <a:r>
              <a:rPr lang="zh-CN" altLang="en-US">
                <a:sym typeface="+mn-ea"/>
              </a:rPr>
              <a:t>createTransactionIfNecessary创建事务信息　获取事务状态　tm.getTransaction(txAttr)</a:t>
            </a:r>
            <a:endParaRPr lang="zh-CN" altLang="en-US">
              <a:sym typeface="+mn-ea"/>
            </a:endParaRPr>
          </a:p>
          <a:p>
            <a:r>
              <a:rPr lang="zh-CN" altLang="en-US">
                <a:sym typeface="+mn-ea"/>
              </a:rPr>
              <a:t>completeTransactionAfterThrowing回滚事务</a:t>
            </a:r>
            <a:endParaRPr lang="zh-CN" altLang="en-US"/>
          </a:p>
          <a:p>
            <a:r>
              <a:rPr lang="zh-CN" altLang="en-US">
                <a:sym typeface="+mn-ea"/>
              </a:rPr>
              <a:t>commitTransactionAfterReturning提交事务等基本操作</a:t>
            </a:r>
            <a:endParaRPr lang="zh-CN" altLang="en-US"/>
          </a:p>
          <a:p>
            <a:r>
              <a:rPr lang="zh-CN" altLang="en-US">
                <a:sym typeface="+mn-ea"/>
              </a:rPr>
              <a:t>主要是通过委托PlatformTransactionManager进行处理的</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BeanFactoryTransactionAttributeSourceAdvisor 　为切点当目标对象匹配时在构建代理时添加事务切面</a:t>
            </a:r>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当事务管理器事务属性不空时　平台管理器根据事务属性获取事务对象　平台管理器从实现类中获取事务对象在根据事务属性做后续操作</a:t>
            </a:r>
            <a:endParaRPr lang="zh-CN" altLang="en-US"/>
          </a:p>
          <a:p>
            <a:r>
              <a:rPr lang="zh-CN" altLang="en-US"/>
              <a:t>prepareTransactionInfo　</a:t>
            </a:r>
            <a:r>
              <a:rPr lang="zh-CN" altLang="en-US">
                <a:sym typeface="+mn-ea"/>
              </a:rPr>
              <a:t>准备事务信息　</a:t>
            </a:r>
            <a:r>
              <a:rPr lang="zh-CN" altLang="en-US"/>
              <a:t>新建事务信息如有事务属性配置则添加事务状态绑定到当前线程并保存旧事务信息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当事务管理器事务属性不空时　平台管理器根据事务属性获取事务对象　平台管理器从实现类中获取事务对象在根据事务属性做后续操作</a:t>
            </a:r>
            <a:endParaRPr lang="zh-CN" altLang="en-US"/>
          </a:p>
          <a:p>
            <a:r>
              <a:rPr lang="zh-CN" altLang="en-US"/>
              <a:t>prepareTransactionInfo　</a:t>
            </a:r>
            <a:r>
              <a:rPr lang="zh-CN" altLang="en-US">
                <a:sym typeface="+mn-ea"/>
              </a:rPr>
              <a:t>准备事务信息　</a:t>
            </a:r>
            <a:r>
              <a:rPr lang="zh-CN" altLang="en-US"/>
              <a:t>新建事务信息如有事务属性配置则添加事务状态绑定到当前线程并保存旧事务信息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2700"/>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hyperlink" Target="https://wiki.n.miui.com/pages/viewpage.action?pageId=108077670&#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321685" y="1958975"/>
            <a:ext cx="5548630" cy="1198880"/>
          </a:xfrm>
          <a:prstGeom prst="rect">
            <a:avLst/>
          </a:prstGeom>
          <a:solidFill>
            <a:schemeClr val="bg1"/>
          </a:solidFill>
          <a:ln>
            <a:solidFill>
              <a:schemeClr val="accent1"/>
            </a:solidFill>
          </a:ln>
        </p:spPr>
        <p:txBody>
          <a:bodyPr wrap="square" rtlCol="0" anchor="t">
            <a:spAutoFit/>
            <a:scene3d>
              <a:camera prst="orthographicFront">
                <a:rot lat="0" lon="0" rev="0"/>
              </a:camera>
              <a:lightRig rig="threePt" dir="t"/>
            </a:scene3d>
          </a:bodyPr>
          <a:p>
            <a:pPr algn="ctr"/>
            <a:r>
              <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spring tx</a:t>
            </a:r>
            <a:endParaRPr lang="en-US" altLang="zh-CN"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文本框 1"/>
          <p:cNvSpPr txBox="1"/>
          <p:nvPr/>
        </p:nvSpPr>
        <p:spPr>
          <a:xfrm>
            <a:off x="8395335" y="5076190"/>
            <a:ext cx="2427605" cy="368300"/>
          </a:xfrm>
          <a:prstGeom prst="rect">
            <a:avLst/>
          </a:prstGeom>
          <a:noFill/>
        </p:spPr>
        <p:txBody>
          <a:bodyPr wrap="square" rtlCol="0">
            <a:spAutoFit/>
          </a:bodyPr>
          <a:p>
            <a:r>
              <a:rPr lang="zh-CN" altLang="en-US"/>
              <a:t>分享人：张利军</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TransactionInterceptor：TransactionAspectSupport</a:t>
            </a:r>
            <a:endParaRPr lang="zh-CN" altLang="en-US"/>
          </a:p>
        </p:txBody>
      </p:sp>
      <p:sp>
        <p:nvSpPr>
          <p:cNvPr id="5" name="文本框 4"/>
          <p:cNvSpPr txBox="1"/>
          <p:nvPr/>
        </p:nvSpPr>
        <p:spPr>
          <a:xfrm>
            <a:off x="794385" y="1002030"/>
            <a:ext cx="10369550" cy="5477510"/>
          </a:xfrm>
          <a:prstGeom prst="rect">
            <a:avLst/>
          </a:prstGeom>
          <a:noFill/>
        </p:spPr>
        <p:txBody>
          <a:bodyPr wrap="square" rtlCol="0">
            <a:spAutoFit/>
          </a:bodyPr>
          <a:p>
            <a:r>
              <a:rPr lang="zh-CN" altLang="en-US" sz="1400">
                <a:latin typeface="文泉驿微米黑" panose="020B0606030804020204" charset="-122"/>
                <a:ea typeface="文泉驿微米黑" panose="020B0606030804020204" charset="-122"/>
                <a:cs typeface="文泉驿微米黑" panose="020B0606030804020204" charset="-122"/>
              </a:rPr>
              <a:t>final TransactionAttribute txAttr = </a:t>
            </a:r>
            <a:r>
              <a:rPr lang="zh-CN" altLang="en-US" sz="1400">
                <a:solidFill>
                  <a:srgbClr val="FF0000"/>
                </a:solidFill>
                <a:latin typeface="文泉驿微米黑" panose="020B0606030804020204" charset="-122"/>
                <a:ea typeface="文泉驿微米黑" panose="020B0606030804020204" charset="-122"/>
                <a:cs typeface="文泉驿微米黑" panose="020B0606030804020204" charset="-122"/>
              </a:rPr>
              <a:t>getTransactionAttributeSource().getTransactionAttribute</a:t>
            </a:r>
            <a:r>
              <a:rPr lang="zh-CN" altLang="en-US" sz="1400">
                <a:latin typeface="文泉驿微米黑" panose="020B0606030804020204" charset="-122"/>
                <a:ea typeface="文泉驿微米黑" panose="020B0606030804020204" charset="-122"/>
                <a:cs typeface="文泉驿微米黑" panose="020B0606030804020204" charset="-122"/>
              </a:rPr>
              <a:t>(method, targetClass);</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final PlatformTransactionManager tm = </a:t>
            </a:r>
            <a:r>
              <a:rPr lang="zh-CN" altLang="en-US" sz="1400">
                <a:solidFill>
                  <a:srgbClr val="FF0000"/>
                </a:solidFill>
                <a:latin typeface="文泉驿微米黑" panose="020B0606030804020204" charset="-122"/>
                <a:ea typeface="文泉驿微米黑" panose="020B0606030804020204" charset="-122"/>
                <a:cs typeface="文泉驿微米黑" panose="020B0606030804020204" charset="-122"/>
              </a:rPr>
              <a:t>determineTransactionManager</a:t>
            </a:r>
            <a:r>
              <a:rPr lang="zh-CN" altLang="en-US" sz="1400">
                <a:latin typeface="文泉驿微米黑" panose="020B0606030804020204" charset="-122"/>
                <a:ea typeface="文泉驿微米黑" panose="020B0606030804020204" charset="-122"/>
                <a:cs typeface="文泉驿微米黑" panose="020B0606030804020204" charset="-122"/>
              </a:rPr>
              <a:t>(txAttr);</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final String joinpointIdentification = methodIdentification(method, targetClass, txAttr);</a:t>
            </a:r>
            <a:endParaRPr lang="zh-CN" altLang="en-US" sz="1400">
              <a:latin typeface="文泉驿微米黑" panose="020B0606030804020204" charset="-122"/>
              <a:ea typeface="文泉驿微米黑" panose="020B0606030804020204" charset="-122"/>
              <a:cs typeface="文泉驿微米黑" panose="020B0606030804020204" charset="-122"/>
            </a:endParaRPr>
          </a:p>
          <a:p>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if (txAttr == null || !(tm instanceof CallbackPreferringPlatformTransactionManager))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 Standard transaction demarcation with getTransaction and commit/rollback calls.</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TransactionInfo txInfo = </a:t>
            </a:r>
            <a:r>
              <a:rPr lang="zh-CN" altLang="en-US" sz="1400">
                <a:solidFill>
                  <a:srgbClr val="FF0000"/>
                </a:solidFill>
                <a:latin typeface="文泉驿微米黑" panose="020B0606030804020204" charset="-122"/>
                <a:ea typeface="文泉驿微米黑" panose="020B0606030804020204" charset="-122"/>
                <a:cs typeface="文泉驿微米黑" panose="020B0606030804020204" charset="-122"/>
              </a:rPr>
              <a:t>createTransactionIfNecessary</a:t>
            </a:r>
            <a:r>
              <a:rPr lang="zh-CN" altLang="en-US" sz="1400">
                <a:latin typeface="文泉驿微米黑" panose="020B0606030804020204" charset="-122"/>
                <a:ea typeface="文泉驿微米黑" panose="020B0606030804020204" charset="-122"/>
                <a:cs typeface="文泉驿微米黑" panose="020B0606030804020204" charset="-122"/>
              </a:rPr>
              <a:t>(tm, txAttr, joinpointIdentification);</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Object retVal = null;</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try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 This is an around advice: Invoke the next interceptor in the chain.</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 This will normally result in a target object being invoked.</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retVal = invocation.proceedWithInvocation();</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catch (Throwable ex)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 target invocation exception</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a:t>
            </a:r>
            <a:r>
              <a:rPr lang="zh-CN" altLang="en-US" sz="1400">
                <a:solidFill>
                  <a:srgbClr val="FF0000"/>
                </a:solidFill>
                <a:latin typeface="文泉驿微米黑" panose="020B0606030804020204" charset="-122"/>
                <a:ea typeface="文泉驿微米黑" panose="020B0606030804020204" charset="-122"/>
                <a:cs typeface="文泉驿微米黑" panose="020B0606030804020204" charset="-122"/>
              </a:rPr>
              <a:t>completeTransactionAfterThrowing</a:t>
            </a:r>
            <a:r>
              <a:rPr lang="zh-CN" altLang="en-US" sz="1400">
                <a:latin typeface="文泉驿微米黑" panose="020B0606030804020204" charset="-122"/>
                <a:ea typeface="文泉驿微米黑" panose="020B0606030804020204" charset="-122"/>
                <a:cs typeface="文泉驿微米黑" panose="020B0606030804020204" charset="-122"/>
              </a:rPr>
              <a:t>(txInfo, ex);</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throw ex;</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finally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a:t>
            </a:r>
            <a:r>
              <a:rPr lang="zh-CN" altLang="en-US" sz="1400">
                <a:solidFill>
                  <a:srgbClr val="FF0000"/>
                </a:solidFill>
                <a:latin typeface="文泉驿微米黑" panose="020B0606030804020204" charset="-122"/>
                <a:ea typeface="文泉驿微米黑" panose="020B0606030804020204" charset="-122"/>
                <a:cs typeface="文泉驿微米黑" panose="020B0606030804020204" charset="-122"/>
              </a:rPr>
              <a:t>cleanupTransactionInfo</a:t>
            </a:r>
            <a:r>
              <a:rPr lang="zh-CN" altLang="en-US" sz="1400">
                <a:latin typeface="文泉驿微米黑" panose="020B0606030804020204" charset="-122"/>
                <a:ea typeface="文泉驿微米黑" panose="020B0606030804020204" charset="-122"/>
                <a:cs typeface="文泉驿微米黑" panose="020B0606030804020204" charset="-122"/>
              </a:rPr>
              <a:t>(txInfo);</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a:t>
            </a:r>
            <a:r>
              <a:rPr lang="zh-CN" altLang="en-US" sz="1400">
                <a:solidFill>
                  <a:srgbClr val="FF0000"/>
                </a:solidFill>
                <a:latin typeface="文泉驿微米黑" panose="020B0606030804020204" charset="-122"/>
                <a:ea typeface="文泉驿微米黑" panose="020B0606030804020204" charset="-122"/>
                <a:cs typeface="文泉驿微米黑" panose="020B0606030804020204" charset="-122"/>
              </a:rPr>
              <a:t>commitTransactionAfterReturning</a:t>
            </a:r>
            <a:r>
              <a:rPr lang="zh-CN" altLang="en-US" sz="1400">
                <a:latin typeface="文泉驿微米黑" panose="020B0606030804020204" charset="-122"/>
                <a:ea typeface="文泉驿微米黑" panose="020B0606030804020204" charset="-122"/>
                <a:cs typeface="文泉驿微米黑" panose="020B0606030804020204" charset="-122"/>
              </a:rPr>
              <a:t>(txInfo);</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　　return retVal;</a:t>
            </a:r>
            <a:endParaRPr lang="zh-CN" altLang="en-US" sz="1400">
              <a:latin typeface="文泉驿微米黑" panose="020B0606030804020204" charset="-122"/>
              <a:ea typeface="文泉驿微米黑" panose="020B0606030804020204" charset="-122"/>
              <a:cs typeface="文泉驿微米黑" panose="020B0606030804020204" charset="-122"/>
            </a:endParaRPr>
          </a:p>
          <a:p>
            <a:r>
              <a:rPr lang="zh-CN" altLang="en-US" sz="1400">
                <a:latin typeface="文泉驿微米黑" panose="020B0606030804020204" charset="-122"/>
                <a:ea typeface="文泉驿微米黑" panose="020B0606030804020204" charset="-122"/>
                <a:cs typeface="文泉驿微米黑" panose="020B0606030804020204" charset="-122"/>
              </a:rPr>
              <a:t>}</a:t>
            </a:r>
            <a:endParaRPr lang="zh-CN" altLang="en-US" sz="1400">
              <a:latin typeface="文泉驿微米黑" panose="020B0606030804020204" charset="-122"/>
              <a:ea typeface="文泉驿微米黑" panose="020B0606030804020204" charset="-122"/>
              <a:cs typeface="文泉驿微米黑" panose="020B0606030804020204" charset="-122"/>
            </a:endParaRPr>
          </a:p>
          <a:p>
            <a:endParaRPr lang="zh-CN" altLang="en-US" sz="1400">
              <a:latin typeface="文泉驿微米黑" panose="020B0606030804020204" charset="-122"/>
              <a:ea typeface="文泉驿微米黑" panose="020B0606030804020204" charset="-122"/>
              <a:cs typeface="文泉驿微米黑" panose="020B06060308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EnableTransactionManagement</a:t>
            </a:r>
            <a:endParaRPr lang="zh-CN" altLang="en-US"/>
          </a:p>
        </p:txBody>
      </p:sp>
      <p:sp>
        <p:nvSpPr>
          <p:cNvPr id="3" name="内容占位符 2"/>
          <p:cNvSpPr>
            <a:spLocks noGrp="1"/>
          </p:cNvSpPr>
          <p:nvPr>
            <p:ph idx="1"/>
          </p:nvPr>
        </p:nvSpPr>
        <p:spPr>
          <a:xfrm>
            <a:off x="586740" y="1313180"/>
            <a:ext cx="11106785" cy="4810760"/>
          </a:xfrm>
        </p:spPr>
        <p:txBody>
          <a:bodyPr>
            <a:noAutofit/>
          </a:bodyPr>
          <a:p>
            <a:pPr>
              <a:lnSpc>
                <a:spcPct val="80000"/>
              </a:lnSpc>
            </a:pPr>
            <a:r>
              <a:rPr lang="zh-CN" altLang="en-US" sz="1800"/>
              <a:t>＠EnableTransactionManagement</a:t>
            </a:r>
            <a:endParaRPr lang="zh-CN" altLang="en-US" sz="1800"/>
          </a:p>
          <a:p>
            <a:pPr>
              <a:lnSpc>
                <a:spcPct val="80000"/>
              </a:lnSpc>
            </a:pPr>
            <a:r>
              <a:rPr lang="zh-CN" altLang="en-US" sz="1800"/>
              <a:t>@Import(TransactionManagementConfigurationSelector.class)</a:t>
            </a:r>
            <a:endParaRPr lang="zh-CN" altLang="en-US" sz="1800"/>
          </a:p>
          <a:p>
            <a:pPr>
              <a:lnSpc>
                <a:spcPct val="80000"/>
              </a:lnSpc>
            </a:pPr>
            <a:r>
              <a:rPr lang="zh-CN" altLang="en-US" sz="1800"/>
              <a:t>return new String[] {AutoProxyRegistrar.class.getName(),ProxyTransactionManagementConfiguration.class.getName()};</a:t>
            </a:r>
            <a:endParaRPr lang="zh-CN" altLang="en-US" sz="1800"/>
          </a:p>
          <a:p>
            <a:pPr>
              <a:lnSpc>
                <a:spcPct val="80000"/>
              </a:lnSpc>
            </a:pPr>
            <a:r>
              <a:rPr lang="zh-CN" altLang="en-US" sz="1800"/>
              <a:t>public class ProxyTransactionManagementConfiguration extends AbstractTransactionManagementConfiguration {</a:t>
            </a:r>
            <a:endParaRPr lang="zh-CN" altLang="en-US" sz="1800"/>
          </a:p>
          <a:p>
            <a:pPr marL="0" indent="0">
              <a:lnSpc>
                <a:spcPct val="80000"/>
              </a:lnSpc>
              <a:buNone/>
            </a:pPr>
            <a:r>
              <a:rPr lang="zh-CN" altLang="en-US" sz="1800"/>
              <a:t>	@Bean(name = TransactionManagementConfigUtils.TRANSACTION_ADVISOR_BEAN_NAME)</a:t>
            </a:r>
            <a:endParaRPr lang="zh-CN" altLang="en-US" sz="1800"/>
          </a:p>
          <a:p>
            <a:pPr marL="0" indent="0">
              <a:lnSpc>
                <a:spcPct val="80000"/>
              </a:lnSpc>
              <a:buNone/>
            </a:pPr>
            <a:r>
              <a:rPr lang="zh-CN" altLang="en-US" sz="1800"/>
              <a:t>	public BeanFactoryTransactionAttributeSourceAdvisor transactionAdvisor() {</a:t>
            </a:r>
            <a:endParaRPr lang="zh-CN" altLang="en-US" sz="1800"/>
          </a:p>
          <a:p>
            <a:pPr marL="0" indent="0">
              <a:lnSpc>
                <a:spcPct val="80000"/>
              </a:lnSpc>
              <a:buNone/>
            </a:pPr>
            <a:r>
              <a:rPr lang="zh-CN" altLang="en-US" sz="1800"/>
              <a:t>	}</a:t>
            </a:r>
            <a:endParaRPr lang="zh-CN" altLang="en-US" sz="1800"/>
          </a:p>
          <a:p>
            <a:pPr marL="0" indent="0">
              <a:lnSpc>
                <a:spcPct val="80000"/>
              </a:lnSpc>
              <a:buNone/>
            </a:pPr>
            <a:r>
              <a:rPr lang="zh-CN" altLang="en-US" sz="1800"/>
              <a:t>	@Bean</a:t>
            </a:r>
            <a:endParaRPr lang="zh-CN" altLang="en-US" sz="1800"/>
          </a:p>
          <a:p>
            <a:pPr marL="0" indent="0">
              <a:lnSpc>
                <a:spcPct val="80000"/>
              </a:lnSpc>
              <a:buNone/>
            </a:pPr>
            <a:r>
              <a:rPr lang="zh-CN" altLang="en-US" sz="1800"/>
              <a:t>	public TransactionAttributeSource transactionAttributeSource() {</a:t>
            </a:r>
            <a:endParaRPr lang="zh-CN" altLang="en-US" sz="1800"/>
          </a:p>
          <a:p>
            <a:pPr marL="0" indent="0">
              <a:lnSpc>
                <a:spcPct val="80000"/>
              </a:lnSpc>
              <a:buNone/>
            </a:pPr>
            <a:r>
              <a:rPr lang="zh-CN" altLang="en-US" sz="1800"/>
              <a:t>	}</a:t>
            </a:r>
            <a:endParaRPr lang="zh-CN" altLang="en-US" sz="1800"/>
          </a:p>
          <a:p>
            <a:pPr marL="0" indent="0">
              <a:lnSpc>
                <a:spcPct val="80000"/>
              </a:lnSpc>
              <a:buNone/>
            </a:pPr>
            <a:r>
              <a:rPr lang="zh-CN" altLang="en-US" sz="1800"/>
              <a:t>	@Bean</a:t>
            </a:r>
            <a:endParaRPr lang="zh-CN" altLang="en-US" sz="1800"/>
          </a:p>
          <a:p>
            <a:pPr marL="0" indent="0">
              <a:lnSpc>
                <a:spcPct val="80000"/>
              </a:lnSpc>
              <a:buNone/>
            </a:pPr>
            <a:r>
              <a:rPr lang="zh-CN" altLang="en-US" sz="1800"/>
              <a:t>	public TransactionInterceptor transactionInterceptor() {</a:t>
            </a:r>
            <a:endParaRPr lang="zh-CN" altLang="en-US" sz="1800"/>
          </a:p>
          <a:p>
            <a:pPr marL="0" indent="0">
              <a:lnSpc>
                <a:spcPct val="80000"/>
              </a:lnSpc>
              <a:buNone/>
            </a:pPr>
            <a:r>
              <a:rPr lang="zh-CN" altLang="en-US" sz="1800"/>
              <a:t>	}</a:t>
            </a:r>
            <a:endParaRPr lang="zh-CN" altLang="en-US" sz="1800"/>
          </a:p>
          <a:p>
            <a:pPr marL="0" indent="0">
              <a:lnSpc>
                <a:spcPct val="80000"/>
              </a:lnSpc>
              <a:buNone/>
            </a:pPr>
            <a:r>
              <a:rPr lang="zh-CN" altLang="en-US" sz="1800"/>
              <a:t>}</a:t>
            </a:r>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createTransactionIfNecessary</a:t>
            </a:r>
            <a:endParaRPr lang="zh-CN" altLang="en-US"/>
          </a:p>
        </p:txBody>
      </p:sp>
      <p:sp>
        <p:nvSpPr>
          <p:cNvPr id="3" name="内容占位符 2"/>
          <p:cNvSpPr>
            <a:spLocks noGrp="1"/>
          </p:cNvSpPr>
          <p:nvPr>
            <p:ph idx="1"/>
          </p:nvPr>
        </p:nvSpPr>
        <p:spPr>
          <a:xfrm>
            <a:off x="647700" y="1396365"/>
            <a:ext cx="10515600" cy="4352290"/>
          </a:xfrm>
        </p:spPr>
        <p:txBody>
          <a:bodyPr/>
          <a:p>
            <a:r>
              <a:rPr lang="zh-CN" altLang="en-US"/>
              <a:t>获取事务状态</a:t>
            </a:r>
            <a:endParaRPr lang="zh-CN" altLang="en-US"/>
          </a:p>
          <a:p>
            <a:r>
              <a:rPr lang="zh-CN" altLang="en-US"/>
              <a:t>准备事务信息</a:t>
            </a:r>
            <a:endParaRPr lang="zh-CN" altLang="en-US"/>
          </a:p>
        </p:txBody>
      </p:sp>
      <p:pic>
        <p:nvPicPr>
          <p:cNvPr id="5" name="图片 4" descr="获取事务状态"/>
          <p:cNvPicPr>
            <a:picLocks noChangeAspect="1"/>
          </p:cNvPicPr>
          <p:nvPr/>
        </p:nvPicPr>
        <p:blipFill>
          <a:blip r:embed="rId1"/>
          <a:stretch>
            <a:fillRect/>
          </a:stretch>
        </p:blipFill>
        <p:spPr>
          <a:xfrm>
            <a:off x="898525" y="2215515"/>
            <a:ext cx="10394950" cy="4418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completeTransactionAfterThrowing</a:t>
            </a:r>
            <a:endParaRPr lang="zh-CN" altLang="en-US"/>
          </a:p>
        </p:txBody>
      </p:sp>
      <p:pic>
        <p:nvPicPr>
          <p:cNvPr id="5" name="图片 4" descr="completeTransactionAfterThrowing"/>
          <p:cNvPicPr>
            <a:picLocks noChangeAspect="1"/>
          </p:cNvPicPr>
          <p:nvPr/>
        </p:nvPicPr>
        <p:blipFill>
          <a:blip r:embed="rId1"/>
          <a:stretch>
            <a:fillRect/>
          </a:stretch>
        </p:blipFill>
        <p:spPr>
          <a:xfrm>
            <a:off x="835660" y="996950"/>
            <a:ext cx="10139680" cy="4914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事务回滚判断</a:t>
            </a:r>
            <a:endParaRPr lang="zh-CN" altLang="en-US"/>
          </a:p>
        </p:txBody>
      </p:sp>
      <p:sp>
        <p:nvSpPr>
          <p:cNvPr id="3" name="内容占位符 2"/>
          <p:cNvSpPr>
            <a:spLocks noGrp="1"/>
          </p:cNvSpPr>
          <p:nvPr>
            <p:ph idx="1"/>
          </p:nvPr>
        </p:nvSpPr>
        <p:spPr>
          <a:xfrm>
            <a:off x="494665" y="1017270"/>
            <a:ext cx="10515600" cy="5016500"/>
          </a:xfrm>
        </p:spPr>
        <p:txBody>
          <a:bodyPr>
            <a:noAutofit/>
          </a:bodyPr>
          <a:p>
            <a:pPr marL="0" indent="0">
              <a:lnSpc>
                <a:spcPct val="50000"/>
              </a:lnSpc>
              <a:buNone/>
            </a:pPr>
            <a:r>
              <a:rPr lang="en-US" altLang="zh-CN">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RollbackRuleAttribute winner = null;</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int </a:t>
            </a:r>
            <a:r>
              <a:rPr lang="zh-CN" altLang="en-US">
                <a:solidFill>
                  <a:srgbClr val="FF0000"/>
                </a:solidFill>
                <a:latin typeface="文泉驿微米黑" panose="020B0606030804020204" charset="-122"/>
                <a:ea typeface="文泉驿微米黑" panose="020B0606030804020204" charset="-122"/>
              </a:rPr>
              <a:t>deepest </a:t>
            </a:r>
            <a:r>
              <a:rPr lang="zh-CN" altLang="en-US">
                <a:latin typeface="文泉驿微米黑" panose="020B0606030804020204" charset="-122"/>
                <a:ea typeface="文泉驿微米黑" panose="020B0606030804020204" charset="-122"/>
              </a:rPr>
              <a:t>= Integer.MAX_VALUE;</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if (this.rollbackRules != null)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for (RollbackRuleAttribute rule : this.rollbackRules)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a:t>
            </a:r>
            <a:r>
              <a:rPr lang="zh-CN" altLang="en-US">
                <a:solidFill>
                  <a:srgbClr val="FF0000"/>
                </a:solidFill>
                <a:latin typeface="文泉驿微米黑" panose="020B0606030804020204" charset="-122"/>
                <a:ea typeface="文泉驿微米黑" panose="020B0606030804020204" charset="-122"/>
              </a:rPr>
              <a:t>int depth = rule.getDepth(ex)</a:t>
            </a:r>
            <a:r>
              <a:rPr lang="zh-CN" altLang="en-US">
                <a:latin typeface="文泉驿微米黑" panose="020B0606030804020204" charset="-122"/>
                <a:ea typeface="文泉驿微米黑" panose="020B0606030804020204" charset="-122"/>
              </a:rPr>
              <a:t>;</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if (depth &gt;= 0 &amp;&amp; </a:t>
            </a:r>
            <a:r>
              <a:rPr lang="zh-CN" altLang="en-US">
                <a:solidFill>
                  <a:srgbClr val="FF0000"/>
                </a:solidFill>
                <a:latin typeface="文泉驿微米黑" panose="020B0606030804020204" charset="-122"/>
                <a:ea typeface="文泉驿微米黑" panose="020B0606030804020204" charset="-122"/>
              </a:rPr>
              <a:t>depth &lt; deepest</a:t>
            </a:r>
            <a:r>
              <a:rPr lang="zh-CN" altLang="en-US">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deepest = depth;</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winner = rule;</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 User superclass behavior (rollback on unchecked) if no rule matches.</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if (</a:t>
            </a:r>
            <a:r>
              <a:rPr lang="zh-CN" altLang="en-US">
                <a:solidFill>
                  <a:srgbClr val="FF0000"/>
                </a:solidFill>
                <a:latin typeface="文泉驿微米黑" panose="020B0606030804020204" charset="-122"/>
                <a:ea typeface="文泉驿微米黑" panose="020B0606030804020204" charset="-122"/>
              </a:rPr>
              <a:t>winner == null</a:t>
            </a:r>
            <a:r>
              <a:rPr lang="zh-CN" altLang="en-US">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return </a:t>
            </a:r>
            <a:r>
              <a:rPr lang="zh-CN" altLang="en-US">
                <a:solidFill>
                  <a:srgbClr val="FF0000"/>
                </a:solidFill>
                <a:latin typeface="文泉驿微米黑" panose="020B0606030804020204" charset="-122"/>
                <a:ea typeface="文泉驿微米黑" panose="020B0606030804020204" charset="-122"/>
              </a:rPr>
              <a:t>super.rollbackOn(ex)</a:t>
            </a:r>
            <a:r>
              <a:rPr lang="zh-CN" altLang="en-US">
                <a:latin typeface="文泉驿微米黑" panose="020B0606030804020204" charset="-122"/>
                <a:ea typeface="文泉驿微米黑" panose="020B0606030804020204" charset="-122"/>
              </a:rPr>
              <a:t>;</a:t>
            </a: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a:t>
            </a:r>
            <a:endParaRPr lang="zh-CN" altLang="en-US">
              <a:latin typeface="文泉驿微米黑" panose="020B0606030804020204" charset="-122"/>
              <a:ea typeface="文泉驿微米黑" panose="020B0606030804020204" charset="-122"/>
            </a:endParaRPr>
          </a:p>
          <a:p>
            <a:pPr marL="0" indent="0">
              <a:lnSpc>
                <a:spcPct val="50000"/>
              </a:lnSpc>
              <a:buNone/>
            </a:pPr>
            <a:endParaRPr lang="zh-CN" altLang="en-US">
              <a:latin typeface="文泉驿微米黑" panose="020B0606030804020204" charset="-122"/>
              <a:ea typeface="文泉驿微米黑" panose="020B0606030804020204" charset="-122"/>
            </a:endParaRPr>
          </a:p>
          <a:p>
            <a:pPr marL="0" indent="0">
              <a:lnSpc>
                <a:spcPct val="50000"/>
              </a:lnSpc>
              <a:buNone/>
            </a:pPr>
            <a:r>
              <a:rPr lang="zh-CN" altLang="en-US">
                <a:latin typeface="文泉驿微米黑" panose="020B0606030804020204" charset="-122"/>
                <a:ea typeface="文泉驿微米黑" panose="020B0606030804020204" charset="-122"/>
              </a:rPr>
              <a:t>		return !(winner instanceof NoRollbackRuleAttribute);</a:t>
            </a:r>
            <a:endParaRPr lang="zh-CN" altLang="en-US">
              <a:latin typeface="文泉驿微米黑" panose="020B0606030804020204" charset="-122"/>
              <a:ea typeface="文泉驿微米黑" panose="020B06060308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commitTransactionAfterReturning</a:t>
            </a:r>
            <a:endParaRPr lang="en-US" altLang="zh-CN"/>
          </a:p>
        </p:txBody>
      </p:sp>
      <p:pic>
        <p:nvPicPr>
          <p:cNvPr id="4" name="图片 3" descr="commitTransactionAfterReturning"/>
          <p:cNvPicPr>
            <a:picLocks noChangeAspect="1"/>
          </p:cNvPicPr>
          <p:nvPr/>
        </p:nvPicPr>
        <p:blipFill>
          <a:blip r:embed="rId1"/>
          <a:stretch>
            <a:fillRect/>
          </a:stretch>
        </p:blipFill>
        <p:spPr>
          <a:xfrm>
            <a:off x="879475" y="1313180"/>
            <a:ext cx="10432415" cy="4912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常见问题</a:t>
            </a:r>
            <a:endParaRPr lang="zh-CN" altLang="en-US"/>
          </a:p>
        </p:txBody>
      </p:sp>
      <p:sp>
        <p:nvSpPr>
          <p:cNvPr id="3" name="内容占位符 2"/>
          <p:cNvSpPr>
            <a:spLocks noGrp="1"/>
          </p:cNvSpPr>
          <p:nvPr>
            <p:ph idx="1"/>
          </p:nvPr>
        </p:nvSpPr>
        <p:spPr/>
        <p:txBody>
          <a:bodyPr/>
          <a:p>
            <a:r>
              <a:rPr lang="zh-CN" altLang="en-US">
                <a:solidFill>
                  <a:srgbClr val="FF0000"/>
                </a:solidFill>
              </a:rPr>
              <a:t>Transaction rolled back because it has been marked as rollback-only</a:t>
            </a:r>
            <a:endParaRPr lang="zh-CN" altLang="en-US"/>
          </a:p>
          <a:p>
            <a:pPr marL="0" indent="0">
              <a:buNone/>
            </a:pPr>
            <a:r>
              <a:rPr lang="zh-CN" altLang="en-US"/>
              <a:t>@Transactional(rollbackFor = Throwable.class)</a:t>
            </a:r>
            <a:endParaRPr lang="zh-CN" altLang="en-US"/>
          </a:p>
          <a:p>
            <a:pPr marL="0" indent="0">
              <a:buNone/>
            </a:pPr>
            <a:r>
              <a:rPr lang="zh-CN" altLang="en-US"/>
              <a:t>    public void delete4(int goodsId) {</a:t>
            </a:r>
            <a:endParaRPr lang="zh-CN" altLang="en-US"/>
          </a:p>
          <a:p>
            <a:pPr marL="0" indent="0">
              <a:buNone/>
            </a:pPr>
            <a:r>
              <a:rPr lang="zh-CN" altLang="en-US"/>
              <a:t>        goodsDao.delete(goodsId);</a:t>
            </a:r>
            <a:endParaRPr lang="zh-CN" altLang="en-US"/>
          </a:p>
          <a:p>
            <a:pPr marL="0" indent="0">
              <a:buNone/>
            </a:pPr>
            <a:r>
              <a:rPr lang="zh-CN" altLang="en-US"/>
              <a:t>        try {</a:t>
            </a:r>
            <a:endParaRPr lang="zh-CN" altLang="en-US"/>
          </a:p>
          <a:p>
            <a:pPr marL="0" indent="0">
              <a:buNone/>
            </a:pPr>
            <a:r>
              <a:rPr lang="zh-CN" altLang="en-US"/>
              <a:t>            itemService.delete(goodsId);</a:t>
            </a:r>
            <a:endParaRPr lang="zh-CN" altLang="en-US"/>
          </a:p>
          <a:p>
            <a:pPr marL="0" indent="0">
              <a:buNone/>
            </a:pPr>
            <a:r>
              <a:rPr lang="zh-CN" altLang="en-US"/>
              <a:t>        } catch (Exception e) {</a:t>
            </a:r>
            <a:endParaRPr lang="zh-CN" altLang="en-US"/>
          </a:p>
          <a:p>
            <a:pPr marL="0" indent="0">
              <a:buNone/>
            </a:pPr>
            <a:r>
              <a:rPr lang="zh-CN" altLang="en-US"/>
              <a:t>        }</a:t>
            </a:r>
            <a:endParaRPr lang="zh-CN" altLang="en-US"/>
          </a:p>
          <a:p>
            <a:pPr marL="0" indent="0">
              <a:buNone/>
            </a:pPr>
            <a:r>
              <a:rPr lang="zh-CN" altLang="en-US"/>
              <a:t>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常见问题</a:t>
            </a:r>
            <a:endParaRPr lang="zh-CN" altLang="en-US"/>
          </a:p>
        </p:txBody>
      </p:sp>
      <p:sp>
        <p:nvSpPr>
          <p:cNvPr id="3" name="内容占位符 2"/>
          <p:cNvSpPr>
            <a:spLocks noGrp="1"/>
          </p:cNvSpPr>
          <p:nvPr>
            <p:ph idx="1"/>
          </p:nvPr>
        </p:nvSpPr>
        <p:spPr/>
        <p:txBody>
          <a:bodyPr/>
          <a:p>
            <a:pPr>
              <a:lnSpc>
                <a:spcPct val="150000"/>
              </a:lnSpc>
            </a:pPr>
            <a:r>
              <a:rPr lang="zh-CN" altLang="en-US">
                <a:hlinkClick r:id="rId1" tooltip="" action="ppaction://hlinkfile"/>
              </a:rPr>
              <a:t>https://wiki.n.miui.com/pages/viewpage.action?pageId=108077670</a:t>
            </a:r>
            <a:r>
              <a:rPr lang="zh-CN" altLang="en-US"/>
              <a:t> </a:t>
            </a:r>
            <a:r>
              <a:rPr lang="zh-CN" altLang="en-US">
                <a:sym typeface="+mn-ea"/>
              </a:rPr>
              <a:t>2018.08.08 使用 Redis 事务，不自动关闭连接问题</a:t>
            </a:r>
            <a:endParaRPr lang="zh-CN" altLang="en-US"/>
          </a:p>
          <a:p>
            <a:pPr>
              <a:lnSpc>
                <a:spcPct val="150000"/>
              </a:lnSpc>
            </a:pPr>
            <a:r>
              <a:rPr lang="zh-CN" altLang="en-US"/>
              <a:t>多事务环境使用事务注解时不指定名称</a:t>
            </a:r>
            <a:endParaRPr lang="zh-CN" altLang="en-US"/>
          </a:p>
          <a:p>
            <a:pPr>
              <a:lnSpc>
                <a:spcPct val="150000"/>
              </a:lnSpc>
            </a:pPr>
            <a:r>
              <a:rPr lang="en-US" altLang="zh-CN"/>
              <a:t>rollback</a:t>
            </a:r>
            <a:r>
              <a:rPr lang="zh-CN" altLang="en-US"/>
              <a:t>未正确配置，异常未回滚</a:t>
            </a:r>
            <a:endParaRPr lang="zh-CN" altLang="en-US"/>
          </a:p>
          <a:p>
            <a:pPr>
              <a:lnSpc>
                <a:spcPct val="150000"/>
              </a:lnSpc>
            </a:pPr>
            <a:r>
              <a:rPr lang="zh-CN" altLang="en-US"/>
              <a:t>读写分离查询</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事务操作语句</a:t>
            </a:r>
            <a:endParaRPr lang="zh-CN" altLang="en-US"/>
          </a:p>
        </p:txBody>
      </p:sp>
      <p:sp>
        <p:nvSpPr>
          <p:cNvPr id="3" name="内容占位符 2"/>
          <p:cNvSpPr>
            <a:spLocks noGrp="1"/>
          </p:cNvSpPr>
          <p:nvPr>
            <p:ph idx="1"/>
          </p:nvPr>
        </p:nvSpPr>
        <p:spPr>
          <a:xfrm>
            <a:off x="647700" y="1253490"/>
            <a:ext cx="10515600" cy="4351338"/>
          </a:xfrm>
        </p:spPr>
        <p:txBody>
          <a:bodyPr>
            <a:normAutofit fontScale="70000"/>
          </a:bodyPr>
          <a:p>
            <a:r>
              <a:rPr lang="zh-CN" altLang="en-US">
                <a:latin typeface="文泉驿微米黑" panose="020B0606030804020204" charset="-122"/>
                <a:ea typeface="文泉驿微米黑" panose="020B0606030804020204" charset="-122"/>
                <a:cs typeface="文泉驿微米黑" panose="020B0606030804020204" charset="-122"/>
              </a:rPr>
              <a:t>BEGIN 或 START TRANSACTION 显式地开启一个事务；</a:t>
            </a:r>
            <a:endParaRPr lang="zh-CN" altLang="en-US">
              <a:latin typeface="文泉驿微米黑" panose="020B0606030804020204" charset="-122"/>
              <a:ea typeface="文泉驿微米黑" panose="020B0606030804020204" charset="-122"/>
              <a:cs typeface="文泉驿微米黑" panose="020B0606030804020204" charset="-122"/>
            </a:endParaRPr>
          </a:p>
          <a:p>
            <a:endParaRPr lang="zh-CN" altLang="en-US">
              <a:latin typeface="文泉驿微米黑" panose="020B0606030804020204" charset="-122"/>
              <a:ea typeface="文泉驿微米黑" panose="020B0606030804020204" charset="-122"/>
              <a:cs typeface="文泉驿微米黑" panose="020B0606030804020204" charset="-122"/>
            </a:endParaRPr>
          </a:p>
          <a:p>
            <a:r>
              <a:rPr lang="zh-CN" altLang="en-US">
                <a:latin typeface="文泉驿微米黑" panose="020B0606030804020204" charset="-122"/>
                <a:ea typeface="文泉驿微米黑" panose="020B0606030804020204" charset="-122"/>
                <a:cs typeface="文泉驿微米黑" panose="020B0606030804020204" charset="-122"/>
              </a:rPr>
              <a:t>COMMIT 也可以使用 COMMIT WORK，不过二者是等价的。COMMIT 会提交事务，并使已对数据库进行的所有修改成为永久性的；</a:t>
            </a:r>
            <a:endParaRPr lang="zh-CN" altLang="en-US">
              <a:latin typeface="文泉驿微米黑" panose="020B0606030804020204" charset="-122"/>
              <a:ea typeface="文泉驿微米黑" panose="020B0606030804020204" charset="-122"/>
              <a:cs typeface="文泉驿微米黑" panose="020B0606030804020204" charset="-122"/>
            </a:endParaRPr>
          </a:p>
          <a:p>
            <a:endParaRPr lang="zh-CN" altLang="en-US">
              <a:latin typeface="文泉驿微米黑" panose="020B0606030804020204" charset="-122"/>
              <a:ea typeface="文泉驿微米黑" panose="020B0606030804020204" charset="-122"/>
              <a:cs typeface="文泉驿微米黑" panose="020B0606030804020204" charset="-122"/>
            </a:endParaRPr>
          </a:p>
          <a:p>
            <a:r>
              <a:rPr lang="zh-CN" altLang="en-US">
                <a:latin typeface="文泉驿微米黑" panose="020B0606030804020204" charset="-122"/>
                <a:ea typeface="文泉驿微米黑" panose="020B0606030804020204" charset="-122"/>
                <a:cs typeface="文泉驿微米黑" panose="020B0606030804020204" charset="-122"/>
              </a:rPr>
              <a:t>ROLLBACK 也可以使用 ROLLBACK WORK，不过二者是等价的。回滚会结束用户的事务，并撤销正在进行的所有未提交的修改；</a:t>
            </a:r>
            <a:endParaRPr lang="zh-CN" altLang="en-US">
              <a:latin typeface="文泉驿微米黑" panose="020B0606030804020204" charset="-122"/>
              <a:ea typeface="文泉驿微米黑" panose="020B0606030804020204" charset="-122"/>
              <a:cs typeface="文泉驿微米黑" panose="020B0606030804020204" charset="-122"/>
            </a:endParaRPr>
          </a:p>
          <a:p>
            <a:endParaRPr lang="zh-CN" altLang="en-US">
              <a:latin typeface="文泉驿微米黑" panose="020B0606030804020204" charset="-122"/>
              <a:ea typeface="文泉驿微米黑" panose="020B0606030804020204" charset="-122"/>
              <a:cs typeface="文泉驿微米黑" panose="020B0606030804020204" charset="-122"/>
            </a:endParaRPr>
          </a:p>
          <a:p>
            <a:r>
              <a:rPr lang="zh-CN" altLang="en-US">
                <a:latin typeface="文泉驿微米黑" panose="020B0606030804020204" charset="-122"/>
                <a:ea typeface="文泉驿微米黑" panose="020B0606030804020204" charset="-122"/>
                <a:cs typeface="文泉驿微米黑" panose="020B0606030804020204" charset="-122"/>
              </a:rPr>
              <a:t>SAVEPOINT identifier，SAVEPOINT 允许在事务中创建一个保存点，一个事务中可以有多个 SAVEPOINT；</a:t>
            </a:r>
            <a:endParaRPr lang="zh-CN" altLang="en-US">
              <a:latin typeface="文泉驿微米黑" panose="020B0606030804020204" charset="-122"/>
              <a:ea typeface="文泉驿微米黑" panose="020B0606030804020204" charset="-122"/>
              <a:cs typeface="文泉驿微米黑" panose="020B0606030804020204" charset="-122"/>
            </a:endParaRPr>
          </a:p>
          <a:p>
            <a:endParaRPr lang="zh-CN" altLang="en-US">
              <a:latin typeface="文泉驿微米黑" panose="020B0606030804020204" charset="-122"/>
              <a:ea typeface="文泉驿微米黑" panose="020B0606030804020204" charset="-122"/>
              <a:cs typeface="文泉驿微米黑" panose="020B0606030804020204" charset="-122"/>
            </a:endParaRPr>
          </a:p>
          <a:p>
            <a:r>
              <a:rPr lang="zh-CN" altLang="en-US">
                <a:latin typeface="文泉驿微米黑" panose="020B0606030804020204" charset="-122"/>
                <a:ea typeface="文泉驿微米黑" panose="020B0606030804020204" charset="-122"/>
                <a:cs typeface="文泉驿微米黑" panose="020B0606030804020204" charset="-122"/>
              </a:rPr>
              <a:t>RELEASE SAVEPOINT identifier 删除一个事务的保存点，当没有指定的保存点时，执行该语句会抛出一个异常；</a:t>
            </a:r>
            <a:endParaRPr lang="zh-CN" altLang="en-US">
              <a:latin typeface="文泉驿微米黑" panose="020B0606030804020204" charset="-122"/>
              <a:ea typeface="文泉驿微米黑" panose="020B0606030804020204" charset="-122"/>
              <a:cs typeface="文泉驿微米黑" panose="020B0606030804020204" charset="-122"/>
            </a:endParaRPr>
          </a:p>
          <a:p>
            <a:endParaRPr lang="zh-CN" altLang="en-US">
              <a:latin typeface="文泉驿微米黑" panose="020B0606030804020204" charset="-122"/>
              <a:ea typeface="文泉驿微米黑" panose="020B0606030804020204" charset="-122"/>
              <a:cs typeface="文泉驿微米黑" panose="020B0606030804020204" charset="-122"/>
            </a:endParaRPr>
          </a:p>
          <a:p>
            <a:r>
              <a:rPr lang="zh-CN" altLang="en-US">
                <a:latin typeface="文泉驿微米黑" panose="020B0606030804020204" charset="-122"/>
                <a:ea typeface="文泉驿微米黑" panose="020B0606030804020204" charset="-122"/>
                <a:cs typeface="文泉驿微米黑" panose="020B0606030804020204" charset="-122"/>
              </a:rPr>
              <a:t>ROLLBACK TO identifier 把事务回滚到标记点；</a:t>
            </a:r>
            <a:endParaRPr lang="zh-CN" altLang="en-US">
              <a:latin typeface="文泉驿微米黑" panose="020B0606030804020204" charset="-122"/>
              <a:ea typeface="文泉驿微米黑" panose="020B0606030804020204" charset="-122"/>
              <a:cs typeface="文泉驿微米黑" panose="020B0606030804020204" charset="-122"/>
            </a:endParaRPr>
          </a:p>
          <a:p>
            <a:endParaRPr lang="zh-CN" altLang="en-US">
              <a:latin typeface="文泉驿微米黑" panose="020B0606030804020204" charset="-122"/>
              <a:ea typeface="文泉驿微米黑" panose="020B0606030804020204" charset="-122"/>
              <a:cs typeface="文泉驿微米黑" panose="020B0606030804020204" charset="-122"/>
            </a:endParaRPr>
          </a:p>
          <a:p>
            <a:r>
              <a:rPr lang="zh-CN" altLang="en-US">
                <a:latin typeface="文泉驿微米黑" panose="020B0606030804020204" charset="-122"/>
                <a:ea typeface="文泉驿微米黑" panose="020B0606030804020204" charset="-122"/>
                <a:cs typeface="文泉驿微米黑" panose="020B0606030804020204" charset="-122"/>
              </a:rPr>
              <a:t>SET TRANSACTION 用来设置事务的隔离级别。InnoDB 存储引擎提供事务的隔离级别有READ UNCOMMITTED、READ COMMITTED、REPEATABLE READ 和 SERIALIZABLE。</a:t>
            </a:r>
            <a:endParaRPr lang="zh-CN" altLang="en-US">
              <a:latin typeface="文泉驿微米黑" panose="020B0606030804020204" charset="-122"/>
              <a:ea typeface="文泉驿微米黑" panose="020B0606030804020204" charset="-122"/>
              <a:cs typeface="文泉驿微米黑" panose="020B06060308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MySQL事务隔离级别</a:t>
            </a:r>
            <a:endParaRPr lang="zh-CN" altLang="en-US"/>
          </a:p>
        </p:txBody>
      </p:sp>
      <p:graphicFrame>
        <p:nvGraphicFramePr>
          <p:cNvPr id="4" name="内容占位符 3"/>
          <p:cNvGraphicFramePr/>
          <p:nvPr>
            <p:ph idx="1"/>
          </p:nvPr>
        </p:nvGraphicFramePr>
        <p:xfrm>
          <a:off x="647700" y="1610995"/>
          <a:ext cx="10515600" cy="3836035"/>
        </p:xfrm>
        <a:graphic>
          <a:graphicData uri="http://schemas.openxmlformats.org/drawingml/2006/table">
            <a:tbl>
              <a:tblPr firstRow="1" bandRow="1">
                <a:tableStyleId>{5C22544A-7EE6-4342-B048-85BDC9FD1C3A}</a:tableStyleId>
              </a:tblPr>
              <a:tblGrid>
                <a:gridCol w="2628900"/>
                <a:gridCol w="2628900"/>
                <a:gridCol w="2628900"/>
                <a:gridCol w="2628900"/>
              </a:tblGrid>
              <a:tr h="365760">
                <a:tc>
                  <a:txBody>
                    <a:bodyPr/>
                    <a:p>
                      <a:pPr>
                        <a:buNone/>
                      </a:pPr>
                      <a:r>
                        <a:rPr lang="zh-CN" altLang="en-US"/>
                        <a:t>事务隔离级别</a:t>
                      </a:r>
                      <a:endParaRPr lang="zh-CN" altLang="en-US"/>
                    </a:p>
                  </a:txBody>
                  <a:tcPr/>
                </a:tc>
                <a:tc>
                  <a:txBody>
                    <a:bodyPr/>
                    <a:p>
                      <a:pPr>
                        <a:buNone/>
                      </a:pPr>
                      <a:r>
                        <a:rPr lang="zh-CN" altLang="en-US"/>
                        <a:t>脏读</a:t>
                      </a:r>
                      <a:endParaRPr lang="zh-CN" altLang="en-US"/>
                    </a:p>
                  </a:txBody>
                  <a:tcPr/>
                </a:tc>
                <a:tc>
                  <a:txBody>
                    <a:bodyPr/>
                    <a:p>
                      <a:pPr>
                        <a:buNone/>
                      </a:pPr>
                      <a:r>
                        <a:rPr lang="zh-CN" altLang="en-US"/>
                        <a:t>不可重复读</a:t>
                      </a:r>
                      <a:endParaRPr lang="zh-CN" altLang="en-US"/>
                    </a:p>
                  </a:txBody>
                  <a:tcPr/>
                </a:tc>
                <a:tc>
                  <a:txBody>
                    <a:bodyPr/>
                    <a:p>
                      <a:pPr>
                        <a:buNone/>
                      </a:pPr>
                      <a:r>
                        <a:rPr lang="zh-CN" altLang="en-US"/>
                        <a:t>幻读</a:t>
                      </a:r>
                      <a:endParaRPr lang="zh-CN" altLang="en-US"/>
                    </a:p>
                  </a:txBody>
                  <a:tcPr/>
                </a:tc>
              </a:tr>
              <a:tr h="902335">
                <a:tc>
                  <a:txBody>
                    <a:bodyPr/>
                    <a:p>
                      <a:pPr>
                        <a:buNone/>
                      </a:pPr>
                      <a:r>
                        <a:rPr lang="zh-CN" altLang="en-US"/>
                        <a:t>读未提交（read-uncommitted）</a:t>
                      </a:r>
                      <a:endParaRPr lang="zh-CN" altLang="en-US"/>
                    </a:p>
                  </a:txBody>
                  <a:tcPr/>
                </a:tc>
                <a:tc>
                  <a:txBody>
                    <a:bodyPr/>
                    <a:p>
                      <a:pPr>
                        <a:buNone/>
                      </a:pPr>
                      <a:r>
                        <a:rPr lang="zh-CN" altLang="en-US"/>
                        <a:t>是</a:t>
                      </a:r>
                      <a:endParaRPr lang="zh-CN" altLang="en-US"/>
                    </a:p>
                  </a:txBody>
                  <a:tcPr/>
                </a:tc>
                <a:tc>
                  <a:txBody>
                    <a:bodyPr/>
                    <a:p>
                      <a:pPr>
                        <a:buNone/>
                      </a:pPr>
                      <a:r>
                        <a:rPr lang="zh-CN" altLang="en-US"/>
                        <a:t>是</a:t>
                      </a:r>
                      <a:endParaRPr lang="zh-CN" altLang="en-US"/>
                    </a:p>
                  </a:txBody>
                  <a:tcPr/>
                </a:tc>
                <a:tc>
                  <a:txBody>
                    <a:bodyPr/>
                    <a:p>
                      <a:pPr>
                        <a:buNone/>
                      </a:pPr>
                      <a:r>
                        <a:rPr lang="zh-CN" altLang="en-US"/>
                        <a:t>是</a:t>
                      </a:r>
                      <a:endParaRPr lang="zh-CN" altLang="en-US"/>
                    </a:p>
                  </a:txBody>
                  <a:tcPr/>
                </a:tc>
              </a:tr>
              <a:tr h="902335">
                <a:tc>
                  <a:txBody>
                    <a:bodyPr/>
                    <a:p>
                      <a:pPr>
                        <a:buNone/>
                      </a:pPr>
                      <a:r>
                        <a:rPr lang="zh-CN" altLang="en-US" sz="1800">
                          <a:sym typeface="+mn-ea"/>
                        </a:rPr>
                        <a:t>读已提交</a:t>
                      </a:r>
                      <a:r>
                        <a:rPr lang="zh-CN" altLang="en-US"/>
                        <a:t>（read-committed）</a:t>
                      </a:r>
                      <a:endParaRPr lang="zh-CN" altLang="en-US"/>
                    </a:p>
                  </a:txBody>
                  <a:tcPr/>
                </a:tc>
                <a:tc>
                  <a:txBody>
                    <a:bodyPr/>
                    <a:p>
                      <a:pPr>
                        <a:buNone/>
                      </a:pPr>
                      <a:r>
                        <a:rPr lang="zh-CN" altLang="en-US"/>
                        <a:t>否</a:t>
                      </a:r>
                      <a:endParaRPr lang="zh-CN" altLang="en-US"/>
                    </a:p>
                  </a:txBody>
                  <a:tcPr/>
                </a:tc>
                <a:tc>
                  <a:txBody>
                    <a:bodyPr/>
                    <a:p>
                      <a:pPr>
                        <a:buNone/>
                      </a:pPr>
                      <a:r>
                        <a:rPr lang="zh-CN" altLang="en-US"/>
                        <a:t>是</a:t>
                      </a:r>
                      <a:endParaRPr lang="zh-CN" altLang="en-US"/>
                    </a:p>
                  </a:txBody>
                  <a:tcPr/>
                </a:tc>
                <a:tc>
                  <a:txBody>
                    <a:bodyPr/>
                    <a:p>
                      <a:pPr>
                        <a:buNone/>
                      </a:pPr>
                      <a:r>
                        <a:rPr lang="zh-CN" altLang="en-US"/>
                        <a:t>是</a:t>
                      </a:r>
                      <a:endParaRPr lang="zh-CN" altLang="en-US"/>
                    </a:p>
                  </a:txBody>
                  <a:tcPr/>
                </a:tc>
              </a:tr>
              <a:tr h="902970">
                <a:tc>
                  <a:txBody>
                    <a:bodyPr/>
                    <a:p>
                      <a:pPr>
                        <a:buNone/>
                      </a:pPr>
                      <a:r>
                        <a:rPr lang="zh-CN" altLang="en-US"/>
                        <a:t>可重复读（</a:t>
                      </a:r>
                      <a:r>
                        <a:rPr lang="zh-CN" altLang="en-US">
                          <a:solidFill>
                            <a:srgbClr val="FF0000"/>
                          </a:solidFill>
                        </a:rPr>
                        <a:t>默认</a:t>
                      </a:r>
                      <a:r>
                        <a:rPr lang="zh-CN" altLang="en-US"/>
                        <a:t>）（repeatable-read）</a:t>
                      </a:r>
                      <a:endParaRPr lang="zh-CN" altLang="en-US"/>
                    </a:p>
                  </a:txBody>
                  <a:tcPr/>
                </a:tc>
                <a:tc>
                  <a:txBody>
                    <a:bodyPr/>
                    <a:p>
                      <a:pPr>
                        <a:buNone/>
                      </a:pPr>
                      <a:r>
                        <a:rPr lang="zh-CN" altLang="en-US"/>
                        <a:t>否</a:t>
                      </a:r>
                      <a:endParaRPr lang="zh-CN" altLang="en-US"/>
                    </a:p>
                  </a:txBody>
                  <a:tcPr/>
                </a:tc>
                <a:tc>
                  <a:txBody>
                    <a:bodyPr/>
                    <a:p>
                      <a:pPr>
                        <a:buNone/>
                      </a:pPr>
                      <a:r>
                        <a:rPr lang="zh-CN" altLang="en-US"/>
                        <a:t>否</a:t>
                      </a:r>
                      <a:endParaRPr lang="zh-CN" altLang="en-US"/>
                    </a:p>
                  </a:txBody>
                  <a:tcPr/>
                </a:tc>
                <a:tc>
                  <a:txBody>
                    <a:bodyPr/>
                    <a:p>
                      <a:pPr>
                        <a:buNone/>
                      </a:pPr>
                      <a:r>
                        <a:rPr lang="zh-CN" altLang="en-US"/>
                        <a:t>是</a:t>
                      </a:r>
                      <a:endParaRPr lang="zh-CN" altLang="en-US"/>
                    </a:p>
                  </a:txBody>
                  <a:tcPr/>
                </a:tc>
              </a:tr>
              <a:tr h="762635">
                <a:tc>
                  <a:txBody>
                    <a:bodyPr/>
                    <a:p>
                      <a:pPr>
                        <a:buNone/>
                      </a:pPr>
                      <a:r>
                        <a:rPr lang="zh-CN" altLang="en-US"/>
                        <a:t>串行化（serializable）</a:t>
                      </a:r>
                      <a:endParaRPr lang="zh-CN" altLang="en-US"/>
                    </a:p>
                  </a:txBody>
                  <a:tcPr/>
                </a:tc>
                <a:tc>
                  <a:txBody>
                    <a:bodyPr/>
                    <a:p>
                      <a:pPr>
                        <a:buNone/>
                      </a:pPr>
                      <a:r>
                        <a:rPr lang="zh-CN" altLang="en-US"/>
                        <a:t>否</a:t>
                      </a:r>
                      <a:endParaRPr lang="zh-CN" altLang="en-US"/>
                    </a:p>
                  </a:txBody>
                  <a:tcPr/>
                </a:tc>
                <a:tc>
                  <a:txBody>
                    <a:bodyPr/>
                    <a:p>
                      <a:pPr>
                        <a:buNone/>
                      </a:pPr>
                      <a:r>
                        <a:rPr lang="zh-CN" altLang="en-US"/>
                        <a:t>否</a:t>
                      </a:r>
                      <a:endParaRPr lang="zh-CN" altLang="en-US"/>
                    </a:p>
                  </a:txBody>
                  <a:tcPr/>
                </a:tc>
                <a:tc>
                  <a:txBody>
                    <a:bodyPr/>
                    <a:p>
                      <a:pPr>
                        <a:buNone/>
                      </a:pPr>
                      <a:r>
                        <a:rPr lang="zh-CN" altLang="en-US"/>
                        <a:t>否</a:t>
                      </a:r>
                      <a:endParaRPr lang="zh-CN" altLang="en-US"/>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JDBC</a:t>
            </a:r>
            <a:r>
              <a:rPr lang="zh-CN" altLang="en-US"/>
              <a:t>事务</a:t>
            </a:r>
            <a:endParaRPr lang="zh-CN" altLang="en-US"/>
          </a:p>
        </p:txBody>
      </p:sp>
      <p:sp>
        <p:nvSpPr>
          <p:cNvPr id="3" name="内容占位符 2"/>
          <p:cNvSpPr>
            <a:spLocks noGrp="1"/>
          </p:cNvSpPr>
          <p:nvPr>
            <p:ph idx="1"/>
          </p:nvPr>
        </p:nvSpPr>
        <p:spPr>
          <a:xfrm>
            <a:off x="647700" y="1092200"/>
            <a:ext cx="10515600" cy="4351338"/>
          </a:xfrm>
        </p:spPr>
        <p:txBody>
          <a:bodyPr>
            <a:noAutofit/>
          </a:bodyPr>
          <a:p>
            <a:pPr marL="0" indent="0">
              <a:buNone/>
            </a:pPr>
            <a:r>
              <a:rPr lang="zh-CN" altLang="en-US" sz="1600">
                <a:latin typeface="文泉驿微米黑" panose="020B0606030804020204" charset="-122"/>
                <a:ea typeface="文泉驿微米黑" panose="020B0606030804020204" charset="-122"/>
              </a:rPr>
              <a:t>Connection conn = dataSource.getConnection();</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PreparedStatement pstmt = null;</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ResultSet rs = null;</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conn.setAutoCommit(false);</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try {</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pstmt = conn.prepareStatement("insert into goods (name) value (?)", RETURN_GENERATED_KEYS);</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pstmt.setString(1, "test");</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pstmt.executeUpdate();</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conn.commit();</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 catch (Exception e) {</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log.error(e.getMessage(), e);</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conn.rollback();</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 finally {</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a:t>
            </a:r>
            <a:r>
              <a:rPr lang="en-US" altLang="zh-CN" sz="1600">
                <a:latin typeface="文泉驿微米黑" panose="020B0606030804020204" charset="-122"/>
                <a:ea typeface="文泉驿微米黑" panose="020B0606030804020204" charset="-122"/>
              </a:rPr>
              <a:t>close(pstmt,conn);</a:t>
            </a:r>
            <a:endParaRPr lang="zh-CN" altLang="en-US" sz="1600">
              <a:latin typeface="文泉驿微米黑" panose="020B0606030804020204" charset="-122"/>
              <a:ea typeface="文泉驿微米黑" panose="020B0606030804020204" charset="-122"/>
            </a:endParaRPr>
          </a:p>
          <a:p>
            <a:pPr marL="0" indent="0">
              <a:buNone/>
            </a:pPr>
            <a:r>
              <a:rPr lang="zh-CN" altLang="en-US" sz="1600">
                <a:latin typeface="文泉驿微米黑" panose="020B0606030804020204" charset="-122"/>
                <a:ea typeface="文泉驿微米黑" panose="020B0606030804020204" charset="-122"/>
              </a:rPr>
              <a:t>        }</a:t>
            </a:r>
            <a:endParaRPr lang="zh-CN" altLang="en-US" sz="1600">
              <a:latin typeface="文泉驿微米黑" panose="020B0606030804020204" charset="-122"/>
              <a:ea typeface="文泉驿微米黑" panose="020B06060308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a:t>
            </a:r>
            <a:r>
              <a:rPr lang="zh-CN" altLang="en-US"/>
              <a:t>事务</a:t>
            </a:r>
            <a:endParaRPr lang="zh-CN" altLang="en-US"/>
          </a:p>
        </p:txBody>
      </p:sp>
      <p:sp>
        <p:nvSpPr>
          <p:cNvPr id="3" name="内容占位符 2"/>
          <p:cNvSpPr>
            <a:spLocks noGrp="1"/>
          </p:cNvSpPr>
          <p:nvPr>
            <p:ph idx="1"/>
          </p:nvPr>
        </p:nvSpPr>
        <p:spPr>
          <a:xfrm>
            <a:off x="709295" y="1020445"/>
            <a:ext cx="10627360" cy="4817110"/>
          </a:xfrm>
        </p:spPr>
        <p:txBody>
          <a:bodyPr>
            <a:noAutofit/>
          </a:bodyPr>
          <a:p>
            <a:pPr marL="0" indent="0" algn="l">
              <a:lnSpc>
                <a:spcPct val="70000"/>
              </a:lnSpc>
              <a:buNone/>
            </a:pPr>
            <a:r>
              <a:rPr lang="zh-CN" altLang="en-US" sz="1600">
                <a:latin typeface="文泉驿微米黑" panose="020B0606030804020204" charset="-122"/>
                <a:ea typeface="文泉驿微米黑" panose="020B0606030804020204" charset="-122"/>
              </a:rPr>
              <a:t>　</a:t>
            </a:r>
            <a:r>
              <a:rPr lang="en-US" altLang="zh-CN" sz="1600">
                <a:solidFill>
                  <a:schemeClr val="tx2"/>
                </a:solidFill>
                <a:latin typeface="文泉驿微米黑" panose="020B0606030804020204" charset="-122"/>
                <a:ea typeface="文泉驿微米黑" panose="020B0606030804020204" charset="-122"/>
              </a:rPr>
              <a:t>//</a:t>
            </a:r>
            <a:r>
              <a:rPr lang="zh-CN" altLang="en-US" sz="1600">
                <a:solidFill>
                  <a:schemeClr val="tx2"/>
                </a:solidFill>
                <a:latin typeface="文泉驿微米黑" panose="020B0606030804020204" charset="-122"/>
                <a:ea typeface="文泉驿微米黑" panose="020B0606030804020204" charset="-122"/>
              </a:rPr>
              <a:t>声明式事务</a:t>
            </a:r>
            <a:r>
              <a:rPr lang="en-US" altLang="zh-CN" sz="1600">
                <a:solidFill>
                  <a:schemeClr val="tx2"/>
                </a:solidFill>
                <a:latin typeface="文泉驿微米黑" panose="020B0606030804020204" charset="-122"/>
                <a:ea typeface="文泉驿微米黑" panose="020B0606030804020204" charset="-122"/>
              </a:rPr>
              <a:t>    </a:t>
            </a:r>
            <a:endParaRPr lang="en-US" altLang="zh-CN"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r>
              <a:rPr lang="zh-CN" altLang="en-US" sz="1600">
                <a:solidFill>
                  <a:srgbClr val="FF0000"/>
                </a:solidFill>
                <a:latin typeface="文泉驿微米黑" panose="020B0606030804020204" charset="-122"/>
                <a:ea typeface="文泉驿微米黑" panose="020B0606030804020204" charset="-122"/>
              </a:rPr>
              <a:t>@Transactional(rollbackFor = Throwable.class)</a:t>
            </a:r>
            <a:endParaRPr lang="zh-CN" altLang="en-US" sz="1600">
              <a:solidFill>
                <a:srgbClr val="FF0000"/>
              </a:solidFill>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public void delete2(int goodsId) throws SQLException {</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goodsDao.delete(goodsId);</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itemDao.delete(goodsId);</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r>
              <a:rPr lang="en-US" altLang="zh-CN" sz="1600">
                <a:solidFill>
                  <a:schemeClr val="tx2"/>
                </a:solidFill>
                <a:latin typeface="文泉驿微米黑" panose="020B0606030804020204" charset="-122"/>
                <a:ea typeface="文泉驿微米黑" panose="020B0606030804020204" charset="-122"/>
              </a:rPr>
              <a:t>//</a:t>
            </a:r>
            <a:r>
              <a:rPr lang="zh-CN" altLang="en-US" sz="1600">
                <a:solidFill>
                  <a:schemeClr val="tx2"/>
                </a:solidFill>
                <a:latin typeface="文泉驿微米黑" panose="020B0606030804020204" charset="-122"/>
                <a:ea typeface="文泉驿微米黑" panose="020B0606030804020204" charset="-122"/>
              </a:rPr>
              <a:t>编程式事务　代码侵入性较大</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RuleBasedTransactionAttribute rbta = new RuleBasedTransactionAttribute();</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rbta.getRollbackRules().add(new RollbackRuleAttribute(Exception.class));</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TransactionTemplate transactionTemplate = new TransactionTemplate(dataSourceTransactionManager, rbta);</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r>
              <a:rPr lang="zh-CN" altLang="en-US" sz="1600">
                <a:solidFill>
                  <a:srgbClr val="FF0000"/>
                </a:solidFill>
                <a:latin typeface="文泉驿微米黑" panose="020B0606030804020204" charset="-122"/>
                <a:ea typeface="文泉驿微米黑" panose="020B0606030804020204" charset="-122"/>
              </a:rPr>
              <a:t>transactionTemplate.execute</a:t>
            </a:r>
            <a:r>
              <a:rPr lang="zh-CN" altLang="en-US" sz="1600">
                <a:latin typeface="文泉驿微米黑" panose="020B0606030804020204" charset="-122"/>
                <a:ea typeface="文泉驿微米黑" panose="020B0606030804020204" charset="-122"/>
              </a:rPr>
              <a:t>(new TransactionCallbackWithoutResult() {</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@Override</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protected void doInTransactionWithoutResult(TransactionStatus status) {</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goodsDao.delete(goodsId);</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itemDao.delete(goodsId);</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endParaRPr lang="zh-CN" altLang="en-US" sz="1600">
              <a:latin typeface="文泉驿微米黑" panose="020B0606030804020204" charset="-122"/>
              <a:ea typeface="文泉驿微米黑" panose="020B0606030804020204" charset="-122"/>
            </a:endParaRPr>
          </a:p>
          <a:p>
            <a:pPr marL="0" indent="0" algn="l">
              <a:lnSpc>
                <a:spcPct val="70000"/>
              </a:lnSpc>
              <a:buNone/>
            </a:pPr>
            <a:r>
              <a:rPr lang="zh-CN" altLang="en-US" sz="1600">
                <a:latin typeface="文泉驿微米黑" panose="020B0606030804020204" charset="-122"/>
                <a:ea typeface="文泉驿微米黑" panose="020B0606030804020204" charset="-122"/>
              </a:rPr>
              <a:t>    </a:t>
            </a:r>
            <a:endParaRPr lang="zh-CN" altLang="en-US" sz="1600">
              <a:latin typeface="文泉驿微米黑" panose="020B0606030804020204" charset="-122"/>
              <a:ea typeface="文泉驿微米黑" panose="020B06060308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Spring </a:t>
            </a:r>
            <a:r>
              <a:rPr lang="zh-CN" altLang="en-US"/>
              <a:t>事务管理</a:t>
            </a:r>
            <a:endParaRPr lang="zh-CN" altLang="en-US"/>
          </a:p>
        </p:txBody>
      </p:sp>
      <p:sp>
        <p:nvSpPr>
          <p:cNvPr id="3" name="内容占位符 2"/>
          <p:cNvSpPr>
            <a:spLocks noGrp="1"/>
          </p:cNvSpPr>
          <p:nvPr>
            <p:ph idx="1"/>
          </p:nvPr>
        </p:nvSpPr>
        <p:spPr>
          <a:xfrm>
            <a:off x="838200" y="1000125"/>
            <a:ext cx="10515600" cy="4605020"/>
          </a:xfrm>
        </p:spPr>
        <p:txBody>
          <a:bodyPr/>
          <a:p>
            <a:pPr marL="0" indent="0">
              <a:buNone/>
            </a:pPr>
            <a:r>
              <a:rPr lang="zh-CN" altLang="en-US"/>
              <a:t>Spring事务管理主要包括3个接口：PlatformTransactionManager（进行事务的创建、提交或回滚操作）、TransactionDefinition（定义事务属性，如隔离级别，超时时间，传播级别等）和TransactionStatus（事务运行时状态，如是否已完成）。这三者通过PlatformTransactionManager的如下接口进行关联：</a:t>
            </a:r>
            <a:endParaRPr lang="zh-CN" altLang="en-US"/>
          </a:p>
          <a:p>
            <a:pPr marL="0" indent="0">
              <a:buNone/>
            </a:pPr>
            <a:endParaRPr lang="zh-CN" altLang="en-US"/>
          </a:p>
        </p:txBody>
      </p:sp>
      <p:pic>
        <p:nvPicPr>
          <p:cNvPr id="4" name="图片 3" descr="d4424e9d-594d-4e54-a6e4-3806bdc7fa85"/>
          <p:cNvPicPr>
            <a:picLocks noChangeAspect="1"/>
          </p:cNvPicPr>
          <p:nvPr/>
        </p:nvPicPr>
        <p:blipFill>
          <a:blip r:embed="rId1"/>
          <a:stretch>
            <a:fillRect/>
          </a:stretch>
        </p:blipFill>
        <p:spPr>
          <a:xfrm>
            <a:off x="892175" y="2250440"/>
            <a:ext cx="10460990" cy="4336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事务代理上调用方法的概念视图</a:t>
            </a:r>
            <a:endParaRPr lang="zh-CN" altLang="en-US"/>
          </a:p>
        </p:txBody>
      </p:sp>
      <p:pic>
        <p:nvPicPr>
          <p:cNvPr id="4" name="内容占位符 3"/>
          <p:cNvPicPr>
            <a:picLocks noChangeAspect="1"/>
          </p:cNvPicPr>
          <p:nvPr>
            <p:ph idx="1"/>
          </p:nvPr>
        </p:nvPicPr>
        <p:blipFill>
          <a:blip r:embed="rId1"/>
          <a:stretch>
            <a:fillRect/>
          </a:stretch>
        </p:blipFill>
        <p:spPr>
          <a:xfrm>
            <a:off x="1288415" y="1367790"/>
            <a:ext cx="9615170" cy="5019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动态代理</a:t>
            </a:r>
            <a:endParaRPr lang="zh-CN" altLang="en-US"/>
          </a:p>
        </p:txBody>
      </p:sp>
      <p:sp>
        <p:nvSpPr>
          <p:cNvPr id="5" name="内容占位符 4"/>
          <p:cNvSpPr/>
          <p:nvPr>
            <p:ph idx="1"/>
          </p:nvPr>
        </p:nvSpPr>
        <p:spPr>
          <a:xfrm>
            <a:off x="647700" y="1311275"/>
            <a:ext cx="10515600" cy="4351338"/>
          </a:xfrm>
        </p:spPr>
        <p:txBody>
          <a:bodyPr>
            <a:noAutofit/>
          </a:bodyPr>
          <a:p>
            <a:pPr marL="0" indent="0">
              <a:buNone/>
            </a:pPr>
            <a:r>
              <a:rPr lang="zh-CN" altLang="en-US" sz="1400">
                <a:latin typeface="文泉驿微米黑" panose="020B0606030804020204" charset="-122"/>
                <a:ea typeface="文泉驿微米黑" panose="020B0606030804020204" charset="-122"/>
              </a:rPr>
              <a:t>public final int getAge()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try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MethodInterceptor var10000 = this.CGLIB$CALLBACK_0;</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if (this.CGLIB$CALLBACK_0 == null)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CGLIB$BIND_CALLBACKS(this);</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var10000 = this.CGLIB$CALLBACK_0;</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if (var10000 != null)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Object var3 = var10000.intercept(this, CGLIB$getAge$0$Method, CGLIB$emptyArgs, CGLIB$getAge$0$Proxy);</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return var3 == null ? 0 : ((Number)var3).intValue();</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 else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return super.getAge();</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 catch (Error | RuntimeException var1)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           </a:t>
            </a:r>
            <a:r>
              <a:rPr lang="en-US" altLang="zh-CN" sz="1400">
                <a:latin typeface="文泉驿微米黑" panose="020B0606030804020204" charset="-122"/>
                <a:ea typeface="文泉驿微米黑" panose="020B0606030804020204" charset="-122"/>
              </a:rPr>
              <a:t>...</a:t>
            </a:r>
            <a:r>
              <a:rPr lang="zh-CN" altLang="en-US" sz="1400">
                <a:latin typeface="文泉驿微米黑" panose="020B0606030804020204" charset="-122"/>
                <a:ea typeface="文泉驿微米黑" panose="020B0606030804020204" charset="-122"/>
              </a:rPr>
              <a:t>    }</a:t>
            </a:r>
            <a:endParaRPr lang="zh-CN" altLang="en-US" sz="1400">
              <a:latin typeface="文泉驿微米黑" panose="020B0606030804020204" charset="-122"/>
              <a:ea typeface="文泉驿微米黑" panose="020B0606030804020204" charset="-122"/>
            </a:endParaRPr>
          </a:p>
          <a:p>
            <a:pPr marL="0" indent="0">
              <a:buNone/>
            </a:pPr>
            <a:r>
              <a:rPr lang="zh-CN" altLang="en-US" sz="1400">
                <a:latin typeface="文泉驿微米黑" panose="020B0606030804020204" charset="-122"/>
                <a:ea typeface="文泉驿微米黑" panose="020B0606030804020204" charset="-122"/>
              </a:rPr>
              <a:t>｝</a:t>
            </a:r>
            <a:endParaRPr lang="zh-CN" altLang="en-US" sz="1400">
              <a:latin typeface="文泉驿微米黑" panose="020B0606030804020204" charset="-122"/>
              <a:ea typeface="文泉驿微米黑" panose="020B0606030804020204" charset="-122"/>
            </a:endParaRPr>
          </a:p>
        </p:txBody>
      </p:sp>
      <p:sp>
        <p:nvSpPr>
          <p:cNvPr id="6" name="文本框 5"/>
          <p:cNvSpPr txBox="1"/>
          <p:nvPr/>
        </p:nvSpPr>
        <p:spPr>
          <a:xfrm>
            <a:off x="6219825" y="1584325"/>
            <a:ext cx="4410075" cy="922020"/>
          </a:xfrm>
          <a:prstGeom prst="rect">
            <a:avLst/>
          </a:prstGeom>
          <a:noFill/>
        </p:spPr>
        <p:txBody>
          <a:bodyPr wrap="square" rtlCol="0">
            <a:spAutoFit/>
          </a:bodyPr>
          <a:p>
            <a:r>
              <a:rPr lang="zh-CN" altLang="en-US" spc="-1">
                <a:solidFill>
                  <a:srgbClr val="000000"/>
                </a:solidFill>
                <a:uFill>
                  <a:solidFill>
                    <a:srgbClr val="FFFFFF"/>
                  </a:solidFill>
                </a:uFill>
                <a:latin typeface="Calibri"/>
                <a:sym typeface="+mn-ea"/>
              </a:rPr>
              <a:t>－</a:t>
            </a:r>
            <a:r>
              <a:rPr lang="en-US" spc="-1">
                <a:solidFill>
                  <a:srgbClr val="000000"/>
                </a:solidFill>
                <a:uFill>
                  <a:solidFill>
                    <a:srgbClr val="FFFFFF"/>
                  </a:solidFill>
                </a:uFill>
                <a:latin typeface="Calibri"/>
                <a:sym typeface="+mn-ea"/>
              </a:rPr>
              <a:t>Dcglib.debugLocation="/home/cylion/文档/技术研究/spring/cglib"</a:t>
            </a:r>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TransactionInterceptor：TransactionAspectSupport</a:t>
            </a:r>
            <a:endParaRPr lang="zh-CN" altLang="en-US"/>
          </a:p>
        </p:txBody>
      </p:sp>
      <p:pic>
        <p:nvPicPr>
          <p:cNvPr id="4" name="图片 3" descr="cdd141aa-8779-42d0-a158-d046a8a12629"/>
          <p:cNvPicPr>
            <a:picLocks noChangeAspect="1"/>
          </p:cNvPicPr>
          <p:nvPr/>
        </p:nvPicPr>
        <p:blipFill>
          <a:blip r:embed="rId1"/>
          <a:stretch>
            <a:fillRect/>
          </a:stretch>
        </p:blipFill>
        <p:spPr>
          <a:xfrm>
            <a:off x="1157605" y="835025"/>
            <a:ext cx="9876155" cy="4790440"/>
          </a:xfrm>
          <a:prstGeom prst="rect">
            <a:avLst/>
          </a:prstGeom>
        </p:spPr>
      </p:pic>
      <p:sp>
        <p:nvSpPr>
          <p:cNvPr id="5" name="文本框 4"/>
          <p:cNvSpPr txBox="1"/>
          <p:nvPr/>
        </p:nvSpPr>
        <p:spPr>
          <a:xfrm>
            <a:off x="4826000" y="3244850"/>
            <a:ext cx="2540000" cy="368300"/>
          </a:xfrm>
          <a:prstGeom prst="rect">
            <a:avLst/>
          </a:prstGeom>
          <a:noFill/>
        </p:spPr>
        <p:txBody>
          <a:bodyPr wrap="square" rtlCol="0" anchor="t">
            <a:spAutoFit/>
          </a:bodyPr>
          <a:p>
            <a:r>
              <a:rPr lang="zh-CN" altLang="en-US"/>
              <a:t> </a:t>
            </a:r>
            <a:endParaRPr lang="zh-CN" altLang="en-US"/>
          </a:p>
        </p:txBody>
      </p:sp>
      <p:pic>
        <p:nvPicPr>
          <p:cNvPr id="6" name="图片 5" descr="390d81f3-c564-473a-878d-c9284f24aea2"/>
          <p:cNvPicPr>
            <a:picLocks noChangeAspect="1"/>
          </p:cNvPicPr>
          <p:nvPr/>
        </p:nvPicPr>
        <p:blipFill>
          <a:blip r:embed="rId2"/>
          <a:stretch>
            <a:fillRect/>
          </a:stretch>
        </p:blipFill>
        <p:spPr>
          <a:xfrm>
            <a:off x="8266430" y="4193540"/>
            <a:ext cx="3733165" cy="2413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5448</Words>
  <Application>WPS 演示</Application>
  <PresentationFormat>宽屏</PresentationFormat>
  <Paragraphs>229</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小米兰亭</vt:lpstr>
      <vt:lpstr>微软雅黑</vt:lpstr>
      <vt:lpstr>宋体</vt:lpstr>
      <vt:lpstr>Arial Unicode MS</vt:lpstr>
      <vt:lpstr>Arial Black</vt:lpstr>
      <vt:lpstr>DejaVu Sans</vt:lpstr>
      <vt:lpstr>文泉驿正黑</vt:lpstr>
      <vt:lpstr>MT Extra</vt:lpstr>
      <vt:lpstr>文泉驿微米黑</vt:lpstr>
      <vt:lpstr>Calibri</vt:lpstr>
      <vt:lpstr>Arial</vt:lpstr>
      <vt:lpstr>Office 主题​​</vt:lpstr>
      <vt:lpstr>PowerPoint 演示文稿</vt:lpstr>
      <vt:lpstr>事务操作语句</vt:lpstr>
      <vt:lpstr>MySQL事务隔离级别</vt:lpstr>
      <vt:lpstr>PowerPoint 演示文稿</vt:lpstr>
      <vt:lpstr>PowerPoint 演示文稿</vt:lpstr>
      <vt:lpstr>PowerPoint 演示文稿</vt:lpstr>
      <vt:lpstr>事务代理上调用方法的概念视图</vt:lpstr>
      <vt:lpstr>PowerPoint 演示文稿</vt:lpstr>
      <vt:lpstr>PowerPoint 演示文稿</vt:lpstr>
      <vt:lpstr>TransactionInterceptor：TransactionAspectSupport</vt:lpstr>
      <vt:lpstr>PowerPoint 演示文稿</vt:lpstr>
      <vt:lpstr>PowerPoint 演示文稿</vt:lpstr>
      <vt:lpstr>createTransactionIfNecessary</vt:lpstr>
      <vt:lpstr>PowerPoint 演示文稿</vt:lpstr>
      <vt:lpstr>PowerPoint 演示文稿</vt:lpstr>
      <vt:lpstr>PowerPoint 演示文稿</vt:lpstr>
      <vt:lpstr>常见问题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zhanglijun</dc:creator>
  <cp:lastModifiedBy>zhanglijun</cp:lastModifiedBy>
  <cp:revision>205</cp:revision>
  <dcterms:created xsi:type="dcterms:W3CDTF">2020-03-13T10:36:50Z</dcterms:created>
  <dcterms:modified xsi:type="dcterms:W3CDTF">2020-03-13T10:36:50Z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