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sldIdLst>
    <p:sldId id="494" r:id="rId2"/>
    <p:sldId id="534" r:id="rId3"/>
    <p:sldId id="518" r:id="rId4"/>
    <p:sldId id="507" r:id="rId5"/>
    <p:sldId id="508" r:id="rId6"/>
    <p:sldId id="541" r:id="rId7"/>
    <p:sldId id="540" r:id="rId8"/>
    <p:sldId id="542" r:id="rId9"/>
    <p:sldId id="543" r:id="rId10"/>
    <p:sldId id="544" r:id="rId11"/>
    <p:sldId id="545" r:id="rId12"/>
    <p:sldId id="546" r:id="rId13"/>
    <p:sldId id="547" r:id="rId14"/>
    <p:sldId id="548" r:id="rId15"/>
    <p:sldId id="512" r:id="rId16"/>
    <p:sldId id="531" r:id="rId17"/>
    <p:sldId id="539" r:id="rId18"/>
    <p:sldId id="528" r:id="rId19"/>
    <p:sldId id="529" r:id="rId20"/>
    <p:sldId id="530" r:id="rId21"/>
    <p:sldId id="538" r:id="rId22"/>
    <p:sldId id="260" r:id="rId2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64BB2"/>
    <a:srgbClr val="FB9708"/>
    <a:srgbClr val="FFCB54"/>
    <a:srgbClr val="2B6EE1"/>
    <a:srgbClr val="FFBF2B"/>
    <a:srgbClr val="7624CC"/>
    <a:srgbClr val="CC8824"/>
    <a:srgbClr val="216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29" autoAdjust="0"/>
    <p:restoredTop sz="94660" autoAdjust="0"/>
  </p:normalViewPr>
  <p:slideViewPr>
    <p:cSldViewPr snapToGrid="0">
      <p:cViewPr varScale="1">
        <p:scale>
          <a:sx n="101" d="100"/>
          <a:sy n="101" d="100"/>
        </p:scale>
        <p:origin x="208" y="8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8B339ED-B778-44CD-8853-7C05582FBE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8E1998-9501-41B8-9B09-06F0806156D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AF0FF35-6807-4826-B024-04037DF45D46}" type="datetimeFigureOut">
              <a:rPr lang="zh-CN" altLang="en-US"/>
              <a:pPr>
                <a:defRPr/>
              </a:pPr>
              <a:t>2020/7/3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4D515B65-B234-49A9-B8BD-5BC1962CA5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988BBABB-FF94-44CC-B358-889A5FE9B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634834-0673-4B29-8903-58A9AD47EA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89E34A-30CE-4F19-9125-8CB6A09343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21D7D7B5-C437-49A8-9DAA-652FD43520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6DBAEC1B-2AD5-48EF-B79D-592BF530F77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B5BD7FE8-F280-4FFA-9445-EE87C702CC5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D988FA9-2E2D-4AB0-A235-FBD36981B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950" dirty="0">
              <a:solidFill>
                <a:schemeClr val="bg1"/>
              </a:solidFill>
              <a:latin typeface="Calibri"/>
              <a:ea typeface="宋体"/>
              <a:cs typeface="宋体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1F578E-A0F4-4755-A6A7-115875A341D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394" y="2246810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文本框 15">
            <a:extLst>
              <a:ext uri="{FF2B5EF4-FFF2-40B4-BE49-F238E27FC236}">
                <a16:creationId xmlns:a16="http://schemas.microsoft.com/office/drawing/2014/main" id="{14DE7C3C-08F8-4805-B884-863CB3939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2606" y="374650"/>
            <a:ext cx="2100263" cy="368300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b="1" dirty="0">
                <a:solidFill>
                  <a:srgbClr val="064BB2"/>
                </a:solidFill>
                <a:latin typeface="仿宋" pitchFamily="49" charset="-122"/>
                <a:ea typeface="仿宋" pitchFamily="49" charset="-122"/>
              </a:rPr>
              <a:t>大数据，成就未来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D89E693-4DE9-4218-90A4-CE67D9FEAE72}"/>
              </a:ext>
            </a:extLst>
          </p:cNvPr>
          <p:cNvCxnSpPr/>
          <p:nvPr/>
        </p:nvCxnSpPr>
        <p:spPr>
          <a:xfrm>
            <a:off x="10529888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CBBD949-2A94-4996-BA8B-4187D4E76527}"/>
              </a:ext>
            </a:extLst>
          </p:cNvPr>
          <p:cNvCxnSpPr/>
          <p:nvPr/>
        </p:nvCxnSpPr>
        <p:spPr>
          <a:xfrm>
            <a:off x="6589713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5926234" y="2706149"/>
            <a:ext cx="5889861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日期占位符 1">
            <a:extLst>
              <a:ext uri="{FF2B5EF4-FFF2-40B4-BE49-F238E27FC236}">
                <a16:creationId xmlns:a16="http://schemas.microsoft.com/office/drawing/2014/main" id="{A8B955FF-0328-444B-A955-07F9EAF2D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99B62-7413-4FB4-9C1A-A0ED94A8AA58}" type="datetimeFigureOut">
              <a:rPr lang="zh-CN" altLang="en-US"/>
              <a:pPr>
                <a:defRPr/>
              </a:pPr>
              <a:t>2020/7/3</a:t>
            </a:fld>
            <a:endParaRPr lang="zh-CN" altLang="en-US"/>
          </a:p>
        </p:txBody>
      </p:sp>
      <p:sp>
        <p:nvSpPr>
          <p:cNvPr id="10" name="页脚占位符 2">
            <a:extLst>
              <a:ext uri="{FF2B5EF4-FFF2-40B4-BE49-F238E27FC236}">
                <a16:creationId xmlns:a16="http://schemas.microsoft.com/office/drawing/2014/main" id="{7A08F8AE-EBF9-468B-B7DA-6C417798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3">
            <a:extLst>
              <a:ext uri="{FF2B5EF4-FFF2-40B4-BE49-F238E27FC236}">
                <a16:creationId xmlns:a16="http://schemas.microsoft.com/office/drawing/2014/main" id="{95ED2846-0561-49EC-99AC-42118DC0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65BD0-8639-4309-B2A4-CEF6862AE3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149260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68043D03-175C-41F8-B23C-567A13C34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sz="100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fld id="{524AD63B-5F2C-4628-8441-2A0E534DA5F7}" type="slidenum">
              <a:rPr lang="en-US" altLang="zh-CN" sz="1000" smtClean="0">
                <a:latin typeface="Arial" panose="02080604020202020204" pitchFamily="34" charset="0"/>
                <a:cs typeface="Arial" panose="02080604020202020204" pitchFamily="34" charset="0"/>
              </a:rPr>
              <a:pPr algn="ctr">
                <a:defRPr/>
              </a:pPr>
              <a:t>‹#›</a:t>
            </a:fld>
            <a:endParaRPr lang="en-US" altLang="zh-CN" sz="100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F78A34D9-9611-49E9-9A84-DCBA08064D34}"/>
              </a:ext>
            </a:extLst>
          </p:cNvPr>
          <p:cNvCxnSpPr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1B4CE6B8-9988-4EA7-82CD-753135D5D2D3}"/>
              </a:ext>
            </a:extLst>
          </p:cNvPr>
          <p:cNvCxnSpPr>
            <a:cxnSpLocks/>
          </p:cNvCxnSpPr>
          <p:nvPr/>
        </p:nvCxnSpPr>
        <p:spPr>
          <a:xfrm>
            <a:off x="423819" y="6508750"/>
            <a:ext cx="9513931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6E878488-638A-4D79-9065-3DDF84C2A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D3ADCCC0-8460-4A51-B71F-8089C3329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41968"/>
            <a:ext cx="11107601" cy="436923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spcBef>
                <a:spcPts val="9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 baseline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 baseline="0">
                <a:solidFill>
                  <a:schemeClr val="tx1"/>
                </a:solidFill>
                <a:latin typeface="微软雅黑" pitchFamily="34" charset="-122"/>
                <a:cs typeface="Times New Roman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baseline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117408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D615E0F8-3969-4F3A-96F1-5A3FFDA1B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sz="100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fld id="{12438CEF-EDDA-4DCE-9A5B-764076D13ABE}" type="slidenum">
              <a:rPr lang="en-US" altLang="zh-CN" sz="1000" smtClean="0">
                <a:latin typeface="Arial" panose="02080604020202020204" pitchFamily="34" charset="0"/>
                <a:cs typeface="Arial" panose="02080604020202020204" pitchFamily="34" charset="0"/>
              </a:rPr>
              <a:pPr algn="ctr">
                <a:defRPr/>
              </a:pPr>
              <a:t>‹#›</a:t>
            </a:fld>
            <a:endParaRPr lang="en-US" altLang="zh-CN" sz="100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3BA5C705-64D7-4DC7-A8E4-F460CCE7F7C3}"/>
              </a:ext>
            </a:extLst>
          </p:cNvPr>
          <p:cNvCxnSpPr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5060A924-BE00-4E13-A89A-4C68D897A669}"/>
              </a:ext>
            </a:extLst>
          </p:cNvPr>
          <p:cNvCxnSpPr>
            <a:cxnSpLocks/>
          </p:cNvCxnSpPr>
          <p:nvPr/>
        </p:nvCxnSpPr>
        <p:spPr>
          <a:xfrm>
            <a:off x="423819" y="6508750"/>
            <a:ext cx="9513931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8BBD29A0-7238-44B5-B95C-C6A0C7A8E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0B740AF4-4F4A-423C-AE67-DC3438642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817174"/>
            <a:ext cx="11107601" cy="433972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 baseline="0">
                <a:solidFill>
                  <a:schemeClr val="tx1"/>
                </a:solidFill>
                <a:latin typeface="微软雅黑" pitchFamily="34" charset="-122"/>
                <a:cs typeface="Times New Roman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baseline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053139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359FCFE-780C-4DC9-BB8F-C2871BF58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950" dirty="0">
              <a:solidFill>
                <a:schemeClr val="bg1"/>
              </a:solidFill>
              <a:latin typeface="Calibri"/>
              <a:ea typeface="宋体"/>
              <a:cs typeface="宋体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6754C84-BAA5-4112-B60B-5975A15E65C9}"/>
              </a:ext>
            </a:extLst>
          </p:cNvPr>
          <p:cNvSpPr txBox="1"/>
          <p:nvPr/>
        </p:nvSpPr>
        <p:spPr>
          <a:xfrm>
            <a:off x="5108398" y="2071633"/>
            <a:ext cx="7082050" cy="1653849"/>
          </a:xfrm>
          <a:prstGeom prst="rect">
            <a:avLst/>
          </a:prstGeom>
        </p:spPr>
        <p:txBody>
          <a:bodyPr anchor="b"/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>
              <a:defRPr/>
            </a:pPr>
            <a:r>
              <a:rPr altLang="zh-CN" sz="6600">
                <a:ln>
                  <a:solidFill>
                    <a:schemeClr val="bg1"/>
                  </a:solidFill>
                </a:ln>
                <a:effectLst>
                  <a:reflection blurRad="6350" stA="50000" endA="300" endPos="50000" dist="29997" dir="5400000" sy="-100000" algn="bl" rotWithShape="0"/>
                </a:effectLst>
              </a:rPr>
              <a:t>Thank you!</a:t>
            </a:r>
            <a:endParaRPr lang="zh-CN" altLang="en-US" sz="6600">
              <a:ln>
                <a:solidFill>
                  <a:schemeClr val="bg1"/>
                </a:solidFill>
              </a:ln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EC14CD-6350-48A6-ACBC-3346C739B2E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394" y="2246810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文本框 15">
            <a:extLst>
              <a:ext uri="{FF2B5EF4-FFF2-40B4-BE49-F238E27FC236}">
                <a16:creationId xmlns:a16="http://schemas.microsoft.com/office/drawing/2014/main" id="{3B34CABC-E0DA-4765-9608-109A1A4DF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2606" y="374650"/>
            <a:ext cx="2100263" cy="368300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b="1" dirty="0">
                <a:solidFill>
                  <a:srgbClr val="064BB2"/>
                </a:solidFill>
                <a:latin typeface="仿宋" pitchFamily="49" charset="-122"/>
                <a:ea typeface="仿宋" pitchFamily="49" charset="-122"/>
              </a:rPr>
              <a:t>大数据，成就未来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A909C07-3563-4E4D-8086-5D4D07F8D322}"/>
              </a:ext>
            </a:extLst>
          </p:cNvPr>
          <p:cNvCxnSpPr/>
          <p:nvPr/>
        </p:nvCxnSpPr>
        <p:spPr>
          <a:xfrm>
            <a:off x="10529888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4D0D142-168B-4B02-B53A-A0CA2104BDD7}"/>
              </a:ext>
            </a:extLst>
          </p:cNvPr>
          <p:cNvCxnSpPr/>
          <p:nvPr/>
        </p:nvCxnSpPr>
        <p:spPr>
          <a:xfrm>
            <a:off x="6589713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06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8865591E-F6A9-4405-B720-EDDBC041315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5588" y="195263"/>
            <a:ext cx="109728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61510517-FAF7-45C6-B579-CD700F47710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22275" y="1187450"/>
            <a:ext cx="109728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5E70D461-B6CD-42E9-9A0B-0CDC97B2E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FD99B62-7413-4FB4-9C1A-A0ED94A8AA58}" type="datetimeFigureOut">
              <a:rPr lang="zh-CN" altLang="en-US"/>
              <a:pPr>
                <a:defRPr/>
              </a:pPr>
              <a:t>2020/7/3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A1BC6B55-8EE6-4CCE-854A-A8EB6C2BB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262F0417-C90C-4CA2-AD37-B360748FE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D239D69-AE9D-48DB-AB3A-AA2587BADC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j-lt"/>
          <a:ea typeface="微软雅黑" pitchFamily="34" charset="-122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8387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itchFamily="34" charset="0"/>
          <a:ea typeface="黑体" panose="02010609060101010101" charset="-122"/>
        </a:defRPr>
      </a:lvl6pPr>
      <a:lvl7pPr marL="96774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itchFamily="34" charset="0"/>
          <a:ea typeface="黑体" panose="02010609060101010101" charset="-122"/>
        </a:defRPr>
      </a:lvl7pPr>
      <a:lvl8pPr marL="145097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itchFamily="34" charset="0"/>
          <a:ea typeface="黑体" panose="02010609060101010101" charset="-122"/>
        </a:defRPr>
      </a:lvl8pPr>
      <a:lvl9pPr marL="193484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itchFamily="34" charset="0"/>
          <a:ea typeface="黑体" panose="02010609060101010101" charset="-122"/>
        </a:defRPr>
      </a:lvl9pPr>
    </p:titleStyle>
    <p:bodyStyle>
      <a:lvl1pPr marL="361950" indent="-3619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2100">
          <a:solidFill>
            <a:schemeClr val="tx1"/>
          </a:solidFill>
          <a:latin typeface="+mn-lt"/>
          <a:ea typeface="+mn-ea"/>
          <a:cs typeface="宋体" charset="0"/>
        </a:defRPr>
      </a:lvl1pPr>
      <a:lvl2pPr marL="785813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900">
          <a:solidFill>
            <a:schemeClr val="tx1"/>
          </a:solidFill>
          <a:latin typeface="+mn-lt"/>
          <a:ea typeface="+mn-ea"/>
        </a:defRPr>
      </a:lvl2pPr>
      <a:lvl3pPr marL="1208088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500">
          <a:solidFill>
            <a:schemeClr val="tx1"/>
          </a:solidFill>
          <a:latin typeface="+mn-lt"/>
          <a:ea typeface="+mn-ea"/>
        </a:defRPr>
      </a:lvl3pPr>
      <a:lvl4pPr marL="169227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>
          <a:solidFill>
            <a:schemeClr val="tx1"/>
          </a:solidFill>
          <a:latin typeface="+mn-lt"/>
          <a:ea typeface="+mn-ea"/>
        </a:defRPr>
      </a:lvl4pPr>
      <a:lvl5pPr marL="2176463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>
          <a:solidFill>
            <a:schemeClr val="tx1"/>
          </a:solidFill>
          <a:latin typeface="+mn-lt"/>
          <a:ea typeface="+mn-ea"/>
        </a:defRPr>
      </a:lvl5pPr>
      <a:lvl6pPr marL="2660650" indent="-241935" algn="l" rtl="0" eaLnBrk="0" fontAlgn="base" hangingPunct="0">
        <a:spcBef>
          <a:spcPct val="20000"/>
        </a:spcBef>
        <a:spcAft>
          <a:spcPct val="0"/>
        </a:spcAft>
        <a:buFont typeface="Arial" panose="0208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6pPr>
      <a:lvl7pPr marL="3144520" indent="-241935" algn="l" rtl="0" eaLnBrk="0" fontAlgn="base" hangingPunct="0">
        <a:spcBef>
          <a:spcPct val="20000"/>
        </a:spcBef>
        <a:spcAft>
          <a:spcPct val="0"/>
        </a:spcAft>
        <a:buFont typeface="Arial" panose="0208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7pPr>
      <a:lvl8pPr marL="3628390" indent="-241935" algn="l" rtl="0" eaLnBrk="0" fontAlgn="base" hangingPunct="0">
        <a:spcBef>
          <a:spcPct val="20000"/>
        </a:spcBef>
        <a:spcAft>
          <a:spcPct val="0"/>
        </a:spcAft>
        <a:buFont typeface="Arial" panose="0208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8pPr>
      <a:lvl9pPr marL="4112260" indent="-241935" algn="l" rtl="0" eaLnBrk="0" fontAlgn="base" hangingPunct="0">
        <a:spcBef>
          <a:spcPct val="20000"/>
        </a:spcBef>
        <a:spcAft>
          <a:spcPct val="0"/>
        </a:spcAft>
        <a:buFont typeface="Arial" panose="0208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097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71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45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4">
            <a:extLst>
              <a:ext uri="{FF2B5EF4-FFF2-40B4-BE49-F238E27FC236}">
                <a16:creationId xmlns:a16="http://schemas.microsoft.com/office/drawing/2014/main" id="{9B66747D-3A3D-450A-BFE4-7BE9A0A511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74076" y="2721888"/>
            <a:ext cx="7217924" cy="921120"/>
          </a:xfrm>
        </p:spPr>
        <p:txBody>
          <a:bodyPr/>
          <a:lstStyle/>
          <a:p>
            <a:r>
              <a:rPr lang="zh-CN" altLang="en-US" b="0" dirty="0"/>
              <a:t>百货商场用户画像描绘与价值分析</a:t>
            </a:r>
            <a:endParaRPr lang="zh-CN" altLang="en-US" b="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2">
            <a:extLst>
              <a:ext uri="{FF2B5EF4-FFF2-40B4-BE49-F238E27FC236}">
                <a16:creationId xmlns:a16="http://schemas.microsoft.com/office/drawing/2014/main" id="{113D1F46-887A-48B4-AE60-E42E7C4B2F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/>
              <a:t>统计分析</a:t>
            </a:r>
          </a:p>
        </p:txBody>
      </p:sp>
      <p:sp>
        <p:nvSpPr>
          <p:cNvPr id="18435" name="内容占位符 3">
            <a:extLst>
              <a:ext uri="{FF2B5EF4-FFF2-40B4-BE49-F238E27FC236}">
                <a16:creationId xmlns:a16="http://schemas.microsoft.com/office/drawing/2014/main" id="{65D1847B-8C62-4B83-8AF6-B70445E97A29}"/>
              </a:ext>
            </a:extLst>
          </p:cNvPr>
          <p:cNvSpPr>
            <a:spLocks noGrp="1" noChangeArrowheads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rPr lang="zh-CN" altLang="en-US" b="1" dirty="0"/>
              <a:t>分析会员消费偏好</a:t>
            </a:r>
            <a:endParaRPr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2A779CD-CA51-F443-86C0-344FC9078E67}"/>
              </a:ext>
            </a:extLst>
          </p:cNvPr>
          <p:cNvSpPr/>
          <p:nvPr/>
        </p:nvSpPr>
        <p:spPr>
          <a:xfrm>
            <a:off x="2693988" y="517048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/>
              <a:t>这从两幅图中，可以知道</a:t>
            </a:r>
            <a:r>
              <a:rPr lang="zh-CN" altLang="zh-CN" dirty="0"/>
              <a:t>春季、夏季、秋季的销售比较多，</a:t>
            </a:r>
            <a:r>
              <a:rPr lang="zh-CN" altLang="en-US" dirty="0"/>
              <a:t>冬季产品可以适当减少进货，</a:t>
            </a:r>
            <a:r>
              <a:rPr lang="zh-CN" altLang="zh-CN" dirty="0"/>
              <a:t>一天当中下午时间销售比较多，可以根据情况调整人员安排情况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3C925AB-0080-B442-85C7-6201525E27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85682" y="1974373"/>
            <a:ext cx="3035300" cy="27870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F30DBA3-458E-4D43-A064-F54D208812A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85218" y="2102485"/>
            <a:ext cx="3035300" cy="253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52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7FD9EC0E-3C5A-41AE-B86E-FF5E22C8DAA6}"/>
              </a:ext>
            </a:extLst>
          </p:cNvPr>
          <p:cNvCxnSpPr/>
          <p:nvPr/>
        </p:nvCxnSpPr>
        <p:spPr>
          <a:xfrm>
            <a:off x="3265488" y="1347788"/>
            <a:ext cx="4762" cy="4354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2F01F21E-F4F9-4622-BD7E-0A05B9C183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538" y="1939925"/>
            <a:ext cx="66055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30C80098-DBDF-44A8-8B78-79F16B01E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16517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hlinkClick r:id="rId2" action="ppaction://hlinksldjump"/>
            <a:extLst>
              <a:ext uri="{FF2B5EF4-FFF2-40B4-BE49-F238E27FC236}">
                <a16:creationId xmlns:a16="http://schemas.microsoft.com/office/drawing/2014/main" id="{1ED5858A-DC05-4505-828C-344F2BE2A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6086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统计分析</a:t>
            </a:r>
          </a:p>
        </p:txBody>
      </p:sp>
      <p:sp>
        <p:nvSpPr>
          <p:cNvPr id="8197" name="标题 3">
            <a:extLst>
              <a:ext uri="{FF2B5EF4-FFF2-40B4-BE49-F238E27FC236}">
                <a16:creationId xmlns:a16="http://schemas.microsoft.com/office/drawing/2014/main" id="{0CC56E7A-7656-401C-B8C3-6EED42EA60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7">
            <a:hlinkClick r:id="rId3" action="ppaction://hlinksldjump"/>
            <a:extLst>
              <a:ext uri="{FF2B5EF4-FFF2-40B4-BE49-F238E27FC236}">
                <a16:creationId xmlns:a16="http://schemas.microsoft.com/office/drawing/2014/main" id="{2EB060AE-3AE5-446D-843D-1BB385354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15797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数据探索与预处理</a:t>
            </a: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708487C8-882A-4D2D-B078-0123C99CF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26266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AutoShape 17">
            <a:hlinkClick r:id="rId4" action="ppaction://hlinksldjump"/>
            <a:extLst>
              <a:ext uri="{FF2B5EF4-FFF2-40B4-BE49-F238E27FC236}">
                <a16:creationId xmlns:a16="http://schemas.microsoft.com/office/drawing/2014/main" id="{97AA76CB-3DF5-4FCB-91BA-7B3E7E6C7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3660873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建立会员用户画像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4866ACEF-1AAB-4031-93DC-1EEEC9666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678873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28" name="AutoShape 17">
            <a:hlinkClick r:id="" action="ppaction://noaction"/>
            <a:extLst>
              <a:ext uri="{FF2B5EF4-FFF2-40B4-BE49-F238E27FC236}">
                <a16:creationId xmlns:a16="http://schemas.microsoft.com/office/drawing/2014/main" id="{4AF0CB43-FA2C-4791-BC8A-40DF0E19F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4715497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会员细分和营销方案</a:t>
            </a:r>
          </a:p>
        </p:txBody>
      </p:sp>
      <p:sp>
        <p:nvSpPr>
          <p:cNvPr id="29" name="Oval 15">
            <a:extLst>
              <a:ext uri="{FF2B5EF4-FFF2-40B4-BE49-F238E27FC236}">
                <a16:creationId xmlns:a16="http://schemas.microsoft.com/office/drawing/2014/main" id="{7C89F5DC-5C3D-4656-9CA1-4F166931D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4733497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55297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2">
            <a:extLst>
              <a:ext uri="{FF2B5EF4-FFF2-40B4-BE49-F238E27FC236}">
                <a16:creationId xmlns:a16="http://schemas.microsoft.com/office/drawing/2014/main" id="{66EE020A-2779-4155-A63B-1C8608D87B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/>
              <a:t>建立会员用户画像</a:t>
            </a:r>
          </a:p>
        </p:txBody>
      </p:sp>
      <p:sp>
        <p:nvSpPr>
          <p:cNvPr id="16386" name="内容占位符 3">
            <a:extLst>
              <a:ext uri="{FF2B5EF4-FFF2-40B4-BE49-F238E27FC236}">
                <a16:creationId xmlns:a16="http://schemas.microsoft.com/office/drawing/2014/main" id="{27E13724-F37C-4158-AAE8-D15D6BDF7834}"/>
              </a:ext>
            </a:extLst>
          </p:cNvPr>
          <p:cNvSpPr>
            <a:spLocks noGrp="1" noChangeArrowheads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rPr lang="en-US" altLang="zh-CN" b="1" dirty="0"/>
              <a:t>1</a:t>
            </a:r>
            <a:r>
              <a:rPr lang="zh-CN" altLang="en-US" b="1" dirty="0"/>
              <a:t>、会员用户基本特征标签</a:t>
            </a:r>
            <a:endParaRPr b="1" dirty="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569D51B-DEC7-417E-8748-96FCCDE6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299E3D-1383-EF44-A315-A6DA2D6166DE}"/>
              </a:ext>
            </a:extLst>
          </p:cNvPr>
          <p:cNvSpPr/>
          <p:nvPr/>
        </p:nvSpPr>
        <p:spPr>
          <a:xfrm>
            <a:off x="660398" y="1535854"/>
            <a:ext cx="88759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/>
              <a:t>我使用了卡号、性别、年龄、入会时长作为基本特征标签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44BFA0D-B177-8549-99B1-DD958603EB12}"/>
              </a:ext>
            </a:extLst>
          </p:cNvPr>
          <p:cNvSpPr/>
          <p:nvPr/>
        </p:nvSpPr>
        <p:spPr>
          <a:xfrm>
            <a:off x="423862" y="1966240"/>
            <a:ext cx="31646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、会员用户业务特征标签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6D10B7-6F86-DD41-A844-5A42A7DFF8C9}"/>
              </a:ext>
            </a:extLst>
          </p:cNvPr>
          <p:cNvSpPr/>
          <p:nvPr/>
        </p:nvSpPr>
        <p:spPr>
          <a:xfrm>
            <a:off x="660399" y="2427404"/>
            <a:ext cx="88759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/>
              <a:t>我使用了积分、消费金额、消费频率作为业务特征标签</a:t>
            </a:r>
            <a:endParaRPr lang="zh-CN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8B82196-F19A-AF41-8CD9-65DF66248CDD}"/>
              </a:ext>
            </a:extLst>
          </p:cNvPr>
          <p:cNvSpPr/>
          <p:nvPr/>
        </p:nvSpPr>
        <p:spPr>
          <a:xfrm>
            <a:off x="423862" y="2834171"/>
            <a:ext cx="26516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、会员兴趣特征标签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9E2D55-A0AC-484D-A199-61245DD471E1}"/>
              </a:ext>
            </a:extLst>
          </p:cNvPr>
          <p:cNvSpPr/>
          <p:nvPr/>
        </p:nvSpPr>
        <p:spPr>
          <a:xfrm>
            <a:off x="660397" y="3271716"/>
            <a:ext cx="88759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/>
              <a:t>我使用了购物类型偏好、购物季节偏好、购物时间偏好作为兴趣特征标签</a:t>
            </a:r>
            <a:endParaRPr lang="en-US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B0D417C-010F-F54F-9243-C8058D1669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58004" y="3709261"/>
            <a:ext cx="8875991" cy="265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30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7FD9EC0E-3C5A-41AE-B86E-FF5E22C8DAA6}"/>
              </a:ext>
            </a:extLst>
          </p:cNvPr>
          <p:cNvCxnSpPr/>
          <p:nvPr/>
        </p:nvCxnSpPr>
        <p:spPr>
          <a:xfrm>
            <a:off x="3265488" y="1347788"/>
            <a:ext cx="4762" cy="4354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2F01F21E-F4F9-4622-BD7E-0A05B9C183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538" y="1939925"/>
            <a:ext cx="66055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30C80098-DBDF-44A8-8B78-79F16B01E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16517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hlinkClick r:id="rId2" action="ppaction://hlinksldjump"/>
            <a:extLst>
              <a:ext uri="{FF2B5EF4-FFF2-40B4-BE49-F238E27FC236}">
                <a16:creationId xmlns:a16="http://schemas.microsoft.com/office/drawing/2014/main" id="{1ED5858A-DC05-4505-828C-344F2BE2A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6086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统计分析</a:t>
            </a:r>
          </a:p>
        </p:txBody>
      </p:sp>
      <p:sp>
        <p:nvSpPr>
          <p:cNvPr id="8197" name="标题 3">
            <a:extLst>
              <a:ext uri="{FF2B5EF4-FFF2-40B4-BE49-F238E27FC236}">
                <a16:creationId xmlns:a16="http://schemas.microsoft.com/office/drawing/2014/main" id="{0CC56E7A-7656-401C-B8C3-6EED42EA60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7">
            <a:hlinkClick r:id="rId3" action="ppaction://hlinksldjump"/>
            <a:extLst>
              <a:ext uri="{FF2B5EF4-FFF2-40B4-BE49-F238E27FC236}">
                <a16:creationId xmlns:a16="http://schemas.microsoft.com/office/drawing/2014/main" id="{2EB060AE-3AE5-446D-843D-1BB385354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15797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数据探索与预处理</a:t>
            </a: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708487C8-882A-4D2D-B078-0123C99CF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26266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AutoShape 17">
            <a:hlinkClick r:id="rId4" action="ppaction://hlinksldjump"/>
            <a:extLst>
              <a:ext uri="{FF2B5EF4-FFF2-40B4-BE49-F238E27FC236}">
                <a16:creationId xmlns:a16="http://schemas.microsoft.com/office/drawing/2014/main" id="{97AA76CB-3DF5-4FCB-91BA-7B3E7E6C7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36608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建立会员用户画像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4866ACEF-1AAB-4031-93DC-1EEEC9666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6788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28" name="AutoShape 17">
            <a:hlinkClick r:id="" action="ppaction://noaction"/>
            <a:extLst>
              <a:ext uri="{FF2B5EF4-FFF2-40B4-BE49-F238E27FC236}">
                <a16:creationId xmlns:a16="http://schemas.microsoft.com/office/drawing/2014/main" id="{4AF0CB43-FA2C-4791-BC8A-40DF0E19F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4715497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会员细分和营销方案</a:t>
            </a:r>
          </a:p>
        </p:txBody>
      </p:sp>
      <p:sp>
        <p:nvSpPr>
          <p:cNvPr id="29" name="Oval 15">
            <a:extLst>
              <a:ext uri="{FF2B5EF4-FFF2-40B4-BE49-F238E27FC236}">
                <a16:creationId xmlns:a16="http://schemas.microsoft.com/office/drawing/2014/main" id="{7C89F5DC-5C3D-4656-9CA1-4F166931D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4733497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11039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A6F1FD3-6C8B-4425-AD20-101C9985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2338388"/>
            <a:ext cx="11436350" cy="4370387"/>
          </a:xfrm>
        </p:spPr>
        <p:txBody>
          <a:bodyPr/>
          <a:lstStyle/>
          <a:p>
            <a:pPr>
              <a:defRPr/>
            </a:pPr>
            <a:r>
              <a:rPr kumimoji="1" lang="en-US" altLang="zh-CN" dirty="0"/>
              <a:t>R</a:t>
            </a:r>
            <a:r>
              <a:rPr kumimoji="1" lang="zh-CN" altLang="en-US" dirty="0"/>
              <a:t>（</a:t>
            </a:r>
            <a:r>
              <a:rPr kumimoji="1" lang="en-US" altLang="zh-CN" dirty="0" err="1"/>
              <a:t>Recency</a:t>
            </a:r>
            <a:r>
              <a:rPr kumimoji="1" lang="zh-CN" altLang="en-US" dirty="0"/>
              <a:t>）指的是最近一次消费时间与截止时间的间隔。通常情况下，最近一次消费时间与截止时间的间隔越短，对即时提供的商品或是服务也最有可能感兴趣。</a:t>
            </a:r>
            <a:endParaRPr kumimoji="1" lang="en-US" altLang="zh-CN" dirty="0"/>
          </a:p>
          <a:p>
            <a:pPr>
              <a:defRPr/>
            </a:pPr>
            <a:r>
              <a:rPr kumimoji="1" lang="en-US" altLang="zh-CN" dirty="0"/>
              <a:t>F</a:t>
            </a:r>
            <a:r>
              <a:rPr kumimoji="1" lang="zh-CN" altLang="en-US" dirty="0"/>
              <a:t>（</a:t>
            </a:r>
            <a:r>
              <a:rPr kumimoji="1" lang="en-US" altLang="zh-CN" dirty="0"/>
              <a:t>Frequency</a:t>
            </a:r>
            <a:r>
              <a:rPr kumimoji="1" lang="zh-CN" altLang="en-US" dirty="0"/>
              <a:t>）指顾客在某段时间内所消费的次数。可以说消费频率越高的顾客，也是满意度越高的顾客，其忠诚度也就越高，顾客价值也就越大。</a:t>
            </a:r>
            <a:endParaRPr kumimoji="1" lang="en-US" altLang="zh-CN" dirty="0"/>
          </a:p>
          <a:p>
            <a:pPr>
              <a:defRPr/>
            </a:pPr>
            <a:r>
              <a:rPr kumimoji="1" lang="en-US" altLang="zh-CN" dirty="0"/>
              <a:t>M</a:t>
            </a:r>
            <a:r>
              <a:rPr kumimoji="1" lang="zh-CN" altLang="en-US" dirty="0"/>
              <a:t>（</a:t>
            </a:r>
            <a:r>
              <a:rPr kumimoji="1" lang="en-US" altLang="zh-CN" dirty="0"/>
              <a:t>Monetary</a:t>
            </a:r>
            <a:r>
              <a:rPr kumimoji="1" lang="zh-CN" altLang="en-US" dirty="0"/>
              <a:t>）指顾客在某段时间内所消费的金额。消费金额越大的顾客，他们的消费能力自然也就越大，这就是所谓“</a:t>
            </a:r>
            <a:r>
              <a:rPr kumimoji="1" lang="en-US" altLang="zh-CN" dirty="0"/>
              <a:t>20%</a:t>
            </a:r>
            <a:r>
              <a:rPr kumimoji="1" lang="zh-CN" altLang="en-US" dirty="0"/>
              <a:t>的顾客贡献了</a:t>
            </a:r>
            <a:r>
              <a:rPr kumimoji="1" lang="en-US" altLang="zh-CN" dirty="0"/>
              <a:t>80%</a:t>
            </a:r>
            <a:r>
              <a:rPr kumimoji="1" lang="zh-CN" altLang="en-US" dirty="0"/>
              <a:t>的销售额”的二八法则。</a:t>
            </a:r>
          </a:p>
        </p:txBody>
      </p:sp>
      <p:sp>
        <p:nvSpPr>
          <p:cNvPr id="19458" name="标题 2">
            <a:extLst>
              <a:ext uri="{FF2B5EF4-FFF2-40B4-BE49-F238E27FC236}">
                <a16:creationId xmlns:a16="http://schemas.microsoft.com/office/drawing/2014/main" id="{1A72AF90-907C-4CF0-8747-A510CCBC97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会员细分和营销方案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AED118D-E97C-CA48-9B7C-D2141DE70FB6}"/>
              </a:ext>
            </a:extLst>
          </p:cNvPr>
          <p:cNvSpPr/>
          <p:nvPr/>
        </p:nvSpPr>
        <p:spPr>
          <a:xfrm>
            <a:off x="872331" y="1383228"/>
            <a:ext cx="100877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57200">
              <a:buFont typeface="Wingdings" panose="05000000000000000000" pitchFamily="2" charset="2"/>
              <a:buNone/>
              <a:defRPr/>
            </a:pP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项目的目标是客户价值分析，即通过百货商场会员数据识别不同价值的会员，我采用了识别会员价值应用最广泛的模型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RFM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模型和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K-Means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聚类算法</a:t>
            </a:r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1329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C832833-C321-4C9A-A0EE-17BED3B61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131" y="1423988"/>
            <a:ext cx="11107737" cy="437038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kumimoji="1" lang="en-US" altLang="zh-CN" b="1" dirty="0"/>
              <a:t>K-Means</a:t>
            </a:r>
            <a:r>
              <a:rPr kumimoji="1" lang="zh-CN" altLang="en-US" b="1" dirty="0"/>
              <a:t>聚类算法</a:t>
            </a:r>
            <a:r>
              <a:rPr kumimoji="1" lang="zh-CN" altLang="en-US" dirty="0"/>
              <a:t>是一种基于质心的划分方法，输入聚类个数</a:t>
            </a:r>
            <a:r>
              <a:rPr kumimoji="1" lang="en-US" altLang="zh-CN" dirty="0"/>
              <a:t>k</a:t>
            </a:r>
            <a:r>
              <a:rPr kumimoji="1" lang="zh-CN" altLang="en-US" dirty="0"/>
              <a:t>，以及包含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个数据对象的数据库，输出满足误差平方和最小标准的</a:t>
            </a:r>
            <a:r>
              <a:rPr kumimoji="1" lang="en-US" altLang="zh-CN" dirty="0"/>
              <a:t>k</a:t>
            </a:r>
            <a:r>
              <a:rPr kumimoji="1" lang="zh-CN" altLang="en-US" dirty="0"/>
              <a:t>个聚类。算法步骤如下。</a:t>
            </a:r>
          </a:p>
          <a:p>
            <a:pPr>
              <a:defRPr/>
            </a:pPr>
            <a:r>
              <a:rPr kumimoji="1" lang="zh-CN" altLang="en-US" dirty="0"/>
              <a:t>从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个样本数据中随机选取</a:t>
            </a:r>
            <a:r>
              <a:rPr kumimoji="1" lang="en-US" altLang="zh-CN" dirty="0"/>
              <a:t>k</a:t>
            </a:r>
            <a:r>
              <a:rPr kumimoji="1" lang="zh-CN" altLang="en-US" dirty="0"/>
              <a:t>个对象作为初始的聚类中心。</a:t>
            </a:r>
          </a:p>
          <a:p>
            <a:pPr>
              <a:defRPr/>
            </a:pPr>
            <a:r>
              <a:rPr kumimoji="1" lang="zh-CN" altLang="en-US" dirty="0"/>
              <a:t>分别计算每个样本到各个聚类质心的距离，将样本分配到距离最近的那个聚类中心类别中。</a:t>
            </a:r>
          </a:p>
          <a:p>
            <a:pPr>
              <a:defRPr/>
            </a:pPr>
            <a:r>
              <a:rPr kumimoji="1" lang="zh-CN" altLang="en-US" dirty="0"/>
              <a:t>所有样本分配完成后，重新计算</a:t>
            </a:r>
            <a:r>
              <a:rPr kumimoji="1" lang="en-US" altLang="zh-CN" dirty="0"/>
              <a:t>k</a:t>
            </a:r>
            <a:r>
              <a:rPr kumimoji="1" lang="zh-CN" altLang="en-US" dirty="0"/>
              <a:t>个聚类的中心。</a:t>
            </a:r>
          </a:p>
          <a:p>
            <a:pPr>
              <a:defRPr/>
            </a:pPr>
            <a:r>
              <a:rPr kumimoji="1" lang="zh-CN" altLang="en-US" dirty="0"/>
              <a:t>与前一次计算得到的</a:t>
            </a:r>
            <a:r>
              <a:rPr kumimoji="1" lang="en-US" altLang="zh-CN" dirty="0"/>
              <a:t>k</a:t>
            </a:r>
            <a:r>
              <a:rPr kumimoji="1" lang="zh-CN" altLang="en-US" dirty="0"/>
              <a:t>个聚类中心比较，如果聚类中心发生变化，转</a:t>
            </a:r>
            <a:r>
              <a:rPr kumimoji="1" lang="en-US" altLang="zh-CN" dirty="0"/>
              <a:t>(2)</a:t>
            </a:r>
            <a:r>
              <a:rPr kumimoji="1" lang="zh-CN" altLang="en-US" dirty="0"/>
              <a:t>，否则转</a:t>
            </a:r>
            <a:r>
              <a:rPr kumimoji="1" lang="en-US" altLang="zh-CN" dirty="0"/>
              <a:t>(5)</a:t>
            </a:r>
            <a:r>
              <a:rPr kumimoji="1" lang="zh-CN" altLang="en-US" dirty="0"/>
              <a:t>。</a:t>
            </a:r>
          </a:p>
          <a:p>
            <a:pPr>
              <a:defRPr/>
            </a:pPr>
            <a:r>
              <a:rPr kumimoji="1" lang="zh-CN" altLang="en-US" dirty="0"/>
              <a:t>当质心不发生变化时停止并输出聚类结果。</a:t>
            </a:r>
          </a:p>
          <a:p>
            <a:pPr>
              <a:defRPr/>
            </a:pPr>
            <a:endParaRPr kumimoji="1" lang="zh-CN" altLang="en-US" dirty="0"/>
          </a:p>
        </p:txBody>
      </p:sp>
      <p:sp>
        <p:nvSpPr>
          <p:cNvPr id="26626" name="标题 2">
            <a:extLst>
              <a:ext uri="{FF2B5EF4-FFF2-40B4-BE49-F238E27FC236}">
                <a16:creationId xmlns:a16="http://schemas.microsoft.com/office/drawing/2014/main" id="{70B3B003-E890-4042-8094-4FE29115B7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K-Means</a:t>
            </a:r>
            <a:r>
              <a:rPr lang="zh-CN" altLang="en-US" dirty="0"/>
              <a:t>聚类算法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>
            <a:extLst>
              <a:ext uri="{FF2B5EF4-FFF2-40B4-BE49-F238E27FC236}">
                <a16:creationId xmlns:a16="http://schemas.microsoft.com/office/drawing/2014/main" id="{9232ECE4-AD08-4482-9909-24E55423C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741488"/>
            <a:ext cx="11436350" cy="437038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noProof="1">
                <a:cs typeface="宋体" charset="0"/>
              </a:rPr>
              <a:t>K-Means</a:t>
            </a:r>
            <a:r>
              <a:rPr kumimoji="1" lang="zh-CN" altLang="en-US" noProof="1">
                <a:cs typeface="宋体" charset="0"/>
              </a:rPr>
              <a:t>聚类算法是在数值类型数据的基础上进行研究，然而数据分析的样本复杂多样，因此要求不仅能够对特征为数值类型的数据进行分析，还要适应数据类型的变化，对不同特征做不同变换，以满足算法的要求。</a:t>
            </a:r>
          </a:p>
        </p:txBody>
      </p:sp>
      <p:sp>
        <p:nvSpPr>
          <p:cNvPr id="2" name="标题 2">
            <a:extLst>
              <a:ext uri="{FF2B5EF4-FFF2-40B4-BE49-F238E27FC236}">
                <a16:creationId xmlns:a16="http://schemas.microsoft.com/office/drawing/2014/main" id="{9CD86201-644F-4356-8683-19383B1CA4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K-Means</a:t>
            </a:r>
            <a:r>
              <a:rPr lang="zh-CN" altLang="en-US" dirty="0"/>
              <a:t>聚类算法</a:t>
            </a:r>
          </a:p>
        </p:txBody>
      </p:sp>
      <p:sp>
        <p:nvSpPr>
          <p:cNvPr id="27651" name="内容占位符 3">
            <a:extLst>
              <a:ext uri="{FF2B5EF4-FFF2-40B4-BE49-F238E27FC236}">
                <a16:creationId xmlns:a16="http://schemas.microsoft.com/office/drawing/2014/main" id="{B98F060D-372B-43F0-9278-C986B376C349}"/>
              </a:ext>
            </a:extLst>
          </p:cNvPr>
          <p:cNvSpPr>
            <a:spLocks noGrp="1" noChangeArrowheads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rPr lang="en-US" altLang="zh-CN" b="1" dirty="0"/>
              <a:t>1. </a:t>
            </a:r>
            <a:r>
              <a:rPr b="1" dirty="0"/>
              <a:t>数据类型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7646F3-FEAD-5542-88D2-E32F039E4E24}"/>
              </a:ext>
            </a:extLst>
          </p:cNvPr>
          <p:cNvSpPr/>
          <p:nvPr/>
        </p:nvSpPr>
        <p:spPr>
          <a:xfrm>
            <a:off x="423861" y="3631518"/>
            <a:ext cx="11107737" cy="1970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40"/>
              </a:lnSpc>
              <a:defRPr/>
            </a:pPr>
            <a:r>
              <a:rPr kumimoji="1" lang="en-US" altLang="zh-CN" dirty="0" err="1">
                <a:latin typeface="+mj-lt"/>
              </a:rPr>
              <a:t>sklearn</a:t>
            </a:r>
            <a:r>
              <a:rPr kumimoji="1" lang="zh-CN" altLang="zh-CN" dirty="0">
                <a:latin typeface="+mj-lt"/>
              </a:rPr>
              <a:t>的</a:t>
            </a:r>
            <a:r>
              <a:rPr kumimoji="1" lang="en-US" altLang="zh-CN" dirty="0">
                <a:latin typeface="+mj-lt"/>
              </a:rPr>
              <a:t>cluster</a:t>
            </a:r>
            <a:r>
              <a:rPr kumimoji="1" lang="zh-CN" altLang="zh-CN" dirty="0">
                <a:latin typeface="+mj-lt"/>
              </a:rPr>
              <a:t>模块提供了</a:t>
            </a:r>
            <a:r>
              <a:rPr kumimoji="1" lang="en-US" altLang="zh-CN" dirty="0" err="1">
                <a:latin typeface="+mj-lt"/>
              </a:rPr>
              <a:t>KMeans</a:t>
            </a:r>
            <a:r>
              <a:rPr kumimoji="1" lang="zh-CN" altLang="zh-CN" dirty="0">
                <a:latin typeface="+mj-lt"/>
              </a:rPr>
              <a:t>函数构建</a:t>
            </a:r>
            <a:r>
              <a:rPr kumimoji="1" lang="en-US" altLang="zh-CN" dirty="0">
                <a:latin typeface="+mj-lt"/>
              </a:rPr>
              <a:t>K-Means</a:t>
            </a:r>
            <a:r>
              <a:rPr kumimoji="1" lang="zh-CN" altLang="zh-CN" dirty="0">
                <a:latin typeface="+mj-lt"/>
              </a:rPr>
              <a:t>聚类模型，其基本语法如下。</a:t>
            </a:r>
          </a:p>
          <a:p>
            <a:pPr marL="422910" lvl="1" indent="0">
              <a:lnSpc>
                <a:spcPts val="304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i="1" dirty="0" err="1">
                <a:latin typeface="+mj-lt"/>
                <a:cs typeface="+mn-ea"/>
              </a:rPr>
              <a:t>sklearn.cluster.</a:t>
            </a:r>
            <a:r>
              <a:rPr kumimoji="1" lang="en-US" altLang="zh-CN" b="1" i="1" dirty="0" err="1">
                <a:latin typeface="+mj-lt"/>
                <a:cs typeface="+mn-ea"/>
              </a:rPr>
              <a:t>KMeans</a:t>
            </a:r>
            <a:r>
              <a:rPr kumimoji="1" lang="en-US" altLang="zh-CN" i="1" dirty="0">
                <a:latin typeface="+mj-lt"/>
                <a:cs typeface="+mn-ea"/>
              </a:rPr>
              <a:t>(</a:t>
            </a:r>
            <a:r>
              <a:rPr kumimoji="1" lang="en-US" altLang="zh-CN" i="1" dirty="0" err="1">
                <a:latin typeface="+mj-lt"/>
                <a:cs typeface="+mn-ea"/>
              </a:rPr>
              <a:t>n_clusters</a:t>
            </a:r>
            <a:r>
              <a:rPr kumimoji="1" lang="en-US" altLang="zh-CN" i="1" dirty="0">
                <a:latin typeface="+mj-lt"/>
                <a:cs typeface="+mn-ea"/>
              </a:rPr>
              <a:t>=8, </a:t>
            </a:r>
            <a:r>
              <a:rPr kumimoji="1" lang="en-US" altLang="zh-CN" i="1" dirty="0" err="1">
                <a:latin typeface="+mj-lt"/>
                <a:cs typeface="+mn-ea"/>
              </a:rPr>
              <a:t>init</a:t>
            </a:r>
            <a:r>
              <a:rPr kumimoji="1" lang="en-US" altLang="zh-CN" i="1" dirty="0">
                <a:latin typeface="+mj-lt"/>
                <a:cs typeface="+mn-ea"/>
              </a:rPr>
              <a:t>='k-means++', </a:t>
            </a:r>
            <a:r>
              <a:rPr kumimoji="1" lang="en-US" altLang="zh-CN" i="1" dirty="0" err="1">
                <a:latin typeface="+mj-lt"/>
                <a:cs typeface="+mn-ea"/>
              </a:rPr>
              <a:t>n_init</a:t>
            </a:r>
            <a:r>
              <a:rPr kumimoji="1" lang="en-US" altLang="zh-CN" i="1" dirty="0">
                <a:latin typeface="+mj-lt"/>
                <a:cs typeface="+mn-ea"/>
              </a:rPr>
              <a:t>=10, </a:t>
            </a:r>
            <a:r>
              <a:rPr kumimoji="1" lang="en-US" altLang="zh-CN" i="1" dirty="0" err="1">
                <a:latin typeface="+mj-lt"/>
                <a:cs typeface="+mn-ea"/>
              </a:rPr>
              <a:t>max_iter</a:t>
            </a:r>
            <a:r>
              <a:rPr kumimoji="1" lang="en-US" altLang="zh-CN" i="1" dirty="0">
                <a:latin typeface="+mj-lt"/>
                <a:cs typeface="+mn-ea"/>
              </a:rPr>
              <a:t>=300, </a:t>
            </a:r>
            <a:r>
              <a:rPr kumimoji="1" lang="en-US" altLang="zh-CN" i="1" dirty="0" err="1">
                <a:latin typeface="+mj-lt"/>
                <a:cs typeface="+mn-ea"/>
              </a:rPr>
              <a:t>tol</a:t>
            </a:r>
            <a:r>
              <a:rPr kumimoji="1" lang="en-US" altLang="zh-CN" i="1" dirty="0">
                <a:latin typeface="+mj-lt"/>
                <a:cs typeface="+mn-ea"/>
              </a:rPr>
              <a:t>=0.0001,precompute_distances='auto', verbose=0, </a:t>
            </a:r>
            <a:r>
              <a:rPr kumimoji="1" lang="en-US" altLang="zh-CN" i="1" dirty="0" err="1">
                <a:latin typeface="+mj-lt"/>
                <a:cs typeface="+mn-ea"/>
              </a:rPr>
              <a:t>random_state</a:t>
            </a:r>
            <a:r>
              <a:rPr kumimoji="1" lang="en-US" altLang="zh-CN" i="1" dirty="0">
                <a:latin typeface="+mj-lt"/>
                <a:cs typeface="+mn-ea"/>
              </a:rPr>
              <a:t>=None, </a:t>
            </a:r>
            <a:r>
              <a:rPr kumimoji="1" lang="en-US" altLang="zh-CN" i="1" dirty="0" err="1">
                <a:latin typeface="+mj-lt"/>
                <a:cs typeface="+mn-ea"/>
              </a:rPr>
              <a:t>copy_x</a:t>
            </a:r>
            <a:r>
              <a:rPr kumimoji="1" lang="en-US" altLang="zh-CN" i="1" dirty="0">
                <a:latin typeface="+mj-lt"/>
                <a:cs typeface="+mn-ea"/>
              </a:rPr>
              <a:t>=True, </a:t>
            </a:r>
            <a:r>
              <a:rPr kumimoji="1" lang="en-US" altLang="zh-CN" i="1" dirty="0" err="1">
                <a:latin typeface="+mj-lt"/>
                <a:cs typeface="+mn-ea"/>
              </a:rPr>
              <a:t>n_jobs</a:t>
            </a:r>
            <a:r>
              <a:rPr kumimoji="1" lang="en-US" altLang="zh-CN" i="1" dirty="0">
                <a:latin typeface="+mj-lt"/>
                <a:cs typeface="+mn-ea"/>
              </a:rPr>
              <a:t>=1,algorithm='auto')</a:t>
            </a:r>
          </a:p>
          <a:p>
            <a:pPr marL="0" indent="0">
              <a:lnSpc>
                <a:spcPts val="304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en-US" dirty="0">
                <a:latin typeface="+mj-lt"/>
              </a:rPr>
              <a:t>常用参数及其说明如表所示。</a:t>
            </a:r>
            <a:endParaRPr kumimoji="1" lang="en-US" altLang="zh-CN" dirty="0">
              <a:latin typeface="+mj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F11F88-EC59-C046-866D-8D1010658451}"/>
              </a:ext>
            </a:extLst>
          </p:cNvPr>
          <p:cNvSpPr/>
          <p:nvPr/>
        </p:nvSpPr>
        <p:spPr>
          <a:xfrm>
            <a:off x="423861" y="2953656"/>
            <a:ext cx="35397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lang="en-US" altLang="zh-CN" sz="20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kmeans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函数及其参数介绍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>
            <a:extLst>
              <a:ext uri="{FF2B5EF4-FFF2-40B4-BE49-F238E27FC236}">
                <a16:creationId xmlns:a16="http://schemas.microsoft.com/office/drawing/2014/main" id="{06CE9364-3135-4E1A-BE5F-331F15028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741488"/>
            <a:ext cx="11107737" cy="2168525"/>
          </a:xfrm>
        </p:spPr>
        <p:txBody>
          <a:bodyPr/>
          <a:lstStyle/>
          <a:p>
            <a:pPr marL="361950" indent="-361950">
              <a:lnSpc>
                <a:spcPts val="3040"/>
              </a:lnSpc>
            </a:pPr>
            <a:r>
              <a:rPr kumimoji="1" lang="zh-CN" altLang="en-US" noProof="1">
                <a:latin typeface="Times New Roman" pitchFamily="18" charset="0"/>
                <a:cs typeface="宋体" charset="0"/>
              </a:rPr>
              <a:t>常用参数及其说明如表所示</a:t>
            </a:r>
            <a:r>
              <a:rPr kumimoji="1" lang="zh-CN" altLang="zh-CN" noProof="1">
                <a:cs typeface="宋体" charset="0"/>
              </a:rPr>
              <a:t>。</a:t>
            </a:r>
          </a:p>
          <a:p>
            <a:pPr marL="361950" indent="-361950"/>
            <a:endParaRPr kumimoji="1" lang="zh-CN" altLang="en-US" noProof="1">
              <a:latin typeface="Times New Roman" pitchFamily="18" charset="0"/>
              <a:cs typeface="宋体" charset="0"/>
            </a:endParaRPr>
          </a:p>
        </p:txBody>
      </p:sp>
      <p:sp>
        <p:nvSpPr>
          <p:cNvPr id="2" name="标题 2">
            <a:extLst>
              <a:ext uri="{FF2B5EF4-FFF2-40B4-BE49-F238E27FC236}">
                <a16:creationId xmlns:a16="http://schemas.microsoft.com/office/drawing/2014/main" id="{974DBDBC-49CA-417B-B18A-38301393E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了解</a:t>
            </a:r>
            <a:r>
              <a:rPr lang="en-US" altLang="zh-CN"/>
              <a:t>K-Means</a:t>
            </a:r>
            <a:r>
              <a:rPr lang="zh-CN" altLang="en-US"/>
              <a:t>聚类算法</a:t>
            </a:r>
          </a:p>
        </p:txBody>
      </p:sp>
      <p:sp>
        <p:nvSpPr>
          <p:cNvPr id="29699" name="内容占位符 3">
            <a:extLst>
              <a:ext uri="{FF2B5EF4-FFF2-40B4-BE49-F238E27FC236}">
                <a16:creationId xmlns:a16="http://schemas.microsoft.com/office/drawing/2014/main" id="{01B6DE7B-2351-4B5B-AD39-64686BD1C618}"/>
              </a:ext>
            </a:extLst>
          </p:cNvPr>
          <p:cNvSpPr>
            <a:spLocks noGrp="1" noChangeArrowheads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rPr lang="en-US" altLang="zh-CN" b="1"/>
              <a:t>3. kmeans</a:t>
            </a:r>
            <a:r>
              <a:rPr b="1"/>
              <a:t>函数及其参数介绍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2649AED-4D07-4D49-B507-2C1E98F432FE}"/>
              </a:ext>
            </a:extLst>
          </p:cNvPr>
          <p:cNvGraphicFramePr>
            <a:graphicFrameLocks noGrp="1"/>
          </p:cNvGraphicFramePr>
          <p:nvPr/>
        </p:nvGraphicFramePr>
        <p:xfrm>
          <a:off x="328613" y="2230438"/>
          <a:ext cx="11630025" cy="44640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76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3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4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参数名称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9613" marR="19613" marT="0" marB="0" anchor="ctr"/>
                </a:tc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9613" marR="19613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4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n_clusters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9613" marR="19613" marT="0" marB="0" anchor="ctr"/>
                </a:tc>
                <a:tc>
                  <a:txBody>
                    <a:bodyPr/>
                    <a:lstStyle/>
                    <a:p>
                      <a:pPr algn="just" fontAlgn="auto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接收</a:t>
                      </a:r>
                      <a:r>
                        <a:rPr lang="en-US" sz="16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int</a:t>
                      </a: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。表示分类簇的数量。无默认。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9613" marR="19613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4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max_iter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9613" marR="19613" marT="0" marB="0" anchor="ctr"/>
                </a:tc>
                <a:tc>
                  <a:txBody>
                    <a:bodyPr/>
                    <a:lstStyle/>
                    <a:p>
                      <a:pPr algn="just" fontAlgn="auto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接收</a:t>
                      </a:r>
                      <a:r>
                        <a:rPr lang="en-US" sz="16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int</a:t>
                      </a: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。表示最大的迭代次数。默认为</a:t>
                      </a:r>
                      <a:r>
                        <a:rPr 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300</a:t>
                      </a: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9613" marR="19613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4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n_init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9613" marR="19613" marT="0" marB="0" anchor="ctr"/>
                </a:tc>
                <a:tc>
                  <a:txBody>
                    <a:bodyPr/>
                    <a:lstStyle/>
                    <a:p>
                      <a:pPr algn="just" fontAlgn="auto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接收</a:t>
                      </a:r>
                      <a:r>
                        <a:rPr lang="en-US" sz="16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int</a:t>
                      </a: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。表示算法的运行次数。默认为</a:t>
                      </a:r>
                      <a:r>
                        <a:rPr 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9613" marR="19613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8009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init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9613" marR="19613" marT="0" marB="0" anchor="ctr"/>
                </a:tc>
                <a:tc>
                  <a:txBody>
                    <a:bodyPr/>
                    <a:lstStyle/>
                    <a:p>
                      <a:pPr algn="just" fontAlgn="auto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接收特定</a:t>
                      </a:r>
                      <a:r>
                        <a:rPr 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string</a:t>
                      </a: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  <a:r>
                        <a:rPr lang="en-US" sz="16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kmeans</a:t>
                      </a:r>
                      <a:r>
                        <a:rPr 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++</a:t>
                      </a: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表示该初始化策略选择的初始均值向量相互之间都距离较远，它的效果较好；</a:t>
                      </a:r>
                      <a:r>
                        <a:rPr 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random</a:t>
                      </a: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表示从数据中随机选择</a:t>
                      </a:r>
                      <a:r>
                        <a:rPr 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K</a:t>
                      </a: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个样本作为初始均值向量；或者提供一个数组，数组的形状为（</a:t>
                      </a:r>
                      <a:r>
                        <a:rPr lang="en-US" sz="16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n_clusters,n_features</a:t>
                      </a: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），该数组作为初始均值向量。默认为</a:t>
                      </a:r>
                      <a:r>
                        <a:rPr lang="en-US" sz="16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kmeans</a:t>
                      </a:r>
                      <a:r>
                        <a:rPr 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++</a:t>
                      </a: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9613" marR="19613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007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precompute_distances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9613" marR="19613" marT="0" marB="0" anchor="ctr"/>
                </a:tc>
                <a:tc>
                  <a:txBody>
                    <a:bodyPr/>
                    <a:lstStyle/>
                    <a:p>
                      <a:pPr algn="just" fontAlgn="auto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接收</a:t>
                      </a:r>
                      <a:r>
                        <a:rPr lang="en-US" sz="16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boolean</a:t>
                      </a: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或者</a:t>
                      </a:r>
                      <a:r>
                        <a:rPr 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auto</a:t>
                      </a: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。表示是否提前计算好样本之间的距离，</a:t>
                      </a:r>
                      <a:r>
                        <a:rPr 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auto</a:t>
                      </a: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表示如果</a:t>
                      </a:r>
                      <a:r>
                        <a:rPr lang="en-US" sz="16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n_samples</a:t>
                      </a:r>
                      <a:r>
                        <a:rPr 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*n &gt; 12million,</a:t>
                      </a: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则不提前计算。默认为</a:t>
                      </a:r>
                      <a:r>
                        <a:rPr 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auto</a:t>
                      </a: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9613" marR="19613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4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tol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9613" marR="19613" marT="0" marB="0" anchor="ctr"/>
                </a:tc>
                <a:tc>
                  <a:txBody>
                    <a:bodyPr/>
                    <a:lstStyle/>
                    <a:p>
                      <a:pPr algn="just" fontAlgn="auto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接收</a:t>
                      </a:r>
                      <a:r>
                        <a:rPr 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float</a:t>
                      </a: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。表示算法收敛的阈值。默认为</a:t>
                      </a:r>
                      <a:r>
                        <a:rPr 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0.0001</a:t>
                      </a: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9613" marR="19613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4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n_jobs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9613" marR="19613" marT="0" marB="0" anchor="ctr"/>
                </a:tc>
                <a:tc>
                  <a:txBody>
                    <a:bodyPr/>
                    <a:lstStyle/>
                    <a:p>
                      <a:pPr algn="just" fontAlgn="auto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接收</a:t>
                      </a:r>
                      <a:r>
                        <a:rPr lang="en-US" sz="16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int</a:t>
                      </a: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。表示任务使用的</a:t>
                      </a:r>
                      <a:r>
                        <a:rPr 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CPU</a:t>
                      </a: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数量。默认为</a:t>
                      </a:r>
                      <a:r>
                        <a:rPr 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9613" marR="19613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4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random_state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9613" marR="19613" marT="0" marB="0" anchor="ctr"/>
                </a:tc>
                <a:tc>
                  <a:txBody>
                    <a:bodyPr/>
                    <a:lstStyle/>
                    <a:p>
                      <a:pPr algn="just" fontAlgn="auto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接收</a:t>
                      </a:r>
                      <a:r>
                        <a:rPr lang="en-US" sz="16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int</a:t>
                      </a: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。表示随机数生成器的种子。默认为</a:t>
                      </a:r>
                      <a:r>
                        <a:rPr 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None</a:t>
                      </a: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9613" marR="19613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4006">
                <a:tc>
                  <a:txBody>
                    <a:bodyPr/>
                    <a:lstStyle/>
                    <a:p>
                      <a:pPr algn="ctr" fontAlgn="auto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verbose</a:t>
                      </a:r>
                      <a:endParaRPr lang="zh-CN" sz="16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9613" marR="19613" marT="0" marB="0" anchor="ctr"/>
                </a:tc>
                <a:tc>
                  <a:txBody>
                    <a:bodyPr/>
                    <a:lstStyle/>
                    <a:p>
                      <a:pPr algn="just" fontAlgn="auto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接收</a:t>
                      </a:r>
                      <a:r>
                        <a:rPr lang="en-US" sz="16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int</a:t>
                      </a: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  <a:r>
                        <a:rPr 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表示不输出日志信息；</a:t>
                      </a:r>
                      <a:r>
                        <a:rPr 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表示每隔一段时间打印一次日志信息，如果大于</a:t>
                      </a:r>
                      <a:r>
                        <a:rPr 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，则打印日志信息更频繁。默认为</a:t>
                      </a:r>
                      <a:r>
                        <a:rPr 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r>
                        <a:rPr 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。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19613" marR="19613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2">
            <a:extLst>
              <a:ext uri="{FF2B5EF4-FFF2-40B4-BE49-F238E27FC236}">
                <a16:creationId xmlns:a16="http://schemas.microsoft.com/office/drawing/2014/main" id="{0398EB19-A2E8-4B43-AD9C-D9F7A75012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分析聚类结果</a:t>
            </a:r>
          </a:p>
        </p:txBody>
      </p:sp>
      <p:sp>
        <p:nvSpPr>
          <p:cNvPr id="32770" name="内容占位符 3">
            <a:extLst>
              <a:ext uri="{FF2B5EF4-FFF2-40B4-BE49-F238E27FC236}">
                <a16:creationId xmlns:a16="http://schemas.microsoft.com/office/drawing/2014/main" id="{0C5B42ED-8F3E-42BD-95B3-BA6A57CC1E06}"/>
              </a:ext>
            </a:extLst>
          </p:cNvPr>
          <p:cNvSpPr>
            <a:spLocks noGrp="1" noChangeArrowheads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t>针对聚类结果进行特征分析，如图所示。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967AF98-B5E3-4D4A-8ADB-C3BE4DAD497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4211" y="1741488"/>
            <a:ext cx="4447789" cy="457041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2">
            <a:extLst>
              <a:ext uri="{FF2B5EF4-FFF2-40B4-BE49-F238E27FC236}">
                <a16:creationId xmlns:a16="http://schemas.microsoft.com/office/drawing/2014/main" id="{D2712A81-D404-4F73-B7BF-D36FDC1E25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分析聚类结果</a:t>
            </a:r>
          </a:p>
        </p:txBody>
      </p:sp>
      <p:sp>
        <p:nvSpPr>
          <p:cNvPr id="33794" name="内容占位符 3">
            <a:extLst>
              <a:ext uri="{FF2B5EF4-FFF2-40B4-BE49-F238E27FC236}">
                <a16:creationId xmlns:a16="http://schemas.microsoft.com/office/drawing/2014/main" id="{07D26053-BDD7-4573-8FEE-E5CF3C60F888}"/>
              </a:ext>
            </a:extLst>
          </p:cNvPr>
          <p:cNvSpPr>
            <a:spLocks noGrp="1" noChangeArrowheads="1"/>
          </p:cNvSpPr>
          <p:nvPr>
            <p:ph idx="10"/>
          </p:nvPr>
        </p:nvSpPr>
        <p:spPr>
          <a:xfrm>
            <a:off x="542131" y="1430827"/>
            <a:ext cx="9490869" cy="5286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结合业务分析，通过比较各个特征在群间的大小对某一个群的特征进行评价分析，从而总结出每个群的优势和弱势特征，</a:t>
            </a:r>
            <a:r>
              <a:rPr lang="zh-CN" altLang="zh-CN" sz="1800" kern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项目定义五个等级的客户类别</a:t>
            </a:r>
            <a:r>
              <a:rPr lang="zh-CN" altLang="en-US" sz="1800" kern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分别为</a:t>
            </a:r>
            <a:r>
              <a:rPr lang="en-US" altLang="zh-CN" sz="1800" kern="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endParaRPr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EF17D90-1994-6641-B633-427539CD5787}"/>
              </a:ext>
            </a:extLst>
          </p:cNvPr>
          <p:cNvSpPr/>
          <p:nvPr/>
        </p:nvSpPr>
        <p:spPr>
          <a:xfrm>
            <a:off x="558800" y="2241174"/>
            <a:ext cx="9372600" cy="3890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项目定义五个等级的客户类别：</a:t>
            </a:r>
            <a:endParaRPr lang="en-US" altLang="zh-CN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zh-CN" altLang="zh-CN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zh-CN" b="1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重要保留客户</a:t>
            </a:r>
            <a:r>
              <a:rPr lang="zh-CN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，聚类群体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为重要保留客户，该客户群体消费频繁而且消费高，最近都有消费占据了大部分消费市场。</a:t>
            </a:r>
            <a:endParaRPr lang="en-US" altLang="zh-CN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itchFamily="2" charset="2"/>
              <a:buChar char="Ø"/>
            </a:pPr>
            <a:endParaRPr lang="zh-CN" altLang="zh-CN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zh-CN" b="1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重要发展客户</a:t>
            </a:r>
            <a:r>
              <a:rPr lang="zh-CN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，聚类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群体消费比较频繁，且消费金额也比较高，最近都有消费</a:t>
            </a:r>
            <a:endParaRPr lang="en-US" altLang="zh-CN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itchFamily="2" charset="2"/>
              <a:buChar char="Ø"/>
            </a:pPr>
            <a:endParaRPr lang="zh-CN" altLang="zh-CN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zh-CN" b="1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一般客户</a:t>
            </a:r>
            <a:r>
              <a:rPr lang="zh-CN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，聚类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群体为一般客户，消费金额、消费频率较低，但最近都有消费</a:t>
            </a:r>
            <a:endParaRPr lang="en-US" altLang="zh-CN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itchFamily="2" charset="2"/>
              <a:buChar char="Ø"/>
            </a:pPr>
            <a:endParaRPr lang="zh-CN" altLang="zh-CN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zh-CN" b="1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流失客户</a:t>
            </a:r>
            <a:r>
              <a:rPr lang="zh-CN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，聚类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群体为流失客户</a:t>
            </a:r>
            <a:endParaRPr lang="en-US" altLang="zh-CN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itchFamily="2" charset="2"/>
              <a:buChar char="Ø"/>
            </a:pPr>
            <a:endParaRPr lang="zh-CN" altLang="zh-CN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zh-CN" b="1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低价值客户</a:t>
            </a:r>
            <a:r>
              <a:rPr lang="zh-CN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，聚类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群体为低价值客户</a:t>
            </a:r>
            <a:endParaRPr lang="zh-CN" altLang="zh-CN" sz="1800" kern="1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7FD9EC0E-3C5A-41AE-B86E-FF5E22C8DAA6}"/>
              </a:ext>
            </a:extLst>
          </p:cNvPr>
          <p:cNvCxnSpPr/>
          <p:nvPr/>
        </p:nvCxnSpPr>
        <p:spPr>
          <a:xfrm>
            <a:off x="3265488" y="1347788"/>
            <a:ext cx="4762" cy="4354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2F01F21E-F4F9-4622-BD7E-0A05B9C183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538" y="1939925"/>
            <a:ext cx="66055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30C80098-DBDF-44A8-8B78-79F16B01E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1651743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hlinkClick r:id="rId2" action="ppaction://hlinksldjump"/>
            <a:extLst>
              <a:ext uri="{FF2B5EF4-FFF2-40B4-BE49-F238E27FC236}">
                <a16:creationId xmlns:a16="http://schemas.microsoft.com/office/drawing/2014/main" id="{1ED5858A-DC05-4505-828C-344F2BE2A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6086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统计分析</a:t>
            </a:r>
          </a:p>
        </p:txBody>
      </p:sp>
      <p:sp>
        <p:nvSpPr>
          <p:cNvPr id="8197" name="标题 3">
            <a:extLst>
              <a:ext uri="{FF2B5EF4-FFF2-40B4-BE49-F238E27FC236}">
                <a16:creationId xmlns:a16="http://schemas.microsoft.com/office/drawing/2014/main" id="{0CC56E7A-7656-401C-B8C3-6EED42EA60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7">
            <a:hlinkClick r:id="rId3" action="ppaction://hlinksldjump"/>
            <a:extLst>
              <a:ext uri="{FF2B5EF4-FFF2-40B4-BE49-F238E27FC236}">
                <a16:creationId xmlns:a16="http://schemas.microsoft.com/office/drawing/2014/main" id="{2EB060AE-3AE5-446D-843D-1BB385354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1579743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数据探索与预处理</a:t>
            </a: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708487C8-882A-4D2D-B078-0123C99CF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26266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AutoShape 17">
            <a:hlinkClick r:id="rId4" action="ppaction://hlinksldjump"/>
            <a:extLst>
              <a:ext uri="{FF2B5EF4-FFF2-40B4-BE49-F238E27FC236}">
                <a16:creationId xmlns:a16="http://schemas.microsoft.com/office/drawing/2014/main" id="{97AA76CB-3DF5-4FCB-91BA-7B3E7E6C7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36608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建立会员用户画像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4866ACEF-1AAB-4031-93DC-1EEEC9666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6788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28" name="AutoShape 17">
            <a:hlinkClick r:id="" action="ppaction://noaction"/>
            <a:extLst>
              <a:ext uri="{FF2B5EF4-FFF2-40B4-BE49-F238E27FC236}">
                <a16:creationId xmlns:a16="http://schemas.microsoft.com/office/drawing/2014/main" id="{4AF0CB43-FA2C-4791-BC8A-40DF0E19F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4715497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会员细分和营销方案</a:t>
            </a:r>
          </a:p>
        </p:txBody>
      </p:sp>
      <p:sp>
        <p:nvSpPr>
          <p:cNvPr id="29" name="Oval 15">
            <a:extLst>
              <a:ext uri="{FF2B5EF4-FFF2-40B4-BE49-F238E27FC236}">
                <a16:creationId xmlns:a16="http://schemas.microsoft.com/office/drawing/2014/main" id="{7C89F5DC-5C3D-4656-9CA1-4F166931D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4733497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2">
            <a:extLst>
              <a:ext uri="{FF2B5EF4-FFF2-40B4-BE49-F238E27FC236}">
                <a16:creationId xmlns:a16="http://schemas.microsoft.com/office/drawing/2014/main" id="{98C1CB4F-046F-49E3-BAD0-8DEBF46BE2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/>
              <a:t>营销策略</a:t>
            </a:r>
          </a:p>
        </p:txBody>
      </p:sp>
      <p:sp>
        <p:nvSpPr>
          <p:cNvPr id="34818" name="内容占位符 3">
            <a:extLst>
              <a:ext uri="{FF2B5EF4-FFF2-40B4-BE49-F238E27FC236}">
                <a16:creationId xmlns:a16="http://schemas.microsoft.com/office/drawing/2014/main" id="{6CC927AE-9DD1-4A36-BDA3-7C355E4B6942}"/>
              </a:ext>
            </a:extLst>
          </p:cNvPr>
          <p:cNvSpPr>
            <a:spLocks noGrp="1" noChangeArrowheads="1"/>
          </p:cNvSpPr>
          <p:nvPr>
            <p:ph idx="10"/>
          </p:nvPr>
        </p:nvSpPr>
        <p:spPr>
          <a:xfrm>
            <a:off x="423819" y="1441931"/>
            <a:ext cx="11301412" cy="4270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根据各个客户群体进行特征分析，采取以下营销方案</a:t>
            </a:r>
          </a:p>
          <a:p>
            <a:pPr>
              <a:lnSpc>
                <a:spcPct val="150000"/>
              </a:lnSpc>
            </a:pPr>
            <a:endParaRPr sz="1800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E2EBDD4-1CA5-FB43-B28A-DB26A3523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19" y="1868968"/>
            <a:ext cx="9418681" cy="4369231"/>
          </a:xfrm>
        </p:spPr>
        <p:txBody>
          <a:bodyPr/>
          <a:lstStyle/>
          <a:p>
            <a:pPr lvl="0"/>
            <a:r>
              <a:rPr lang="zh-CN" altLang="zh-CN" b="1" dirty="0"/>
              <a:t>会员的升级服务</a:t>
            </a:r>
            <a:r>
              <a:rPr lang="zh-CN" altLang="zh-CN" dirty="0"/>
              <a:t>，对于高消费的会员采取会员的升级服务，提高折扣率，而且为高级会员提供更好的服务，刺激高级会员消费</a:t>
            </a:r>
            <a:endParaRPr lang="en-US" altLang="zh-CN" dirty="0"/>
          </a:p>
          <a:p>
            <a:pPr lvl="0"/>
            <a:endParaRPr lang="zh-CN" altLang="zh-CN" dirty="0"/>
          </a:p>
          <a:p>
            <a:pPr lvl="0"/>
            <a:r>
              <a:rPr lang="zh-CN" altLang="zh-CN" b="1" dirty="0"/>
              <a:t>积分兑换服务</a:t>
            </a:r>
            <a:r>
              <a:rPr lang="zh-CN" altLang="zh-CN" dirty="0"/>
              <a:t>，对于中等消费的会员和经常购物的会员群体采取积分兑换商品服务，消费越高能兑换商品的价值就越高，刺激消费频率</a:t>
            </a:r>
            <a:endParaRPr lang="en-US" altLang="zh-CN" dirty="0"/>
          </a:p>
          <a:p>
            <a:pPr lvl="0"/>
            <a:endParaRPr lang="zh-CN" altLang="zh-CN" dirty="0"/>
          </a:p>
          <a:p>
            <a:pPr lvl="0"/>
            <a:r>
              <a:rPr lang="zh-CN" altLang="zh-CN" b="1" dirty="0"/>
              <a:t>充值卡服务，</a:t>
            </a:r>
            <a:r>
              <a:rPr lang="zh-CN" altLang="zh-CN" dirty="0"/>
              <a:t>对于流失的客户可以采取办充值卡服务，绑定会员进行消费，促进会员回流消费</a:t>
            </a: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1">
            <a:extLst>
              <a:ext uri="{FF2B5EF4-FFF2-40B4-BE49-F238E27FC236}">
                <a16:creationId xmlns:a16="http://schemas.microsoft.com/office/drawing/2014/main" id="{B2844C31-2031-4035-B92B-4AD6F3D0C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296988"/>
            <a:ext cx="11107737" cy="481488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kumimoji="1" lang="zh-CN" altLang="en-US" noProof="1">
                <a:cs typeface="宋体" charset="0"/>
              </a:rPr>
              <a:t>本项目结合百货商场会员价值分析的案例，重点介绍了数据分析算法中</a:t>
            </a:r>
            <a:r>
              <a:rPr kumimoji="1" lang="en-US" altLang="zh-CN" noProof="1">
                <a:cs typeface="宋体" charset="0"/>
              </a:rPr>
              <a:t>K-Means</a:t>
            </a:r>
            <a:r>
              <a:rPr kumimoji="1" lang="zh-CN" altLang="en-US" noProof="1">
                <a:cs typeface="宋体" charset="0"/>
              </a:rPr>
              <a:t>聚类算法在会员价值分析中的应用。使用</a:t>
            </a:r>
            <a:r>
              <a:rPr kumimoji="1" lang="en-US" altLang="zh-CN" noProof="1">
                <a:cs typeface="宋体" charset="0"/>
              </a:rPr>
              <a:t>K-Means</a:t>
            </a:r>
            <a:r>
              <a:rPr kumimoji="1" lang="zh-CN" altLang="en-US" noProof="1">
                <a:cs typeface="宋体" charset="0"/>
              </a:rPr>
              <a:t>算法构建了会员价值分析</a:t>
            </a:r>
            <a:r>
              <a:rPr kumimoji="1" lang="en-US" altLang="zh-CN" noProof="1">
                <a:cs typeface="宋体" charset="0"/>
              </a:rPr>
              <a:t>FRM</a:t>
            </a:r>
            <a:r>
              <a:rPr kumimoji="1" lang="zh-CN" altLang="en-US" noProof="1">
                <a:cs typeface="宋体" charset="0"/>
              </a:rPr>
              <a:t>模型，详细描述了数据分析的整个过程。</a:t>
            </a:r>
          </a:p>
        </p:txBody>
      </p:sp>
      <p:sp>
        <p:nvSpPr>
          <p:cNvPr id="2" name="标题 2">
            <a:extLst>
              <a:ext uri="{FF2B5EF4-FFF2-40B4-BE49-F238E27FC236}">
                <a16:creationId xmlns:a16="http://schemas.microsoft.com/office/drawing/2014/main" id="{2E33090E-590B-4B85-B632-7AF3643D42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小结</a:t>
            </a:r>
          </a:p>
        </p:txBody>
      </p:sp>
      <p:pic>
        <p:nvPicPr>
          <p:cNvPr id="37891" name="Picture 2">
            <a:extLst>
              <a:ext uri="{FF2B5EF4-FFF2-40B4-BE49-F238E27FC236}">
                <a16:creationId xmlns:a16="http://schemas.microsoft.com/office/drawing/2014/main" id="{EE2B4775-F233-4790-920C-C7FF9B350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450" y="3240088"/>
            <a:ext cx="38100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>
            <a:extLst>
              <a:ext uri="{FF2B5EF4-FFF2-40B4-BE49-F238E27FC236}">
                <a16:creationId xmlns:a16="http://schemas.microsoft.com/office/drawing/2014/main" id="{BD2FE0FD-FCE9-4D51-80B5-6A012928614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4000" y="-319088"/>
            <a:ext cx="184150" cy="2397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</p:spPr>
        <p:txBody>
          <a:bodyPr wrap="none" anchor="ctr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C35E8D78-1EA1-441D-BC02-1217E3DE8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392113"/>
            <a:ext cx="184150" cy="385763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>
              <a:latin typeface="Arial" panose="0208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2">
            <a:extLst>
              <a:ext uri="{FF2B5EF4-FFF2-40B4-BE49-F238E27FC236}">
                <a16:creationId xmlns:a16="http://schemas.microsoft.com/office/drawing/2014/main" id="{67CA6BDA-5B5A-42A9-954E-4554AEDD0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817688"/>
            <a:ext cx="4322763" cy="4338637"/>
          </a:xfrm>
        </p:spPr>
        <p:txBody>
          <a:bodyPr/>
          <a:lstStyle/>
          <a:p>
            <a:r>
              <a:rPr lang="zh-CN" altLang="zh-CN" dirty="0"/>
              <a:t>某百货商场</a:t>
            </a:r>
            <a:r>
              <a:rPr lang="en-US" altLang="zh-CN" dirty="0"/>
              <a:t>2015</a:t>
            </a:r>
            <a:r>
              <a:rPr lang="zh-CN" altLang="zh-CN" dirty="0"/>
              <a:t>年</a:t>
            </a:r>
            <a:r>
              <a:rPr lang="en-US" altLang="zh-CN" dirty="0"/>
              <a:t>1</a:t>
            </a:r>
            <a:r>
              <a:rPr lang="zh-CN" altLang="zh-CN" dirty="0"/>
              <a:t>月</a:t>
            </a:r>
            <a:r>
              <a:rPr lang="en-US" altLang="zh-CN" dirty="0"/>
              <a:t>1</a:t>
            </a:r>
            <a:r>
              <a:rPr lang="zh-CN" altLang="zh-CN" dirty="0"/>
              <a:t>日至</a:t>
            </a:r>
            <a:r>
              <a:rPr lang="en-US" altLang="zh-CN" dirty="0"/>
              <a:t>2018</a:t>
            </a:r>
            <a:r>
              <a:rPr lang="zh-CN" altLang="zh-CN" dirty="0"/>
              <a:t>年</a:t>
            </a:r>
            <a:r>
              <a:rPr lang="en-US" altLang="zh-CN" dirty="0"/>
              <a:t>1</a:t>
            </a:r>
            <a:r>
              <a:rPr lang="zh-CN" altLang="zh-CN" dirty="0"/>
              <a:t>月</a:t>
            </a:r>
            <a:r>
              <a:rPr lang="en-US" altLang="zh-CN" dirty="0"/>
              <a:t>3</a:t>
            </a:r>
            <a:r>
              <a:rPr lang="zh-CN" altLang="zh-CN" dirty="0"/>
              <a:t>日的经营数据</a:t>
            </a:r>
          </a:p>
          <a:p>
            <a:pPr marL="361950" indent="-361950"/>
            <a:endParaRPr kumimoji="1" lang="zh-CN" altLang="en-US" noProof="1">
              <a:cs typeface="宋体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1DD446E-6FD0-4B3A-AEBC-016D78D6FF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/>
              <a:t>准备数据</a:t>
            </a:r>
          </a:p>
        </p:txBody>
      </p:sp>
      <p:sp>
        <p:nvSpPr>
          <p:cNvPr id="11267" name="内容占位符 3">
            <a:extLst>
              <a:ext uri="{FF2B5EF4-FFF2-40B4-BE49-F238E27FC236}">
                <a16:creationId xmlns:a16="http://schemas.microsoft.com/office/drawing/2014/main" id="{5202AE2C-85CA-4A72-81B8-5DF7885FA058}"/>
              </a:ext>
            </a:extLst>
          </p:cNvPr>
          <p:cNvSpPr>
            <a:spLocks noGrp="1" noChangeArrowheads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rPr lang="zh-CN" altLang="en-US" b="1" dirty="0"/>
              <a:t>百货商场会员信息</a:t>
            </a:r>
            <a:endParaRPr b="1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69A3BF2-4A8B-44EF-93C1-703EE8694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087712"/>
              </p:ext>
            </p:extLst>
          </p:nvPr>
        </p:nvGraphicFramePr>
        <p:xfrm>
          <a:off x="2423597" y="2862499"/>
          <a:ext cx="7344805" cy="2740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4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1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表名</a:t>
                      </a:r>
                      <a:r>
                        <a:rPr lang="en-US" sz="1800" b="1" kern="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800" b="1" kern="1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7428" marR="27428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属性</a:t>
                      </a:r>
                      <a:endParaRPr lang="zh-CN" sz="1800" b="1" kern="1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7428" marR="27428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属性说明</a:t>
                      </a:r>
                      <a:endParaRPr lang="zh-CN" sz="1800" b="1" kern="1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7428" marR="27428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106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会员信息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7428" marR="27428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kh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7428" marR="27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会员卡号</a:t>
                      </a:r>
                      <a:endParaRPr lang="zh-CN" sz="1800" kern="10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7428" marR="27428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10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csrq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7428" marR="27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出生日期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7428" marR="27428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10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xb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7428" marR="27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性别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7428" marR="27428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10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djsj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7428" marR="27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0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会员入会时间</a:t>
                      </a:r>
                      <a:endParaRPr lang="zh-CN" sz="18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7428" marR="27428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>
            <a:extLst>
              <a:ext uri="{FF2B5EF4-FFF2-40B4-BE49-F238E27FC236}">
                <a16:creationId xmlns:a16="http://schemas.microsoft.com/office/drawing/2014/main" id="{571C1163-B7D3-480F-B8F6-53673CF74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/>
              <a:t>准备数据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2D5D1207-C60E-4AF6-8ED0-2B8D0D232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4619406"/>
              </p:ext>
            </p:extLst>
          </p:nvPr>
        </p:nvGraphicFramePr>
        <p:xfrm>
          <a:off x="696912" y="1829433"/>
          <a:ext cx="10798175" cy="37438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7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9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表  名</a:t>
                      </a:r>
                      <a:endParaRPr lang="zh-CN" sz="1600" b="1" kern="1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1" marR="68581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属性</a:t>
                      </a:r>
                      <a:endParaRPr lang="zh-CN" sz="1600" b="1" kern="1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7423" marR="27423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属性说明</a:t>
                      </a:r>
                      <a:endParaRPr lang="zh-CN" sz="1600" b="1" kern="1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27423" marR="27423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991">
                <a:tc rowSpan="1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商场销售流水表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1" marR="68581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kh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会员卡号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99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dtime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消费产生时间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99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spbm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商品编码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99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sl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商品数量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99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sj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商品售价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99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je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消费金额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99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spmc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商品名称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99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jf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这一次消费得到的积分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99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syjh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收银机号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7991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1" marR="68581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djh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单据号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  <a:extLst>
                  <a:ext uri="{0D108BD9-81ED-4DB2-BD59-A6C34878D82A}">
                    <a16:rowId xmlns:a16="http://schemas.microsoft.com/office/drawing/2014/main" val="4215438445"/>
                  </a:ext>
                </a:extLst>
              </a:tr>
              <a:tr h="287991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1" marR="68581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gzbm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柜组编码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  <a:extLst>
                  <a:ext uri="{0D108BD9-81ED-4DB2-BD59-A6C34878D82A}">
                    <a16:rowId xmlns:a16="http://schemas.microsoft.com/office/drawing/2014/main" val="1158601476"/>
                  </a:ext>
                </a:extLst>
              </a:tr>
              <a:tr h="287991">
                <a:tc v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1" marR="68581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gzmc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柜组名称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1" marR="68581" marT="0" marB="0" anchor="ctr"/>
                </a:tc>
                <a:extLst>
                  <a:ext uri="{0D108BD9-81ED-4DB2-BD59-A6C34878D82A}">
                    <a16:rowId xmlns:a16="http://schemas.microsoft.com/office/drawing/2014/main" val="2994315942"/>
                  </a:ext>
                </a:extLst>
              </a:tr>
            </a:tbl>
          </a:graphicData>
        </a:graphic>
      </p:graphicFrame>
      <p:sp>
        <p:nvSpPr>
          <p:cNvPr id="12350" name="TextBox 2">
            <a:extLst>
              <a:ext uri="{FF2B5EF4-FFF2-40B4-BE49-F238E27FC236}">
                <a16:creationId xmlns:a16="http://schemas.microsoft.com/office/drawing/2014/main" id="{C3D5EFDC-0275-42AF-AF32-C89281587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4338" y="989013"/>
            <a:ext cx="781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续表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28C78DD-ECD8-3040-B606-CEF682790760}"/>
              </a:ext>
            </a:extLst>
          </p:cNvPr>
          <p:cNvSpPr/>
          <p:nvPr/>
        </p:nvSpPr>
        <p:spPr>
          <a:xfrm>
            <a:off x="255588" y="1173757"/>
            <a:ext cx="25074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百货商场销售流水表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2">
            <a:extLst>
              <a:ext uri="{FF2B5EF4-FFF2-40B4-BE49-F238E27FC236}">
                <a16:creationId xmlns:a16="http://schemas.microsoft.com/office/drawing/2014/main" id="{66EE020A-2779-4155-A63B-1C8608D87B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/>
              <a:t>对数据进行预处理</a:t>
            </a:r>
          </a:p>
        </p:txBody>
      </p:sp>
      <p:sp>
        <p:nvSpPr>
          <p:cNvPr id="16386" name="内容占位符 3">
            <a:extLst>
              <a:ext uri="{FF2B5EF4-FFF2-40B4-BE49-F238E27FC236}">
                <a16:creationId xmlns:a16="http://schemas.microsoft.com/office/drawing/2014/main" id="{27E13724-F37C-4158-AAE8-D15D6BDF7834}"/>
              </a:ext>
            </a:extLst>
          </p:cNvPr>
          <p:cNvSpPr>
            <a:spLocks noGrp="1" noChangeArrowheads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rPr lang="en-US" altLang="zh-CN" b="1" dirty="0"/>
              <a:t>1</a:t>
            </a:r>
            <a:r>
              <a:rPr lang="zh-CN" altLang="en-US" b="1" dirty="0"/>
              <a:t>、重复值处理</a:t>
            </a:r>
            <a:endParaRPr b="1" dirty="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569D51B-DEC7-417E-8748-96FCCDE6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299E3D-1383-EF44-A315-A6DA2D6166DE}"/>
              </a:ext>
            </a:extLst>
          </p:cNvPr>
          <p:cNvSpPr/>
          <p:nvPr/>
        </p:nvSpPr>
        <p:spPr>
          <a:xfrm>
            <a:off x="660400" y="1561327"/>
            <a:ext cx="8875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/>
              <a:t>对会员信息表中的重复的会员卡进行去重，由于销售流水表中包含会员消费的重复记录，所以不需要对其卡号进行去重，但需要对同一销售记录的进行去重。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44BFA0D-B177-8549-99B1-DD958603EB12}"/>
              </a:ext>
            </a:extLst>
          </p:cNvPr>
          <p:cNvSpPr/>
          <p:nvPr/>
        </p:nvSpPr>
        <p:spPr>
          <a:xfrm>
            <a:off x="423862" y="2207658"/>
            <a:ext cx="1882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、缺失值处理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6D10B7-6F86-DD41-A844-5A42A7DFF8C9}"/>
              </a:ext>
            </a:extLst>
          </p:cNvPr>
          <p:cNvSpPr/>
          <p:nvPr/>
        </p:nvSpPr>
        <p:spPr>
          <a:xfrm>
            <a:off x="660399" y="2614723"/>
            <a:ext cx="8875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zh-CN" dirty="0"/>
              <a:t>首先对空数据进行检测，由于会员缺失的信息是固定的，没有逻辑性，所以选择删除处理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8B82196-F19A-AF41-8CD9-65DF66248CDD}"/>
              </a:ext>
            </a:extLst>
          </p:cNvPr>
          <p:cNvSpPr/>
          <p:nvPr/>
        </p:nvSpPr>
        <p:spPr>
          <a:xfrm>
            <a:off x="423862" y="3253864"/>
            <a:ext cx="1882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、异常值处理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9E2D55-A0AC-484D-A199-61245DD471E1}"/>
              </a:ext>
            </a:extLst>
          </p:cNvPr>
          <p:cNvSpPr/>
          <p:nvPr/>
        </p:nvSpPr>
        <p:spPr>
          <a:xfrm>
            <a:off x="660399" y="3668119"/>
            <a:ext cx="88759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zh-CN" dirty="0"/>
              <a:t>首先对数据进行检测，</a:t>
            </a:r>
            <a:r>
              <a:rPr lang="zh-CN" altLang="en-US" dirty="0"/>
              <a:t>检测发现时间有异常值，出生日期和入会时间都有异常，把标准值以外的异常值全删除，用</a:t>
            </a:r>
            <a:r>
              <a:rPr lang="en-US" altLang="zh-CN" dirty="0"/>
              <a:t>describe()</a:t>
            </a:r>
            <a:r>
              <a:rPr lang="zh-CN" altLang="en-US" dirty="0"/>
              <a:t>函数对金额进行分析，发现金额有负数，把其改成</a:t>
            </a:r>
            <a:r>
              <a:rPr lang="en-US" altLang="zh-CN" dirty="0"/>
              <a:t>0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86E844-B09D-6547-999F-A5C5D0247E4B}"/>
              </a:ext>
            </a:extLst>
          </p:cNvPr>
          <p:cNvSpPr/>
          <p:nvPr/>
        </p:nvSpPr>
        <p:spPr>
          <a:xfrm>
            <a:off x="423862" y="4568230"/>
            <a:ext cx="4251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、将会员信息表和销售流水表进行合并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DC64300-1E38-214A-B17C-84C10F4B235A}"/>
              </a:ext>
            </a:extLst>
          </p:cNvPr>
          <p:cNvSpPr/>
          <p:nvPr/>
        </p:nvSpPr>
        <p:spPr>
          <a:xfrm>
            <a:off x="660399" y="4998514"/>
            <a:ext cx="88759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/>
              <a:t>使用外链接把两个表格进行合并，并保存成</a:t>
            </a:r>
            <a:r>
              <a:rPr lang="en-US" altLang="zh-CN" dirty="0"/>
              <a:t>csv</a:t>
            </a:r>
            <a:r>
              <a:rPr lang="zh-CN" altLang="en-US" dirty="0"/>
              <a:t>文件，方便后续处理需要使用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7FD9EC0E-3C5A-41AE-B86E-FF5E22C8DAA6}"/>
              </a:ext>
            </a:extLst>
          </p:cNvPr>
          <p:cNvCxnSpPr/>
          <p:nvPr/>
        </p:nvCxnSpPr>
        <p:spPr>
          <a:xfrm>
            <a:off x="3265488" y="1347788"/>
            <a:ext cx="4762" cy="4354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2F01F21E-F4F9-4622-BD7E-0A05B9C183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538" y="1939925"/>
            <a:ext cx="66055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30C80098-DBDF-44A8-8B78-79F16B01E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16517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hlinkClick r:id="rId2" action="ppaction://hlinksldjump"/>
            <a:extLst>
              <a:ext uri="{FF2B5EF4-FFF2-40B4-BE49-F238E27FC236}">
                <a16:creationId xmlns:a16="http://schemas.microsoft.com/office/drawing/2014/main" id="{1ED5858A-DC05-4505-828C-344F2BE2A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608672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统计分析</a:t>
            </a:r>
          </a:p>
        </p:txBody>
      </p:sp>
      <p:sp>
        <p:nvSpPr>
          <p:cNvPr id="8197" name="标题 3">
            <a:extLst>
              <a:ext uri="{FF2B5EF4-FFF2-40B4-BE49-F238E27FC236}">
                <a16:creationId xmlns:a16="http://schemas.microsoft.com/office/drawing/2014/main" id="{0CC56E7A-7656-401C-B8C3-6EED42EA60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7">
            <a:hlinkClick r:id="rId3" action="ppaction://hlinksldjump"/>
            <a:extLst>
              <a:ext uri="{FF2B5EF4-FFF2-40B4-BE49-F238E27FC236}">
                <a16:creationId xmlns:a16="http://schemas.microsoft.com/office/drawing/2014/main" id="{2EB060AE-3AE5-446D-843D-1BB385354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15797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数据探索与预处理</a:t>
            </a: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708487C8-882A-4D2D-B078-0123C99CF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2626672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AutoShape 17">
            <a:hlinkClick r:id="rId4" action="ppaction://hlinksldjump"/>
            <a:extLst>
              <a:ext uri="{FF2B5EF4-FFF2-40B4-BE49-F238E27FC236}">
                <a16:creationId xmlns:a16="http://schemas.microsoft.com/office/drawing/2014/main" id="{97AA76CB-3DF5-4FCB-91BA-7B3E7E6C7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36608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建立会员用户画像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4866ACEF-1AAB-4031-93DC-1EEEC9666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6788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28" name="AutoShape 17">
            <a:hlinkClick r:id="" action="ppaction://noaction"/>
            <a:extLst>
              <a:ext uri="{FF2B5EF4-FFF2-40B4-BE49-F238E27FC236}">
                <a16:creationId xmlns:a16="http://schemas.microsoft.com/office/drawing/2014/main" id="{4AF0CB43-FA2C-4791-BC8A-40DF0E19F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4715497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会员细分和营销方案</a:t>
            </a:r>
          </a:p>
        </p:txBody>
      </p:sp>
      <p:sp>
        <p:nvSpPr>
          <p:cNvPr id="29" name="Oval 15">
            <a:extLst>
              <a:ext uri="{FF2B5EF4-FFF2-40B4-BE49-F238E27FC236}">
                <a16:creationId xmlns:a16="http://schemas.microsoft.com/office/drawing/2014/main" id="{7C89F5DC-5C3D-4656-9CA1-4F166931D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4733497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8060402020202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82356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2">
            <a:extLst>
              <a:ext uri="{FF2B5EF4-FFF2-40B4-BE49-F238E27FC236}">
                <a16:creationId xmlns:a16="http://schemas.microsoft.com/office/drawing/2014/main" id="{113D1F46-887A-48B4-AE60-E42E7C4B2F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/>
              <a:t>统计分析</a:t>
            </a:r>
          </a:p>
        </p:txBody>
      </p:sp>
      <p:sp>
        <p:nvSpPr>
          <p:cNvPr id="18435" name="内容占位符 3">
            <a:extLst>
              <a:ext uri="{FF2B5EF4-FFF2-40B4-BE49-F238E27FC236}">
                <a16:creationId xmlns:a16="http://schemas.microsoft.com/office/drawing/2014/main" id="{65D1847B-8C62-4B83-8AF6-B70445E97A29}"/>
              </a:ext>
            </a:extLst>
          </p:cNvPr>
          <p:cNvSpPr>
            <a:spLocks noGrp="1" noChangeArrowheads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rPr lang="zh-CN" altLang="en-US" b="1" dirty="0"/>
              <a:t>分析会员年龄构成</a:t>
            </a:r>
            <a:endParaRPr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56187E-0682-AF41-BE49-503022B04149}"/>
              </a:ext>
            </a:extLst>
          </p:cNvPr>
          <p:cNvPicPr/>
          <p:nvPr/>
        </p:nvPicPr>
        <p:blipFill rotWithShape="1">
          <a:blip r:embed="rId2"/>
          <a:srcRect t="2669"/>
          <a:stretch/>
        </p:blipFill>
        <p:spPr>
          <a:xfrm>
            <a:off x="1581151" y="1816100"/>
            <a:ext cx="4160837" cy="31035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5202431-2451-C64D-AFE7-325D00B68F7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37377" y="2255520"/>
            <a:ext cx="2561590" cy="234696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2A779CD-CA51-F443-86C0-344FC9078E67}"/>
              </a:ext>
            </a:extLst>
          </p:cNvPr>
          <p:cNvSpPr/>
          <p:nvPr/>
        </p:nvSpPr>
        <p:spPr>
          <a:xfrm>
            <a:off x="2693988" y="517048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/>
              <a:t>这从两幅图中，可以知道会员群体中</a:t>
            </a:r>
            <a:r>
              <a:rPr lang="zh-CN" altLang="zh-CN" dirty="0"/>
              <a:t>青年和中年消费人群占据了大部分消费市场 </a:t>
            </a:r>
            <a:r>
              <a:rPr lang="zh-CN" altLang="en-US" dirty="0"/>
              <a:t>，在营销策略上需要开展一些符合当代潮流的活动</a:t>
            </a:r>
            <a:endParaRPr lang="zh-CN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2">
            <a:extLst>
              <a:ext uri="{FF2B5EF4-FFF2-40B4-BE49-F238E27FC236}">
                <a16:creationId xmlns:a16="http://schemas.microsoft.com/office/drawing/2014/main" id="{113D1F46-887A-48B4-AE60-E42E7C4B2F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/>
              <a:t>统计分析</a:t>
            </a:r>
          </a:p>
        </p:txBody>
      </p:sp>
      <p:sp>
        <p:nvSpPr>
          <p:cNvPr id="18435" name="内容占位符 3">
            <a:extLst>
              <a:ext uri="{FF2B5EF4-FFF2-40B4-BE49-F238E27FC236}">
                <a16:creationId xmlns:a16="http://schemas.microsoft.com/office/drawing/2014/main" id="{65D1847B-8C62-4B83-8AF6-B70445E97A29}"/>
              </a:ext>
            </a:extLst>
          </p:cNvPr>
          <p:cNvSpPr>
            <a:spLocks noGrp="1" noChangeArrowheads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rPr lang="zh-CN" altLang="en-US" b="1" dirty="0"/>
              <a:t>分析会员性别构成</a:t>
            </a:r>
            <a:endParaRPr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2A779CD-CA51-F443-86C0-344FC9078E67}"/>
              </a:ext>
            </a:extLst>
          </p:cNvPr>
          <p:cNvSpPr/>
          <p:nvPr/>
        </p:nvSpPr>
        <p:spPr>
          <a:xfrm>
            <a:off x="2693988" y="51704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/>
              <a:t>这从幅图中，可以知道会员群体中女性</a:t>
            </a:r>
            <a:r>
              <a:rPr lang="zh-CN" altLang="zh-CN" dirty="0"/>
              <a:t>消费人群占据了大部分消费市场</a:t>
            </a:r>
            <a:r>
              <a:rPr lang="zh-CN" altLang="en-US" dirty="0"/>
              <a:t>，女性消费的商品需要重点关注</a:t>
            </a:r>
            <a:r>
              <a:rPr lang="zh-CN" altLang="zh-CN" dirty="0"/>
              <a:t>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B7221E2-04E6-5847-9B4F-65AAA9B29C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20858" y="1746567"/>
            <a:ext cx="2842260" cy="324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94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2">
            <a:extLst>
              <a:ext uri="{FF2B5EF4-FFF2-40B4-BE49-F238E27FC236}">
                <a16:creationId xmlns:a16="http://schemas.microsoft.com/office/drawing/2014/main" id="{113D1F46-887A-48B4-AE60-E42E7C4B2F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/>
              <a:t>统计分析</a:t>
            </a:r>
          </a:p>
        </p:txBody>
      </p:sp>
      <p:sp>
        <p:nvSpPr>
          <p:cNvPr id="18435" name="内容占位符 3">
            <a:extLst>
              <a:ext uri="{FF2B5EF4-FFF2-40B4-BE49-F238E27FC236}">
                <a16:creationId xmlns:a16="http://schemas.microsoft.com/office/drawing/2014/main" id="{65D1847B-8C62-4B83-8AF6-B70445E97A29}"/>
              </a:ext>
            </a:extLst>
          </p:cNvPr>
          <p:cNvSpPr>
            <a:spLocks noGrp="1" noChangeArrowheads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rPr lang="zh-CN" altLang="en-US" b="1" dirty="0"/>
              <a:t>分析会员与非会员总订单和消费金额构占比</a:t>
            </a:r>
            <a:endParaRPr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2A779CD-CA51-F443-86C0-344FC9078E67}"/>
              </a:ext>
            </a:extLst>
          </p:cNvPr>
          <p:cNvSpPr/>
          <p:nvPr/>
        </p:nvSpPr>
        <p:spPr>
          <a:xfrm>
            <a:off x="2693988" y="517048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/>
              <a:t>这从两幅图中，可以知道会员只占据了一半市场，虽然非会员无法分析，但可以在一些日常的促销活动中挽留非会员用户和促进非会员消费</a:t>
            </a:r>
            <a:endParaRPr lang="zh-CN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05A72C-DE9E-1643-A57C-DBD1020FE9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93988" y="2108835"/>
            <a:ext cx="2229485" cy="27038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2BE376-E186-2C4D-B2D4-6B9576251B9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85914" y="2108835"/>
            <a:ext cx="2354897" cy="270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4454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1693</Words>
  <Application>Microsoft Macintosh PowerPoint</Application>
  <PresentationFormat>宽屏</PresentationFormat>
  <Paragraphs>177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等线</vt:lpstr>
      <vt:lpstr>仿宋</vt:lpstr>
      <vt:lpstr>Microsoft YaHei</vt:lpstr>
      <vt:lpstr>Microsoft YaHei</vt:lpstr>
      <vt:lpstr>Arial</vt:lpstr>
      <vt:lpstr>Calibri</vt:lpstr>
      <vt:lpstr>Times New Roman</vt:lpstr>
      <vt:lpstr>Wingdings</vt:lpstr>
      <vt:lpstr>2_Office 主题</vt:lpstr>
      <vt:lpstr>百货商场用户画像描绘与价值分析</vt:lpstr>
      <vt:lpstr>目录</vt:lpstr>
      <vt:lpstr>准备数据</vt:lpstr>
      <vt:lpstr>准备数据</vt:lpstr>
      <vt:lpstr>对数据进行预处理</vt:lpstr>
      <vt:lpstr>目录</vt:lpstr>
      <vt:lpstr>统计分析</vt:lpstr>
      <vt:lpstr>统计分析</vt:lpstr>
      <vt:lpstr>统计分析</vt:lpstr>
      <vt:lpstr>统计分析</vt:lpstr>
      <vt:lpstr>目录</vt:lpstr>
      <vt:lpstr>建立会员用户画像</vt:lpstr>
      <vt:lpstr>目录</vt:lpstr>
      <vt:lpstr>会员细分和营销方案</vt:lpstr>
      <vt:lpstr>了解K-Means聚类算法</vt:lpstr>
      <vt:lpstr>了解K-Means聚类算法</vt:lpstr>
      <vt:lpstr>了解K-Means聚类算法</vt:lpstr>
      <vt:lpstr>分析聚类结果</vt:lpstr>
      <vt:lpstr>分析聚类结果</vt:lpstr>
      <vt:lpstr>营销策略</vt:lpstr>
      <vt:lpstr>小结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 Ren</dc:creator>
  <cp:lastModifiedBy>quan w</cp:lastModifiedBy>
  <cp:revision>304</cp:revision>
  <dcterms:created xsi:type="dcterms:W3CDTF">2017-01-10T23:44:52Z</dcterms:created>
  <dcterms:modified xsi:type="dcterms:W3CDTF">2020-07-03T08:39:42Z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