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1" r:id="rId7"/>
    <p:sldId id="262" r:id="rId8"/>
    <p:sldId id="266" r:id="rId9"/>
    <p:sldId id="267" r:id="rId10"/>
    <p:sldId id="268" r:id="rId11"/>
    <p:sldId id="270" r:id="rId12"/>
    <p:sldId id="284" r:id="rId13"/>
    <p:sldId id="272" r:id="rId14"/>
    <p:sldId id="283" r:id="rId15"/>
    <p:sldId id="275" r:id="rId16"/>
    <p:sldId id="279" r:id="rId17"/>
    <p:sldId id="280" r:id="rId18"/>
    <p:sldId id="276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2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0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7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NULL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/Users/98606/AppData/Local/Temp/figmazip/slide_96aaa8486fd558ee\datas\氛围图-12001&amp;67206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9143524" cy="5143500"/>
          </a:xfrm>
          <a:prstGeom prst="rect">
            <a:avLst/>
          </a:prstGeom>
        </p:spPr>
      </p:pic>
      <p:sp>
        <p:nvSpPr>
          <p:cNvPr id="5" name="任意多边形 4"/>
          <p:cNvSpPr/>
          <p:nvPr userDrawn="1">
            <p:custDataLst>
              <p:tags r:id="rId5"/>
            </p:custDataLst>
          </p:nvPr>
        </p:nvSpPr>
        <p:spPr>
          <a:xfrm>
            <a:off x="761999" y="857250"/>
            <a:ext cx="952500" cy="457200"/>
          </a:xfrm>
          <a:custGeom>
            <a:avLst/>
            <a:gdLst>
              <a:gd name="connisteX0" fmla="*/ 0 w 1270001"/>
              <a:gd name="connsiteY0" fmla="*/ 0 h 609603"/>
              <a:gd name="connisteX1" fmla="*/ 1270001 w 1270001"/>
              <a:gd name="connsiteY1" fmla="*/ 0 h 609603"/>
              <a:gd name="connisteX2" fmla="*/ 1270001 w 1270001"/>
              <a:gd name="connsiteY2" fmla="*/ 406395 h 609603"/>
              <a:gd name="connisteX3" fmla="*/ 1066803 w 1270001"/>
              <a:gd name="connsiteY3" fmla="*/ 609603 h 609603"/>
              <a:gd name="connisteX4" fmla="*/ 203197 w 1270001"/>
              <a:gd name="connsiteY4" fmla="*/ 609603 h 609603"/>
              <a:gd name="connisteX5" fmla="*/ 0 w 1270001"/>
              <a:gd name="connsiteY5" fmla="*/ 406395 h 609603"/>
              <a:gd name="connisteX6" fmla="*/ 0 w 1270001"/>
              <a:gd name="connsiteY6" fmla="*/ 0 h 6096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1270001" h="609603">
                <a:moveTo>
                  <a:pt x="0" y="0"/>
                </a:moveTo>
                <a:lnTo>
                  <a:pt x="1270001" y="0"/>
                </a:lnTo>
                <a:lnTo>
                  <a:pt x="1270001" y="406396"/>
                </a:lnTo>
                <a:cubicBezTo>
                  <a:pt x="1270001" y="518620"/>
                  <a:pt x="1179027" y="609603"/>
                  <a:pt x="1066803" y="609603"/>
                </a:cubicBezTo>
                <a:lnTo>
                  <a:pt x="203198" y="609603"/>
                </a:lnTo>
                <a:cubicBezTo>
                  <a:pt x="90974" y="609603"/>
                  <a:pt x="0" y="518620"/>
                  <a:pt x="0" y="406396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  <p:custDataLst>
              <p:tags r:id="rId9"/>
            </p:custDataLst>
          </p:nvPr>
        </p:nvSpPr>
        <p:spPr>
          <a:xfrm>
            <a:off x="761999" y="2466974"/>
            <a:ext cx="6972302" cy="342900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20XX YEAR</a:t>
            </a:r>
            <a:endParaRPr lang="zh-CN" altLang="en-US" smtClean="0"/>
          </a:p>
        </p:txBody>
      </p:sp>
      <p:sp>
        <p:nvSpPr>
          <p:cNvPr id="7" name="标题 6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761999" y="2847976"/>
            <a:ext cx="7058027" cy="1571627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11000"/>
              </a:lnSpc>
              <a:buNone/>
              <a:defRPr sz="4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科技风年终总结汇报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5" hasCustomPrompt="1"/>
            <p:custDataLst>
              <p:tags r:id="rId11"/>
            </p:custDataLst>
          </p:nvPr>
        </p:nvSpPr>
        <p:spPr>
          <a:xfrm>
            <a:off x="761999" y="4848222"/>
            <a:ext cx="6972302" cy="342900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BY WPS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98606/AppData/Local/Temp/figmazip/slide_ac8bec772da08313\datas\氛围图-12001&amp;67223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9143524" cy="5143500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5"/>
            </p:custDataLst>
          </p:nvPr>
        </p:nvSpPr>
        <p:spPr>
          <a:xfrm>
            <a:off x="781051" y="2714623"/>
            <a:ext cx="1752600" cy="1428750"/>
          </a:xfrm>
          <a:custGeom>
            <a:avLst/>
            <a:gdLst>
              <a:gd name="connisteX0" fmla="*/ 643728 w 2337078"/>
              <a:gd name="connsiteY0" fmla="*/ 197949 h 1917697"/>
              <a:gd name="connisteX1" fmla="*/ 929185 w 2337078"/>
              <a:gd name="connsiteY1" fmla="*/ 0 h 1917697"/>
              <a:gd name="connisteX2" fmla="*/ 2337078 w 2337078"/>
              <a:gd name="connsiteY2" fmla="*/ 0 h 1917697"/>
              <a:gd name="connisteX3" fmla="*/ 1693340 w 2337078"/>
              <a:gd name="connsiteY3" fmla="*/ 1719748 h 1917697"/>
              <a:gd name="connisteX4" fmla="*/ 1407883 w 2337078"/>
              <a:gd name="connsiteY4" fmla="*/ 1917697 h 1917697"/>
              <a:gd name="connisteX5" fmla="*/ 0 w 2337078"/>
              <a:gd name="connsiteY5" fmla="*/ 1917697 h 1917697"/>
              <a:gd name="connisteX6" fmla="*/ 643728 w 2337078"/>
              <a:gd name="connsiteY6" fmla="*/ 197949 h 19176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2337078" h="1917698">
                <a:moveTo>
                  <a:pt x="643728" y="197949"/>
                </a:moveTo>
                <a:cubicBezTo>
                  <a:pt x="688296" y="78894"/>
                  <a:pt x="802066" y="0"/>
                  <a:pt x="929186" y="0"/>
                </a:cubicBezTo>
                <a:lnTo>
                  <a:pt x="2337078" y="0"/>
                </a:lnTo>
                <a:lnTo>
                  <a:pt x="1693341" y="1719749"/>
                </a:lnTo>
                <a:cubicBezTo>
                  <a:pt x="1648773" y="1838804"/>
                  <a:pt x="1535012" y="1917698"/>
                  <a:pt x="1407883" y="1917698"/>
                </a:cubicBezTo>
                <a:lnTo>
                  <a:pt x="0" y="1917698"/>
                </a:lnTo>
                <a:lnTo>
                  <a:pt x="643728" y="197949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800348" y="2971798"/>
            <a:ext cx="4686298" cy="914398"/>
          </a:xfrm>
          <a:noFill/>
        </p:spPr>
        <p:txBody>
          <a:bodyPr lIns="0" tIns="0" rIns="0" bIns="0" anchor="ctr">
            <a:noAutofit/>
          </a:bodyPr>
          <a:lstStyle>
            <a:lvl1pPr algn="l">
              <a:lnSpc>
                <a:spcPct val="104000"/>
              </a:lnSpc>
              <a:buNone/>
              <a:defRPr sz="36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章节页的标题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276227" y="2570831"/>
            <a:ext cx="1838328" cy="1588306"/>
          </a:xfrm>
          <a:noFill/>
        </p:spPr>
        <p:txBody>
          <a:bodyPr lIns="0" tIns="0" rIns="0" bIns="0" anchor="ctr">
            <a:noAutofit/>
          </a:bodyPr>
          <a:lstStyle>
            <a:lvl1pPr algn="r">
              <a:lnSpc>
                <a:spcPct val="109000"/>
              </a:lnSpc>
              <a:buNone/>
              <a:defRPr sz="75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98606/AppData/Local/Temp/figmazip/slide_68bc61d508b19748\datas\氛围图-12001&amp;67239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9143524" cy="5143500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5"/>
            </p:custDataLst>
          </p:nvPr>
        </p:nvSpPr>
        <p:spPr>
          <a:xfrm>
            <a:off x="3867151" y="3019426"/>
            <a:ext cx="1409700" cy="123825"/>
          </a:xfrm>
          <a:custGeom>
            <a:avLst/>
            <a:gdLst>
              <a:gd name="connisteX0" fmla="*/ 0 w 1879604"/>
              <a:gd name="connsiteY0" fmla="*/ 82552 h 165104"/>
              <a:gd name="connisteX1" fmla="*/ 82552 w 1879604"/>
              <a:gd name="connsiteY1" fmla="*/ 0 h 165104"/>
              <a:gd name="connisteX2" fmla="*/ 1797052 w 1879604"/>
              <a:gd name="connsiteY2" fmla="*/ 0 h 165104"/>
              <a:gd name="connisteX3" fmla="*/ 1879604 w 1879604"/>
              <a:gd name="connsiteY3" fmla="*/ 82552 h 165104"/>
              <a:gd name="connisteX4" fmla="*/ 1879604 w 1879604"/>
              <a:gd name="connsiteY4" fmla="*/ 82552 h 165104"/>
              <a:gd name="connisteX5" fmla="*/ 1797052 w 1879604"/>
              <a:gd name="connsiteY5" fmla="*/ 165104 h 165104"/>
              <a:gd name="connisteX6" fmla="*/ 82552 w 1879604"/>
              <a:gd name="connsiteY6" fmla="*/ 165104 h 165104"/>
              <a:gd name="connisteX7" fmla="*/ 0 w 1879604"/>
              <a:gd name="connsiteY7" fmla="*/ 82552 h 165104"/>
              <a:gd name="connisteX8" fmla="*/ 0 w 1879604"/>
              <a:gd name="connsiteY8" fmla="*/ 82552 h 1651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879604" h="165104">
                <a:moveTo>
                  <a:pt x="0" y="82552"/>
                </a:moveTo>
                <a:cubicBezTo>
                  <a:pt x="0" y="36960"/>
                  <a:pt x="36960" y="0"/>
                  <a:pt x="82552" y="0"/>
                </a:cubicBezTo>
                <a:lnTo>
                  <a:pt x="1797052" y="0"/>
                </a:lnTo>
                <a:cubicBezTo>
                  <a:pt x="1842644" y="0"/>
                  <a:pt x="1879604" y="36960"/>
                  <a:pt x="1879604" y="82552"/>
                </a:cubicBezTo>
                <a:lnTo>
                  <a:pt x="1879604" y="82552"/>
                </a:lnTo>
                <a:cubicBezTo>
                  <a:pt x="1879604" y="128144"/>
                  <a:pt x="1842644" y="165104"/>
                  <a:pt x="1797052" y="165104"/>
                </a:cubicBezTo>
                <a:lnTo>
                  <a:pt x="82552" y="165104"/>
                </a:lnTo>
                <a:cubicBezTo>
                  <a:pt x="36960" y="165104"/>
                  <a:pt x="0" y="128144"/>
                  <a:pt x="0" y="82552"/>
                </a:cubicBezTo>
                <a:lnTo>
                  <a:pt x="0" y="8255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924176" y="2843210"/>
            <a:ext cx="3295653" cy="342900"/>
          </a:xfrm>
          <a:noFill/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THE END</a:t>
            </a:r>
            <a:endParaRPr lang="zh-CN" altLang="en-US" smtClean="0"/>
          </a:p>
        </p:txBody>
      </p:sp>
      <p:sp>
        <p:nvSpPr>
          <p:cNvPr id="10" name="标题 9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2876547" y="3262309"/>
            <a:ext cx="3390897" cy="761999"/>
          </a:xfrm>
          <a:noFill/>
        </p:spPr>
        <p:txBody>
          <a:bodyPr lIns="0" tIns="0" rIns="0" bIns="0" anchor="t">
            <a:noAutofit/>
          </a:bodyPr>
          <a:lstStyle>
            <a:lvl1pPr algn="ctr">
              <a:lnSpc>
                <a:spcPct val="104000"/>
              </a:lnSpc>
              <a:buNone/>
              <a:defRPr sz="48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/Users/98606/AppData/Local/Temp/figmazip/slide_de5832b9790ee38a\datas\氛围图-12001&amp;67414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4572000" cy="51435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761999" y="2971798"/>
            <a:ext cx="3105151" cy="342900"/>
          </a:xfrm>
          <a:noFill/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CONTENTS</a:t>
            </a:r>
            <a:endParaRPr lang="zh-CN" altLang="en-US" smtClean="0"/>
          </a:p>
        </p:txBody>
      </p:sp>
      <p:sp>
        <p:nvSpPr>
          <p:cNvPr id="7" name="标题 6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761999" y="3324224"/>
            <a:ext cx="3152774" cy="571498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14000"/>
              </a:lnSpc>
              <a:buNone/>
              <a:defRPr sz="33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8" name="任意多边形 7"/>
          <p:cNvSpPr/>
          <p:nvPr userDrawn="1">
            <p:custDataLst>
              <p:tags r:id="rId7"/>
            </p:custDataLst>
          </p:nvPr>
        </p:nvSpPr>
        <p:spPr>
          <a:xfrm>
            <a:off x="8191497" y="5619747"/>
            <a:ext cx="952500" cy="381000"/>
          </a:xfrm>
          <a:custGeom>
            <a:avLst/>
            <a:gdLst>
              <a:gd name="connisteX0" fmla="*/ 0 w 1270001"/>
              <a:gd name="connsiteY0" fmla="*/ 203197 h 508004"/>
              <a:gd name="connisteX1" fmla="*/ 203197 w 1270001"/>
              <a:gd name="connsiteY1" fmla="*/ 0 h 508004"/>
              <a:gd name="connisteX2" fmla="*/ 1270001 w 1270001"/>
              <a:gd name="connsiteY2" fmla="*/ 0 h 508004"/>
              <a:gd name="connisteX3" fmla="*/ 1270001 w 1270001"/>
              <a:gd name="connsiteY3" fmla="*/ 508004 h 508004"/>
              <a:gd name="connisteX4" fmla="*/ 0 w 1270001"/>
              <a:gd name="connsiteY4" fmla="*/ 508004 h 508004"/>
              <a:gd name="connisteX5" fmla="*/ 0 w 1270001"/>
              <a:gd name="connsiteY5" fmla="*/ 203197 h 508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1270001" h="508004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1270001" y="0"/>
                </a:lnTo>
                <a:lnTo>
                  <a:pt x="1270001" y="508004"/>
                </a:lnTo>
                <a:lnTo>
                  <a:pt x="0" y="508004"/>
                </a:lnTo>
                <a:lnTo>
                  <a:pt x="0" y="20319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10.pn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1.jpeg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02.xml"/><Relationship Id="rId16" Type="http://schemas.openxmlformats.org/officeDocument/2006/relationships/tags" Target="../tags/tag201.xml"/><Relationship Id="rId15" Type="http://schemas.openxmlformats.org/officeDocument/2006/relationships/tags" Target="../tags/tag200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tags" Target="../tags/tag18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9" Type="http://schemas.openxmlformats.org/officeDocument/2006/relationships/slideLayout" Target="../slideLayouts/slideLayout23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../media/image4.png"/><Relationship Id="rId3" Type="http://schemas.openxmlformats.org/officeDocument/2006/relationships/image" Target="../media/image5.jpeg"/><Relationship Id="rId2" Type="http://schemas.openxmlformats.org/officeDocument/2006/relationships/tags" Target="../tags/tag116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7.xml"/><Relationship Id="rId11" Type="http://schemas.openxmlformats.org/officeDocument/2006/relationships/image" Target="../media/image4.png"/><Relationship Id="rId10" Type="http://schemas.openxmlformats.org/officeDocument/2006/relationships/image" Target="../media/image6.jpeg"/><Relationship Id="rId1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46.xml"/><Relationship Id="rId11" Type="http://schemas.openxmlformats.org/officeDocument/2006/relationships/image" Target="../media/image9.jpeg"/><Relationship Id="rId10" Type="http://schemas.openxmlformats.org/officeDocument/2006/relationships/image" Target="../media/image8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2025/02/0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AI编程分享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5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分享人：万鹏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13716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35787" y="1052832"/>
            <a:ext cx="69627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AI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语言模型</a:t>
            </a: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（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了解一下</a:t>
            </a: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）</a:t>
            </a:r>
            <a:endParaRPr lang="en-US" altLang="zh-CN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030" y="1624330"/>
            <a:ext cx="688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AI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模型有很多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不同产品用到的不一样，不是所有模型都适合编程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08175" y="2182495"/>
            <a:ext cx="4820920" cy="305435"/>
            <a:chOff x="4937" y="4076"/>
            <a:chExt cx="7592" cy="481"/>
          </a:xfrm>
        </p:grpSpPr>
        <p:sp>
          <p:nvSpPr>
            <p:cNvPr id="14" name="任意多边形 13"/>
            <p:cNvSpPr/>
            <p:nvPr>
              <p:custDataLst>
                <p:tags r:id="rId3"/>
              </p:custDataLst>
            </p:nvPr>
          </p:nvSpPr>
          <p:spPr>
            <a:xfrm flipH="1">
              <a:off x="4937" y="4110"/>
              <a:ext cx="120" cy="447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4"/>
              </p:custDataLst>
            </p:nvPr>
          </p:nvSpPr>
          <p:spPr>
            <a:xfrm>
              <a:off x="5177" y="4076"/>
              <a:ext cx="7352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deepseeek r1（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适合推理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会补充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更多细节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）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任意多边形 9"/>
          <p:cNvSpPr/>
          <p:nvPr>
            <p:custDataLst>
              <p:tags r:id="rId5"/>
            </p:custDataLst>
          </p:nvPr>
        </p:nvSpPr>
        <p:spPr>
          <a:xfrm flipH="1">
            <a:off x="1908175" y="2646680"/>
            <a:ext cx="76200" cy="283845"/>
          </a:xfrm>
          <a:custGeom>
            <a:avLst/>
            <a:gdLst>
              <a:gd name="connisteX0" fmla="*/ 0 w 50804"/>
              <a:gd name="connsiteY0" fmla="*/ 25402 h 1727201"/>
              <a:gd name="connisteX1" fmla="*/ 25402 w 50804"/>
              <a:gd name="connsiteY1" fmla="*/ 0 h 1727201"/>
              <a:gd name="connisteX2" fmla="*/ 25402 w 50804"/>
              <a:gd name="connsiteY2" fmla="*/ 0 h 1727201"/>
              <a:gd name="connisteX3" fmla="*/ 50804 w 50804"/>
              <a:gd name="connsiteY3" fmla="*/ 25402 h 1727201"/>
              <a:gd name="connisteX4" fmla="*/ 50804 w 50804"/>
              <a:gd name="connsiteY4" fmla="*/ 1701798 h 1727201"/>
              <a:gd name="connisteX5" fmla="*/ 25402 w 50804"/>
              <a:gd name="connsiteY5" fmla="*/ 1727201 h 1727201"/>
              <a:gd name="connisteX6" fmla="*/ 25402 w 50804"/>
              <a:gd name="connsiteY6" fmla="*/ 1727201 h 1727201"/>
              <a:gd name="connisteX7" fmla="*/ 0 w 50804"/>
              <a:gd name="connsiteY7" fmla="*/ 1701798 h 1727201"/>
              <a:gd name="connisteX8" fmla="*/ 0 w 50804"/>
              <a:gd name="connsiteY8" fmla="*/ 25402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4" h="1727201">
                <a:moveTo>
                  <a:pt x="0" y="25402"/>
                </a:moveTo>
                <a:cubicBezTo>
                  <a:pt x="0" y="11375"/>
                  <a:pt x="11375" y="0"/>
                  <a:pt x="25402" y="0"/>
                </a:cubicBezTo>
                <a:lnTo>
                  <a:pt x="25402" y="0"/>
                </a:lnTo>
                <a:cubicBezTo>
                  <a:pt x="39429" y="0"/>
                  <a:pt x="50804" y="11375"/>
                  <a:pt x="50804" y="25402"/>
                </a:cubicBezTo>
                <a:lnTo>
                  <a:pt x="50804" y="1701799"/>
                </a:lnTo>
                <a:cubicBezTo>
                  <a:pt x="50804" y="1715835"/>
                  <a:pt x="39429" y="1727201"/>
                  <a:pt x="25402" y="1727201"/>
                </a:cubicBezTo>
                <a:lnTo>
                  <a:pt x="25402" y="1727201"/>
                </a:lnTo>
                <a:cubicBezTo>
                  <a:pt x="11375" y="1727201"/>
                  <a:pt x="0" y="1715835"/>
                  <a:pt x="0" y="1701799"/>
                </a:cubicBezTo>
                <a:lnTo>
                  <a:pt x="0" y="2540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2060575" y="2625090"/>
            <a:ext cx="562038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claude-3.7-sonnet</a:t>
            </a:r>
            <a:r>
              <a:rPr lang="en-US" altLang="zh-CN" sz="18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（3.7 </a:t>
            </a:r>
            <a:r>
              <a:rPr lang="zh-CN" altLang="en-US" sz="18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版本处理代码现在也</a:t>
            </a:r>
            <a:r>
              <a:rPr lang="zh-CN" altLang="en-US" sz="18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很强</a:t>
            </a:r>
            <a:r>
              <a:rPr lang="en-US" altLang="zh-CN" sz="18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）</a:t>
            </a:r>
            <a:endParaRPr lang="en-US" altLang="zh-CN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 flipH="1">
            <a:off x="1908175" y="3089275"/>
            <a:ext cx="76200" cy="283845"/>
          </a:xfrm>
          <a:custGeom>
            <a:avLst/>
            <a:gdLst>
              <a:gd name="connisteX0" fmla="*/ 0 w 50804"/>
              <a:gd name="connsiteY0" fmla="*/ 25402 h 1727201"/>
              <a:gd name="connisteX1" fmla="*/ 25402 w 50804"/>
              <a:gd name="connsiteY1" fmla="*/ 0 h 1727201"/>
              <a:gd name="connisteX2" fmla="*/ 25402 w 50804"/>
              <a:gd name="connsiteY2" fmla="*/ 0 h 1727201"/>
              <a:gd name="connisteX3" fmla="*/ 50804 w 50804"/>
              <a:gd name="connsiteY3" fmla="*/ 25402 h 1727201"/>
              <a:gd name="connisteX4" fmla="*/ 50804 w 50804"/>
              <a:gd name="connsiteY4" fmla="*/ 1701798 h 1727201"/>
              <a:gd name="connisteX5" fmla="*/ 25402 w 50804"/>
              <a:gd name="connsiteY5" fmla="*/ 1727201 h 1727201"/>
              <a:gd name="connisteX6" fmla="*/ 25402 w 50804"/>
              <a:gd name="connsiteY6" fmla="*/ 1727201 h 1727201"/>
              <a:gd name="connisteX7" fmla="*/ 0 w 50804"/>
              <a:gd name="connsiteY7" fmla="*/ 1701798 h 1727201"/>
              <a:gd name="connisteX8" fmla="*/ 0 w 50804"/>
              <a:gd name="connsiteY8" fmla="*/ 25402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4" h="1727201">
                <a:moveTo>
                  <a:pt x="0" y="25402"/>
                </a:moveTo>
                <a:cubicBezTo>
                  <a:pt x="0" y="11375"/>
                  <a:pt x="11375" y="0"/>
                  <a:pt x="25402" y="0"/>
                </a:cubicBezTo>
                <a:lnTo>
                  <a:pt x="25402" y="0"/>
                </a:lnTo>
                <a:cubicBezTo>
                  <a:pt x="39429" y="0"/>
                  <a:pt x="50804" y="11375"/>
                  <a:pt x="50804" y="25402"/>
                </a:cubicBezTo>
                <a:lnTo>
                  <a:pt x="50804" y="1701799"/>
                </a:lnTo>
                <a:cubicBezTo>
                  <a:pt x="50804" y="1715835"/>
                  <a:pt x="39429" y="1727201"/>
                  <a:pt x="25402" y="1727201"/>
                </a:cubicBezTo>
                <a:lnTo>
                  <a:pt x="25402" y="1727201"/>
                </a:lnTo>
                <a:cubicBezTo>
                  <a:pt x="11375" y="1727201"/>
                  <a:pt x="0" y="1715835"/>
                  <a:pt x="0" y="1701799"/>
                </a:cubicBezTo>
                <a:lnTo>
                  <a:pt x="0" y="2540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2060575" y="3067685"/>
            <a:ext cx="260032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gpt-4o</a:t>
            </a:r>
            <a:endParaRPr lang="en-US" altLang="zh-CN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3" name="任意多边形 32"/>
          <p:cNvSpPr/>
          <p:nvPr>
            <p:custDataLst>
              <p:tags r:id="rId9"/>
            </p:custDataLst>
          </p:nvPr>
        </p:nvSpPr>
        <p:spPr>
          <a:xfrm flipH="1">
            <a:off x="1899285" y="3553460"/>
            <a:ext cx="76200" cy="283845"/>
          </a:xfrm>
          <a:custGeom>
            <a:avLst/>
            <a:gdLst>
              <a:gd name="connisteX0" fmla="*/ 0 w 50804"/>
              <a:gd name="connsiteY0" fmla="*/ 25402 h 1727201"/>
              <a:gd name="connisteX1" fmla="*/ 25402 w 50804"/>
              <a:gd name="connsiteY1" fmla="*/ 0 h 1727201"/>
              <a:gd name="connisteX2" fmla="*/ 25402 w 50804"/>
              <a:gd name="connsiteY2" fmla="*/ 0 h 1727201"/>
              <a:gd name="connisteX3" fmla="*/ 50804 w 50804"/>
              <a:gd name="connsiteY3" fmla="*/ 25402 h 1727201"/>
              <a:gd name="connisteX4" fmla="*/ 50804 w 50804"/>
              <a:gd name="connsiteY4" fmla="*/ 1701798 h 1727201"/>
              <a:gd name="connisteX5" fmla="*/ 25402 w 50804"/>
              <a:gd name="connsiteY5" fmla="*/ 1727201 h 1727201"/>
              <a:gd name="connisteX6" fmla="*/ 25402 w 50804"/>
              <a:gd name="connsiteY6" fmla="*/ 1727201 h 1727201"/>
              <a:gd name="connisteX7" fmla="*/ 0 w 50804"/>
              <a:gd name="connsiteY7" fmla="*/ 1701798 h 1727201"/>
              <a:gd name="connisteX8" fmla="*/ 0 w 50804"/>
              <a:gd name="connsiteY8" fmla="*/ 25402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4" h="1727201">
                <a:moveTo>
                  <a:pt x="0" y="25402"/>
                </a:moveTo>
                <a:cubicBezTo>
                  <a:pt x="0" y="11375"/>
                  <a:pt x="11375" y="0"/>
                  <a:pt x="25402" y="0"/>
                </a:cubicBezTo>
                <a:lnTo>
                  <a:pt x="25402" y="0"/>
                </a:lnTo>
                <a:cubicBezTo>
                  <a:pt x="39429" y="0"/>
                  <a:pt x="50804" y="11375"/>
                  <a:pt x="50804" y="25402"/>
                </a:cubicBezTo>
                <a:lnTo>
                  <a:pt x="50804" y="1701799"/>
                </a:lnTo>
                <a:cubicBezTo>
                  <a:pt x="50804" y="1715835"/>
                  <a:pt x="39429" y="1727201"/>
                  <a:pt x="25402" y="1727201"/>
                </a:cubicBezTo>
                <a:lnTo>
                  <a:pt x="25402" y="1727201"/>
                </a:lnTo>
                <a:cubicBezTo>
                  <a:pt x="11375" y="1727201"/>
                  <a:pt x="0" y="1715835"/>
                  <a:pt x="0" y="1701799"/>
                </a:cubicBezTo>
                <a:lnTo>
                  <a:pt x="0" y="2540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2051685" y="3531870"/>
            <a:ext cx="5685790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其他</a:t>
            </a:r>
            <a:r>
              <a: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...</a:t>
            </a: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（有的可能</a:t>
            </a: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仅适合语言交流</a:t>
            </a:r>
            <a:r>
              <a: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，</a:t>
            </a: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不适合写</a:t>
            </a: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代码）</a:t>
            </a:r>
            <a:endParaRPr lang="zh-CN" altLang="en-US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AI编程</a:t>
            </a:r>
            <a:r>
              <a:rPr lang="en-US" altLang="zh-CN"/>
              <a:t> Demo </a:t>
            </a:r>
            <a:r>
              <a:rPr lang="zh-CN" altLang="en-US"/>
              <a:t>演示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75742" y="1314452"/>
            <a:ext cx="69627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Demo 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覆盖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功能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330"/>
            <a:ext cx="1122045" cy="455549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515745" y="2204720"/>
            <a:ext cx="5600065" cy="2933700"/>
            <a:chOff x="4950" y="4110"/>
            <a:chExt cx="8819" cy="4620"/>
          </a:xfrm>
        </p:grpSpPr>
        <p:sp>
          <p:nvSpPr>
            <p:cNvPr id="14" name="任意多边形 13"/>
            <p:cNvSpPr/>
            <p:nvPr>
              <p:custDataLst>
                <p:tags r:id="rId3"/>
              </p:custDataLst>
            </p:nvPr>
          </p:nvSpPr>
          <p:spPr>
            <a:xfrm>
              <a:off x="4950" y="411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>
              <p:custDataLst>
                <p:tags r:id="rId4"/>
              </p:custDataLst>
            </p:nvPr>
          </p:nvSpPr>
          <p:spPr>
            <a:xfrm>
              <a:off x="4950" y="669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5"/>
              </p:custDataLst>
            </p:nvPr>
          </p:nvSpPr>
          <p:spPr>
            <a:xfrm>
              <a:off x="5130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基础甘特图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5130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包含头部日历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内容数据区域展示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包含今天时间线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7"/>
              </p:custDataLst>
            </p:nvPr>
          </p:nvSpPr>
          <p:spPr>
            <a:xfrm>
              <a:off x="9495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5130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图片识别密码输入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5130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根据图片分析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生成一个简单的密码输入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0"/>
              </p:custDataLst>
            </p:nvPr>
          </p:nvSpPr>
          <p:spPr>
            <a:xfrm>
              <a:off x="9495" y="669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11"/>
              </p:custDataLst>
            </p:nvPr>
          </p:nvSpPr>
          <p:spPr>
            <a:xfrm>
              <a:off x="9675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拖拽修改整体时间功能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12"/>
              </p:custDataLst>
            </p:nvPr>
          </p:nvSpPr>
          <p:spPr>
            <a:xfrm>
              <a:off x="9675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拖拽整体，调整整个任务条的时间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9675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xxxx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4"/>
              </p:custDataLst>
            </p:nvPr>
          </p:nvSpPr>
          <p:spPr>
            <a:xfrm>
              <a:off x="9675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xxxx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04814" y="1314452"/>
            <a:ext cx="83343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14000"/>
              </a:lnSpc>
            </a:pP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提问纲要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457202" y="2228850"/>
            <a:ext cx="5534025" cy="3305175"/>
          </a:xfrm>
          <a:custGeom>
            <a:avLst/>
            <a:gdLst>
              <a:gd name="connisteX0" fmla="*/ 0 w 7391396"/>
              <a:gd name="connsiteY0" fmla="*/ 203197 h 4419596"/>
              <a:gd name="connisteX1" fmla="*/ 203197 w 7391396"/>
              <a:gd name="connsiteY1" fmla="*/ 0 h 4419596"/>
              <a:gd name="connisteX2" fmla="*/ 7391396 w 7391396"/>
              <a:gd name="connsiteY2" fmla="*/ 0 h 4419596"/>
              <a:gd name="connisteX3" fmla="*/ 7391396 w 7391396"/>
              <a:gd name="connsiteY3" fmla="*/ 4419596 h 4419596"/>
              <a:gd name="connisteX4" fmla="*/ 203197 w 7391396"/>
              <a:gd name="connsiteY4" fmla="*/ 4419596 h 4419596"/>
              <a:gd name="connisteX5" fmla="*/ 0 w 7391396"/>
              <a:gd name="connsiteY5" fmla="*/ 4216398 h 4419596"/>
              <a:gd name="connisteX6" fmla="*/ 0 w 7391396"/>
              <a:gd name="connsiteY6" fmla="*/ 203197 h 44195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7391397" h="4419597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7391397" y="0"/>
                </a:lnTo>
                <a:lnTo>
                  <a:pt x="7391397" y="4419597"/>
                </a:lnTo>
                <a:lnTo>
                  <a:pt x="203198" y="4419597"/>
                </a:lnTo>
                <a:cubicBezTo>
                  <a:pt x="90974" y="4419597"/>
                  <a:pt x="0" y="4328632"/>
                  <a:pt x="0" y="4216399"/>
                </a:cubicBezTo>
                <a:lnTo>
                  <a:pt x="0" y="20319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55650" y="2628900"/>
            <a:ext cx="4959350" cy="1593673"/>
            <a:chOff x="1190" y="4140"/>
            <a:chExt cx="7810" cy="772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260" y="4140"/>
              <a:ext cx="3645" cy="1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先问简单框架</a:t>
              </a:r>
              <a:endParaRPr lang="zh-CN" altLang="en-US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1190" y="4318"/>
              <a:ext cx="3615" cy="2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可以先问要实现一个大体的功能框架搭好一个代码架子</a:t>
              </a:r>
              <a:endParaRPr lang="en-US" altLang="zh-CN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5355" y="4140"/>
              <a:ext cx="3645" cy="1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逐步询问细节</a:t>
              </a:r>
              <a:endParaRPr lang="zh-CN" altLang="en-US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5320" y="4318"/>
              <a:ext cx="3615" cy="5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细节提问不要整块调整，只提问每一小段代码节点；并且这时候</a:t>
              </a:r>
              <a:r>
                <a:rPr lang="en-US" altLang="zh-CN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给出的建议不要一次性全接受，因为已经有了代码量，避免影响没有问题的部分</a:t>
              </a:r>
              <a:endPara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12" name="图片 11" descr="C:/Users/98606/AppData/Roaming/Kingsoft/office6/wppai/generateppt/f8462f200edb930b9c394f43d476db7c.jpgf8462f200edb930b9c394f43d476db7c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r="18732"/>
          <a:stretch>
            <a:fillRect/>
          </a:stretch>
        </p:blipFill>
        <p:spPr>
          <a:xfrm>
            <a:off x="6000750" y="2228850"/>
            <a:ext cx="2686050" cy="3305175"/>
          </a:xfrm>
          <a:custGeom>
            <a:avLst/>
            <a:gdLst>
              <a:gd name="connisteX0" fmla="*/ 0 w 3581403"/>
              <a:gd name="connsiteY0" fmla="*/ 0 h 4419596"/>
              <a:gd name="connisteX1" fmla="*/ 3378195 w 3581403"/>
              <a:gd name="connsiteY1" fmla="*/ 0 h 4419596"/>
              <a:gd name="connisteX2" fmla="*/ 3581403 w 3581403"/>
              <a:gd name="connsiteY2" fmla="*/ 203197 h 4419596"/>
              <a:gd name="connisteX3" fmla="*/ 3581403 w 3581403"/>
              <a:gd name="connsiteY3" fmla="*/ 4216398 h 4419596"/>
              <a:gd name="connisteX4" fmla="*/ 3378195 w 3581403"/>
              <a:gd name="connsiteY4" fmla="*/ 4419596 h 4419596"/>
              <a:gd name="connisteX5" fmla="*/ 0 w 3581403"/>
              <a:gd name="connsiteY5" fmla="*/ 4419596 h 4419596"/>
              <a:gd name="connisteX6" fmla="*/ 0 w 3581403"/>
              <a:gd name="connsiteY6" fmla="*/ 0 h 44195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581403" h="4419597">
                <a:moveTo>
                  <a:pt x="0" y="0"/>
                </a:moveTo>
                <a:lnTo>
                  <a:pt x="3378196" y="0"/>
                </a:lnTo>
                <a:cubicBezTo>
                  <a:pt x="3490429" y="0"/>
                  <a:pt x="3581403" y="90974"/>
                  <a:pt x="3581403" y="203198"/>
                </a:cubicBezTo>
                <a:lnTo>
                  <a:pt x="3581403" y="4216399"/>
                </a:lnTo>
                <a:cubicBezTo>
                  <a:pt x="3581403" y="4328632"/>
                  <a:pt x="3490429" y="4419597"/>
                  <a:pt x="3378196" y="4419597"/>
                </a:cubicBezTo>
                <a:lnTo>
                  <a:pt x="0" y="44195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783590" y="4262755"/>
            <a:ext cx="2314575" cy="30552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zh-CN" altLang="en-US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人工调整细节</a:t>
            </a:r>
            <a:endParaRPr lang="zh-CN" altLang="en-US" sz="18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739140" y="4630208"/>
            <a:ext cx="2295525" cy="528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大致框架搭建完毕后，更详细的部分可以我们自己来决定代码细节，</a:t>
            </a:r>
            <a:endParaRPr lang="zh-CN" altLang="en-US" sz="12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这时候问</a:t>
            </a:r>
            <a:r>
              <a:rPr lang="en-US" altLang="zh-CN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ai </a:t>
            </a:r>
            <a:r>
              <a: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反而会比较费时间</a:t>
            </a:r>
            <a:endParaRPr lang="en-US" altLang="zh-CN" sz="12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编程的局限性与我们未来趋势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98606/AppData/Roaming/Kingsoft/office6/wppai/generateppt/4c5283928b3f6c6782561a61aa0c2c91.jpg4c5283928b3f6c6782561a61aa0c2c91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889" r="23889"/>
          <a:stretch>
            <a:fillRect/>
          </a:stretch>
        </p:blipFill>
        <p:spPr>
          <a:xfrm>
            <a:off x="0" y="857250"/>
            <a:ext cx="2686050" cy="5143500"/>
          </a:xfrm>
          <a:custGeom>
            <a:avLst/>
            <a:gdLst>
              <a:gd name="connisteX0" fmla="*/ 0 w 3581403"/>
              <a:gd name="connsiteY0" fmla="*/ 0 h 6858000"/>
              <a:gd name="connisteX1" fmla="*/ 3378195 w 3581403"/>
              <a:gd name="connsiteY1" fmla="*/ 0 h 6858000"/>
              <a:gd name="connisteX2" fmla="*/ 3581403 w 3581403"/>
              <a:gd name="connsiteY2" fmla="*/ 203197 h 6858000"/>
              <a:gd name="connisteX3" fmla="*/ 3581403 w 3581403"/>
              <a:gd name="connsiteY3" fmla="*/ 6654802 h 6858000"/>
              <a:gd name="connisteX4" fmla="*/ 3378195 w 3581403"/>
              <a:gd name="connsiteY4" fmla="*/ 6858000 h 6858000"/>
              <a:gd name="connisteX5" fmla="*/ 0 w 3581403"/>
              <a:gd name="connsiteY5" fmla="*/ 6858000 h 6858000"/>
              <a:gd name="connisteX6" fmla="*/ 0 w 3581403"/>
              <a:gd name="connsiteY6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581403" h="6858000">
                <a:moveTo>
                  <a:pt x="0" y="0"/>
                </a:moveTo>
                <a:lnTo>
                  <a:pt x="3378196" y="0"/>
                </a:lnTo>
                <a:cubicBezTo>
                  <a:pt x="3490429" y="0"/>
                  <a:pt x="3581403" y="90974"/>
                  <a:pt x="3581403" y="203198"/>
                </a:cubicBezTo>
                <a:lnTo>
                  <a:pt x="3581403" y="6654802"/>
                </a:lnTo>
                <a:cubicBezTo>
                  <a:pt x="3581403" y="6767026"/>
                  <a:pt x="3490429" y="6858000"/>
                  <a:pt x="337819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143248" y="1314452"/>
            <a:ext cx="5648324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ym typeface="+mn-ea"/>
              </a:rPr>
              <a:t>局限性与我们未来趋势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43250" y="2609850"/>
            <a:ext cx="5600065" cy="2933700"/>
            <a:chOff x="4950" y="4110"/>
            <a:chExt cx="8819" cy="4620"/>
          </a:xfrm>
        </p:grpSpPr>
        <p:sp>
          <p:nvSpPr>
            <p:cNvPr id="6" name="任意多边形 5"/>
            <p:cNvSpPr/>
            <p:nvPr>
              <p:custDataLst>
                <p:tags r:id="rId5"/>
              </p:custDataLst>
            </p:nvPr>
          </p:nvSpPr>
          <p:spPr>
            <a:xfrm>
              <a:off x="4950" y="411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>
              <p:custDataLst>
                <p:tags r:id="rId6"/>
              </p:custDataLst>
            </p:nvPr>
          </p:nvSpPr>
          <p:spPr>
            <a:xfrm>
              <a:off x="4950" y="669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5130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局限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：达不到最佳状态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5130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通过提问获取到的建议，有些不能满足我们想要的状态；细节过于深，生成的代码就会造成上下文不连贯；需要人工检查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9"/>
              </p:custDataLst>
            </p:nvPr>
          </p:nvSpPr>
          <p:spPr>
            <a:xfrm>
              <a:off x="9495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5130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趋势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的趋势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5130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、更强大的复杂代码生成能力；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、更智能的代码检查和优化能力；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2"/>
              </p:custDataLst>
            </p:nvPr>
          </p:nvSpPr>
          <p:spPr>
            <a:xfrm>
              <a:off x="9495" y="669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13"/>
              </p:custDataLst>
            </p:nvPr>
          </p:nvSpPr>
          <p:spPr>
            <a:xfrm>
              <a:off x="9675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局限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：复杂理解有限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4"/>
              </p:custDataLst>
            </p:nvPr>
          </p:nvSpPr>
          <p:spPr>
            <a:xfrm>
              <a:off x="9675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过于复杂的提问，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现在无法做到完全理解你的需求；不建议直接提出大量的问题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9675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趋势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：我们的趋势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16"/>
              </p:custDataLst>
            </p:nvPr>
          </p:nvSpPr>
          <p:spPr>
            <a:xfrm>
              <a:off x="9675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会向无代码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(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人工代码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)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方向发展；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、角色转变，我们会从编写代码，转型为设计逻辑和优化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输出内容为主；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4700"/>
              <a:t>谢谢</a:t>
            </a:r>
            <a:endParaRPr lang="zh-CN" altLang="en-US" sz="47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974590" y="908685"/>
            <a:ext cx="3768725" cy="3818890"/>
            <a:chOff x="7834" y="2356"/>
            <a:chExt cx="5935" cy="6014"/>
          </a:xfrm>
        </p:grpSpPr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7834" y="235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01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9240" y="243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9495" y="249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为什么用AI编程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7834" y="397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02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9240" y="405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9495" y="411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编程的开发方式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7834" y="559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03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0"/>
              </p:custDataLst>
            </p:nvPr>
          </p:nvSpPr>
          <p:spPr>
            <a:xfrm>
              <a:off x="9240" y="567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9495" y="573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AI编程的工具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7834" y="721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04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9240" y="729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14"/>
              </p:custDataLst>
            </p:nvPr>
          </p:nvSpPr>
          <p:spPr>
            <a:xfrm>
              <a:off x="9495" y="735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AI编程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Demo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演示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4974590" y="5044440"/>
            <a:ext cx="795020" cy="7251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lnSpc>
                <a:spcPct val="109000"/>
              </a:lnSpc>
            </a:pPr>
            <a:r>
              <a: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rPr>
              <a:t>0</a:t>
            </a:r>
            <a:r>
              <a:rPr lang="en-US" altLang="zh-CN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rPr>
              <a:t>5</a:t>
            </a:r>
            <a:endParaRPr lang="en-US" altLang="zh-CN" sz="4350"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00"/>
              </a:gra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5867400" y="5091430"/>
            <a:ext cx="9525" cy="685800"/>
          </a:xfrm>
          <a:prstGeom prst="rect">
            <a:avLst/>
          </a:prstGeom>
          <a:solidFill>
            <a:schemeClr val="accent4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6029325" y="5129530"/>
            <a:ext cx="2714625" cy="609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lnSpc>
                <a:spcPct val="111000"/>
              </a:lnSpc>
            </a:pP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AI编程局限和未来趋势</a:t>
            </a:r>
            <a:endParaRPr lang="zh-CN" altLang="en-US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为什么用AI编程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98606/AppData/Roaming/Kingsoft/office6/wppai/generateppt/d14441544e1c116cda5fb00aaad10551.jpgd14441544e1c116cda5fb00aaad10551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4189" r="14189"/>
          <a:stretch>
            <a:fillRect/>
          </a:stretch>
        </p:blipFill>
        <p:spPr>
          <a:xfrm>
            <a:off x="457202" y="1314452"/>
            <a:ext cx="3028950" cy="4229100"/>
          </a:xfrm>
          <a:custGeom>
            <a:avLst/>
            <a:gdLst>
              <a:gd name="connisteX0" fmla="*/ 0 w 4038603"/>
              <a:gd name="connsiteY0" fmla="*/ 203197 h 5638803"/>
              <a:gd name="connisteX1" fmla="*/ 203197 w 4038603"/>
              <a:gd name="connsiteY1" fmla="*/ 0 h 5638803"/>
              <a:gd name="connisteX2" fmla="*/ 3835395 w 4038603"/>
              <a:gd name="connsiteY2" fmla="*/ 0 h 5638803"/>
              <a:gd name="connisteX3" fmla="*/ 4038603 w 4038603"/>
              <a:gd name="connsiteY3" fmla="*/ 203197 h 5638803"/>
              <a:gd name="connisteX4" fmla="*/ 4038603 w 4038603"/>
              <a:gd name="connsiteY4" fmla="*/ 5435595 h 5638803"/>
              <a:gd name="connisteX5" fmla="*/ 3835395 w 4038603"/>
              <a:gd name="connsiteY5" fmla="*/ 5638803 h 5638803"/>
              <a:gd name="connisteX6" fmla="*/ 203197 w 4038603"/>
              <a:gd name="connsiteY6" fmla="*/ 5638803 h 5638803"/>
              <a:gd name="connisteX7" fmla="*/ 0 w 4038603"/>
              <a:gd name="connsiteY7" fmla="*/ 5435595 h 5638803"/>
              <a:gd name="connisteX8" fmla="*/ 0 w 4038603"/>
              <a:gd name="connsiteY8" fmla="*/ 203197 h 56388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4038603" h="5638803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3835396" y="0"/>
                </a:lnTo>
                <a:cubicBezTo>
                  <a:pt x="3947629" y="0"/>
                  <a:pt x="4038603" y="90974"/>
                  <a:pt x="4038603" y="203198"/>
                </a:cubicBezTo>
                <a:lnTo>
                  <a:pt x="4038603" y="5435596"/>
                </a:lnTo>
                <a:cubicBezTo>
                  <a:pt x="4038603" y="5547829"/>
                  <a:pt x="3947629" y="5638803"/>
                  <a:pt x="3835396" y="5638803"/>
                </a:cubicBezTo>
                <a:lnTo>
                  <a:pt x="203198" y="5638803"/>
                </a:lnTo>
                <a:cubicBezTo>
                  <a:pt x="90974" y="5638803"/>
                  <a:pt x="0" y="5547829"/>
                  <a:pt x="0" y="5435596"/>
                </a:cubicBezTo>
                <a:lnTo>
                  <a:pt x="0" y="203198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>
            <a:off x="0" y="1847847"/>
            <a:ext cx="685800" cy="1295400"/>
          </a:xfrm>
          <a:custGeom>
            <a:avLst/>
            <a:gdLst>
              <a:gd name="connisteX0" fmla="*/ 0 w 914400"/>
              <a:gd name="connsiteY0" fmla="*/ 0 h 1727201"/>
              <a:gd name="connisteX1" fmla="*/ 711202 w 914400"/>
              <a:gd name="connsiteY1" fmla="*/ 0 h 1727201"/>
              <a:gd name="connisteX2" fmla="*/ 914400 w 914400"/>
              <a:gd name="connsiteY2" fmla="*/ 203197 h 1727201"/>
              <a:gd name="connisteX3" fmla="*/ 914400 w 914400"/>
              <a:gd name="connsiteY3" fmla="*/ 1524003 h 1727201"/>
              <a:gd name="connisteX4" fmla="*/ 711202 w 914400"/>
              <a:gd name="connsiteY4" fmla="*/ 1727201 h 1727201"/>
              <a:gd name="connisteX5" fmla="*/ 0 w 914400"/>
              <a:gd name="connsiteY5" fmla="*/ 1727201 h 1727201"/>
              <a:gd name="connisteX6" fmla="*/ 0 w 914400"/>
              <a:gd name="connsiteY6" fmla="*/ 0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914400" h="1727201">
                <a:moveTo>
                  <a:pt x="0" y="0"/>
                </a:moveTo>
                <a:lnTo>
                  <a:pt x="711202" y="0"/>
                </a:lnTo>
                <a:cubicBezTo>
                  <a:pt x="823426" y="0"/>
                  <a:pt x="914400" y="90974"/>
                  <a:pt x="914400" y="203198"/>
                </a:cubicBezTo>
                <a:lnTo>
                  <a:pt x="914400" y="1524003"/>
                </a:lnTo>
                <a:cubicBezTo>
                  <a:pt x="914400" y="1636227"/>
                  <a:pt x="823426" y="1727201"/>
                  <a:pt x="711202" y="1727201"/>
                </a:cubicBezTo>
                <a:lnTo>
                  <a:pt x="0" y="17272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943350" y="1314452"/>
            <a:ext cx="4848222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ym typeface="+mn-ea"/>
              </a:rPr>
              <a:t>为什么用AI编程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3350" y="2609850"/>
            <a:ext cx="4800600" cy="2933700"/>
            <a:chOff x="6210" y="4110"/>
            <a:chExt cx="7560" cy="4620"/>
          </a:xfrm>
        </p:grpSpPr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6210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>
              <p:custDataLst>
                <p:tags r:id="rId7"/>
              </p:custDataLst>
            </p:nvPr>
          </p:nvSpPr>
          <p:spPr>
            <a:xfrm>
              <a:off x="6210" y="669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6390" y="4110"/>
              <a:ext cx="337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提升开发效率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6390" y="4710"/>
              <a:ext cx="334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自动生成代码建议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b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</a:b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图片识别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功能生成代码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我们能从技术问题转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为专注业务设计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10"/>
              </p:custDataLst>
            </p:nvPr>
          </p:nvSpPr>
          <p:spPr>
            <a:xfrm>
              <a:off x="10215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390" y="6690"/>
              <a:ext cx="337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适应未来趋势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6390" y="7290"/>
              <a:ext cx="4098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肯定是未来发展核心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我们提前用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也能提前适应使用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的方式；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10395" y="4110"/>
              <a:ext cx="337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智能代码优化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10395" y="4710"/>
              <a:ext cx="334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对已有代码进行分析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提供优化建议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遇到问题没头绪的时候有一个引导和启发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300">
                <a:sym typeface="+mn-ea"/>
              </a:rPr>
              <a:t>AI编程的开发方式</a:t>
            </a:r>
            <a:endParaRPr lang="zh-CN" altLang="en-US" sz="330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34475" cy="1371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C:/Users/98606/AppData/Roaming/Kingsoft/office6/wppai/generateppt/0aadcb23-2a8b-4385-9132-377949d7c955.jpg0aadcb23-2a8b-4385-9132-377949d7c955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278" r="1278"/>
          <a:stretch>
            <a:fillRect/>
          </a:stretch>
        </p:blipFill>
        <p:spPr>
          <a:xfrm>
            <a:off x="457202" y="1314452"/>
            <a:ext cx="8229600" cy="1905000"/>
          </a:xfrm>
          <a:custGeom>
            <a:avLst/>
            <a:gdLst>
              <a:gd name="connisteX0" fmla="*/ 0 w 10972800"/>
              <a:gd name="connsiteY0" fmla="*/ 203197 h 2540002"/>
              <a:gd name="connisteX1" fmla="*/ 203197 w 10972800"/>
              <a:gd name="connsiteY1" fmla="*/ 0 h 2540002"/>
              <a:gd name="connisteX2" fmla="*/ 10769602 w 10972800"/>
              <a:gd name="connsiteY2" fmla="*/ 0 h 2540002"/>
              <a:gd name="connisteX3" fmla="*/ 10972800 w 10972800"/>
              <a:gd name="connsiteY3" fmla="*/ 203197 h 2540002"/>
              <a:gd name="connisteX4" fmla="*/ 10972800 w 10972800"/>
              <a:gd name="connsiteY4" fmla="*/ 2336804 h 2540002"/>
              <a:gd name="connisteX5" fmla="*/ 10769602 w 10972800"/>
              <a:gd name="connsiteY5" fmla="*/ 2540002 h 2540002"/>
              <a:gd name="connisteX6" fmla="*/ 203197 w 10972800"/>
              <a:gd name="connsiteY6" fmla="*/ 2540002 h 2540002"/>
              <a:gd name="connisteX7" fmla="*/ 0 w 10972800"/>
              <a:gd name="connsiteY7" fmla="*/ 2336804 h 2540002"/>
              <a:gd name="connisteX8" fmla="*/ 0 w 10972800"/>
              <a:gd name="connsiteY8" fmla="*/ 203197 h 25400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540002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10769602" y="0"/>
                </a:lnTo>
                <a:cubicBezTo>
                  <a:pt x="10881826" y="0"/>
                  <a:pt x="10972800" y="90974"/>
                  <a:pt x="10972800" y="203198"/>
                </a:cubicBezTo>
                <a:lnTo>
                  <a:pt x="10972800" y="2336804"/>
                </a:lnTo>
                <a:cubicBezTo>
                  <a:pt x="10972800" y="2449028"/>
                  <a:pt x="10881826" y="2540002"/>
                  <a:pt x="10769602" y="2540002"/>
                </a:cubicBezTo>
                <a:lnTo>
                  <a:pt x="203198" y="2540002"/>
                </a:lnTo>
                <a:cubicBezTo>
                  <a:pt x="90974" y="2540002"/>
                  <a:pt x="0" y="2449028"/>
                  <a:pt x="0" y="2336804"/>
                </a:cubicBezTo>
                <a:lnTo>
                  <a:pt x="0" y="203198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7202" y="3562347"/>
            <a:ext cx="83343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ym typeface="+mn-ea"/>
              </a:rPr>
              <a:t>AI编程的开发方式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200" y="4476750"/>
            <a:ext cx="8135620" cy="1099185"/>
            <a:chOff x="720" y="7050"/>
            <a:chExt cx="11097" cy="1731"/>
          </a:xfrm>
        </p:grpSpPr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720" y="7050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>
              <p:custDataLst>
                <p:tags r:id="rId7"/>
              </p:custDataLst>
            </p:nvPr>
          </p:nvSpPr>
          <p:spPr>
            <a:xfrm>
              <a:off x="7767" y="7101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900" y="7050"/>
              <a:ext cx="387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代码编辑器内嵌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插件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900" y="7650"/>
              <a:ext cx="6693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、编码时即时提供代码建议，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Tab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直接生成代码；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、聊天面板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针对文件内容获取建议，可手动复制建议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代码；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3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直接编辑文件，提问直接生成代码到文件，我们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来接受或拒绝。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7947" y="7101"/>
              <a:ext cx="387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代码编辑器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+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外部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工具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7947" y="7701"/>
              <a:ext cx="3840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编辑器和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工具是独立的，它不能直接看到我们文件代码，只能通过主动提问，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给出参考意见代码，然后复制粘贴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AI编程的工具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57202" y="1314452"/>
            <a:ext cx="2676526" cy="11430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内嵌</a:t>
            </a:r>
            <a:r>
              <a:rPr lang="en-US" altLang="zh-CN" sz="33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AI </a:t>
            </a:r>
            <a:r>
              <a:rPr lang="zh-CN" altLang="en-US" sz="33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插件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457202" y="857250"/>
            <a:ext cx="561975" cy="381000"/>
          </a:xfrm>
          <a:custGeom>
            <a:avLst/>
            <a:gdLst>
              <a:gd name="connisteX0" fmla="*/ 0 w 761996"/>
              <a:gd name="connsiteY0" fmla="*/ 0 h 508004"/>
              <a:gd name="connisteX1" fmla="*/ 761996 w 761996"/>
              <a:gd name="connsiteY1" fmla="*/ 0 h 508004"/>
              <a:gd name="connisteX2" fmla="*/ 761996 w 761996"/>
              <a:gd name="connsiteY2" fmla="*/ 304796 h 508004"/>
              <a:gd name="connisteX3" fmla="*/ 558798 w 761996"/>
              <a:gd name="connsiteY3" fmla="*/ 508004 h 508004"/>
              <a:gd name="connisteX4" fmla="*/ 203197 w 761996"/>
              <a:gd name="connsiteY4" fmla="*/ 508004 h 508004"/>
              <a:gd name="connisteX5" fmla="*/ 0 w 761996"/>
              <a:gd name="connsiteY5" fmla="*/ 304796 h 508004"/>
              <a:gd name="connisteX6" fmla="*/ 0 w 761996"/>
              <a:gd name="connsiteY6" fmla="*/ 0 h 508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761997" h="508004">
                <a:moveTo>
                  <a:pt x="0" y="0"/>
                </a:moveTo>
                <a:lnTo>
                  <a:pt x="761997" y="0"/>
                </a:lnTo>
                <a:lnTo>
                  <a:pt x="761997" y="304797"/>
                </a:lnTo>
                <a:cubicBezTo>
                  <a:pt x="761997" y="417021"/>
                  <a:pt x="671023" y="508004"/>
                  <a:pt x="558799" y="508004"/>
                </a:cubicBezTo>
                <a:lnTo>
                  <a:pt x="203198" y="508004"/>
                </a:lnTo>
                <a:cubicBezTo>
                  <a:pt x="90974" y="508004"/>
                  <a:pt x="0" y="417021"/>
                  <a:pt x="0" y="30479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35300" y="1124585"/>
            <a:ext cx="5959475" cy="1066800"/>
            <a:chOff x="5490" y="2070"/>
            <a:chExt cx="8279" cy="1680"/>
          </a:xfrm>
        </p:grpSpPr>
        <p:sp>
          <p:nvSpPr>
            <p:cNvPr id="4" name="任意多边形 3"/>
            <p:cNvSpPr/>
            <p:nvPr>
              <p:custDataLst>
                <p:tags r:id="rId3"/>
              </p:custDataLst>
            </p:nvPr>
          </p:nvSpPr>
          <p:spPr>
            <a:xfrm>
              <a:off x="5490" y="2070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5670" y="2070"/>
              <a:ext cx="382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cursor AI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编辑器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5670" y="2670"/>
              <a:ext cx="3795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官网：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https://www.cursor.com/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收费：新账号试用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2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周，原价贵，淘宝有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稍微便宜的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现在官方封控严重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9765" y="2070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9945" y="2070"/>
              <a:ext cx="382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vscode +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内置插件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9945" y="2670"/>
              <a:ext cx="3795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github copilot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插件，</a:t>
              </a:r>
              <a:r>
                <a:rPr lang="en-US" altLang="zh-CN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copilot </a:t>
              </a:r>
              <a:r>
                <a:rPr lang="zh-CN" altLang="en-US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本身收费，淘宝有几十块的激活工具买</a:t>
              </a:r>
              <a:r>
                <a:rPr lang="en-US" altLang="zh-CN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，</a:t>
              </a:r>
              <a:r>
                <a:rPr lang="zh-CN" altLang="en-US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国内访问慢</a:t>
              </a:r>
              <a:endParaRPr lang="zh-CN" altLang="en-US" sz="1200">
                <a:latin typeface="Microsoft YaHei UI" panose="020B0503020204020204" charset="-122"/>
                <a:ea typeface="Microsoft YaHei UI" panose="020B0503020204020204" charset="-122"/>
                <a:sym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TONGYI Lingma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插件，阿里的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之前用过，好像是免费的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endParaRPr>
            </a:p>
          </p:txBody>
        </p:sp>
      </p:grpSp>
      <p:pic>
        <p:nvPicPr>
          <p:cNvPr id="10" name="图片 9" descr="C:/Users/98606/AppData/Roaming/Kingsoft/office6/wppai/generateppt/37579432-1d7c-49e2-a5c7-31eff21156af.jpg37579432-1d7c-49e2-a5c7-31eff21156af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1463" r="355"/>
          <a:stretch>
            <a:fillRect/>
          </a:stretch>
        </p:blipFill>
        <p:spPr>
          <a:xfrm>
            <a:off x="457202" y="2800348"/>
            <a:ext cx="8229600" cy="2743200"/>
          </a:xfrm>
          <a:custGeom>
            <a:avLst/>
            <a:gdLst>
              <a:gd name="connisteX0" fmla="*/ 0 w 10972800"/>
              <a:gd name="connsiteY0" fmla="*/ 203197 h 3657600"/>
              <a:gd name="connisteX1" fmla="*/ 203197 w 10972800"/>
              <a:gd name="connsiteY1" fmla="*/ 0 h 3657600"/>
              <a:gd name="connisteX2" fmla="*/ 10769602 w 10972800"/>
              <a:gd name="connsiteY2" fmla="*/ 0 h 3657600"/>
              <a:gd name="connisteX3" fmla="*/ 10972800 w 10972800"/>
              <a:gd name="connsiteY3" fmla="*/ 203197 h 3657600"/>
              <a:gd name="connisteX4" fmla="*/ 10972800 w 10972800"/>
              <a:gd name="connsiteY4" fmla="*/ 3454402 h 3657600"/>
              <a:gd name="connisteX5" fmla="*/ 10769602 w 10972800"/>
              <a:gd name="connsiteY5" fmla="*/ 3657600 h 3657600"/>
              <a:gd name="connisteX6" fmla="*/ 203197 w 10972800"/>
              <a:gd name="connsiteY6" fmla="*/ 3657600 h 3657600"/>
              <a:gd name="connisteX7" fmla="*/ 0 w 10972800"/>
              <a:gd name="connsiteY7" fmla="*/ 3454402 h 3657600"/>
              <a:gd name="connisteX8" fmla="*/ 0 w 10972800"/>
              <a:gd name="connsiteY8" fmla="*/ 203197 h 365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3657600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10769602" y="0"/>
                </a:lnTo>
                <a:cubicBezTo>
                  <a:pt x="10881826" y="0"/>
                  <a:pt x="10972800" y="90974"/>
                  <a:pt x="10972800" y="203198"/>
                </a:cubicBezTo>
                <a:lnTo>
                  <a:pt x="10972800" y="3454402"/>
                </a:lnTo>
                <a:cubicBezTo>
                  <a:pt x="10972800" y="3566626"/>
                  <a:pt x="10881826" y="3657600"/>
                  <a:pt x="10769602" y="3657600"/>
                </a:cubicBezTo>
                <a:lnTo>
                  <a:pt x="203198" y="3657600"/>
                </a:lnTo>
                <a:cubicBezTo>
                  <a:pt x="90974" y="3657600"/>
                  <a:pt x="0" y="3566626"/>
                  <a:pt x="0" y="3454402"/>
                </a:cubicBezTo>
                <a:lnTo>
                  <a:pt x="0" y="203198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13716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00225" y="4152900"/>
            <a:ext cx="6915150" cy="1333500"/>
            <a:chOff x="2835" y="6540"/>
            <a:chExt cx="10890" cy="2100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2835" y="6540"/>
              <a:ext cx="321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deepseek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2850" y="7200"/>
              <a:ext cx="318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免费，前一段时间非常火的一个国产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；它的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deepseek-r1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深度思考模型对写代码这种逻辑推理型的比较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厉害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6675" y="6540"/>
              <a:ext cx="321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豆包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6690" y="7200"/>
              <a:ext cx="318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免费，字节跳动的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0515" y="6540"/>
              <a:ext cx="321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chatgpt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0530" y="7200"/>
              <a:ext cx="318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需要先翻墙，已经翻墙的同学可以找卖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chatgpt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账号的店子，类似这种店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：http://www.thetimework.com/links/7852BB87249C7F7A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828802" y="1314452"/>
            <a:ext cx="69627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独立</a:t>
            </a: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AI 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工具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9"/>
          <a:stretch>
            <a:fillRect/>
          </a:stretch>
        </p:blipFill>
        <p:spPr>
          <a:xfrm>
            <a:off x="1619885" y="2860675"/>
            <a:ext cx="2486025" cy="53276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10"/>
          <a:stretch>
            <a:fillRect/>
          </a:stretch>
        </p:blipFill>
        <p:spPr>
          <a:xfrm>
            <a:off x="4626610" y="2414270"/>
            <a:ext cx="1369695" cy="13150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11"/>
          <a:stretch>
            <a:fillRect/>
          </a:stretch>
        </p:blipFill>
        <p:spPr>
          <a:xfrm>
            <a:off x="6677025" y="2493010"/>
            <a:ext cx="1997710" cy="121539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01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0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03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0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05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06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07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08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09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11.xml><?xml version="1.0" encoding="utf-8"?>
<p:tagLst xmlns:p="http://schemas.openxmlformats.org/presentationml/2006/main">
  <p:tag name="KSO_WM_FIGMA_LIMIT" val=""/>
  <p:tag name="KSO_WM_FIGMA_SLIDE_GROUP" val="28"/>
  <p:tag name="KSO_WM_SLIDE_TYPE" val="text"/>
</p:tagLst>
</file>

<file path=ppt/tags/tag112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13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14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15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16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http://zh-ai-group.ks3-cn-beijing.ksyun.com/image_generate/image_process/production/202502/0aadcb23-2a8b-4385-9132-377949d7c955.jpg?Expires=1770123523&amp;AWSAccessKeyId=AKLT9NSy7kh8TIS1UzNqLRY2&amp;Signature=v0FlTwvj29BkKHPTdpIg%2BHqzaUw%3D**1738587519077_2.195_466483fda765-slide-9"/>
</p:tagLst>
</file>

<file path=ppt/tags/tag117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1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19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2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22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2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24.xml><?xml version="1.0" encoding="utf-8"?>
<p:tagLst xmlns:p="http://schemas.openxmlformats.org/presentationml/2006/main">
  <p:tag name="KSO_WM_FIGMA_LIMIT" val=""/>
  <p:tag name="KSO_WM_FIGMA_SLIDE_GROUP" val="49"/>
  <p:tag name="KSO_WM_SLIDE_TYPE" val="text"/>
</p:tagLst>
</file>

<file path=ppt/tags/tag125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26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27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28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29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3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3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3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3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35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36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http://zh-ai-group.ks3-cn-beijing.ksyun.com/image_generate/image_process/production/202502/37579432-1d7c-49e2-a5c7-31eff21156af.jpg?Expires=1770123524&amp;AWSAccessKeyId=AKLT9NSy7kh8TIS1UzNqLRY2&amp;Signature=A7skmyCbYRFMRKi2Q8iXd7UoZLc%3D**1738587519077_2.195_466483fda765-slide-11"/>
</p:tagLst>
</file>

<file path=ppt/tags/tag137.xml><?xml version="1.0" encoding="utf-8"?>
<p:tagLst xmlns:p="http://schemas.openxmlformats.org/presentationml/2006/main">
  <p:tag name="KSO_WM_FIGMA_LIMIT" val=""/>
  <p:tag name="KSO_WM_FIGMA_SLIDE_GROUP" val="58"/>
  <p:tag name="KSO_WM_SLIDE_TYPE" val="text"/>
</p:tagLst>
</file>

<file path=ppt/tags/tag138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3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4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4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41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42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43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44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45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46.xml><?xml version="1.0" encoding="utf-8"?>
<p:tagLst xmlns:p="http://schemas.openxmlformats.org/presentationml/2006/main">
  <p:tag name="KSO_WM_FIGMA_LIMIT" val=""/>
  <p:tag name="KSO_WM_FIGMA_SLIDE_GROUP" val="32"/>
  <p:tag name="KSO_WM_SLIDE_TYPE" val="text"/>
</p:tagLst>
</file>

<file path=ppt/tags/tag147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48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4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15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5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6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7.xml><?xml version="1.0" encoding="utf-8"?>
<p:tagLst xmlns:p="http://schemas.openxmlformats.org/presentationml/2006/main">
  <p:tag name="KSO_WM_FIGMA_LIMIT" val=""/>
  <p:tag name="KSO_WM_FIGMA_SLIDE_GROUP" val="32"/>
  <p:tag name="KSO_WM_SLIDE_TYPE" val="text"/>
</p:tagLst>
</file>

<file path=ppt/tags/tag158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59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61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6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63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6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65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66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67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68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69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TYPE" val="l_h_i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71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2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添加项标题"/>
  <p:tag name="KSO_WM_UNIT_TEXT_TYPE" val="1"/>
  <p:tag name="KSO_WM_UNIT_TYPE" val="l_h_a"/>
</p:tagLst>
</file>

<file path=ppt/tags/tag173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4.xml><?xml version="1.0" encoding="utf-8"?>
<p:tagLst xmlns:p="http://schemas.openxmlformats.org/presentationml/2006/main">
  <p:tag name="KSO_WM_FIGMA_LIMIT" val=""/>
  <p:tag name="KSO_WM_FIGMA_SLIDE_GROUP" val="32"/>
  <p:tag name="KSO_WM_SLIDE_TYPE" val="text"/>
</p:tagLst>
</file>

<file path=ppt/tags/tag175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76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77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7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9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1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VCG41N1481618700**1738587519077_2.195_466483fda765-slide-18"/>
</p:tagLst>
</file>

<file path=ppt/tags/tag18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8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4.xml><?xml version="1.0" encoding="utf-8"?>
<p:tagLst xmlns:p="http://schemas.openxmlformats.org/presentationml/2006/main">
  <p:tag name="KSO_WM_FIGMA_LIMIT" val=""/>
  <p:tag name="KSO_WM_FIGMA_SLIDE_GROUP" val="57"/>
  <p:tag name="KSO_WM_SLIDE_TYPE" val="text"/>
</p:tagLst>
</file>

<file path=ppt/tags/tag185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86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87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88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{&quot;ai_type&quot;:&quot;generate_single_page&quot;,&quot;id&quot;:&quot;VCG41N1453799090&quot;}*galley_galley_ai_*1738683196107_2.195_09fa79163269-slide-0"/>
</p:tagLst>
</file>

<file path=ppt/tags/tag189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9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9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91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9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9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9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95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96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97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TYPE" val="l_h_i"/>
</p:tagLst>
</file>

<file path=ppt/tags/tag198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99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2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20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200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添加项标题"/>
  <p:tag name="KSO_WM_UNIT_TEXT_TYPE" val="1"/>
  <p:tag name="KSO_WM_UNIT_TYPE" val="l_h_a"/>
</p:tagLst>
</file>

<file path=ppt/tags/tag201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202.xml><?xml version="1.0" encoding="utf-8"?>
<p:tagLst xmlns:p="http://schemas.openxmlformats.org/presentationml/2006/main">
  <p:tag name="KSO_WM_FIGMA_LIMIT" val=""/>
  <p:tag name="KSO_WM_FIGMA_SLIDE_GROUP" val="28"/>
  <p:tag name="KSO_WM_SLIDE_TYPE" val="text"/>
  <p:tag name="KSO_WM_TEMPLATE_SUBCATEGORY" val="29"/>
  <p:tag name="KSO_WM_SLIDE_SOURCE" val="WPPAIGenerateSlide"/>
</p:tagLst>
</file>

<file path=ppt/tags/tag203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204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205.xml><?xml version="1.0" encoding="utf-8"?>
<p:tagLst xmlns:p="http://schemas.openxmlformats.org/presentationml/2006/main">
  <p:tag name="KSO_WM_FIGMA_LIMIT" val=""/>
  <p:tag name="KSO_WM_FIGMA_SLIDE_GROUP" val="1"/>
  <p:tag name="KSO_WM_SLIDE_TYPE" val="endPage"/>
</p:tagLst>
</file>

<file path=ppt/tags/tag206.xml><?xml version="1.0" encoding="utf-8"?>
<p:tagLst xmlns:p="http://schemas.openxmlformats.org/presentationml/2006/main">
  <p:tag name="KSO_WM_PRESENTATION_SOURCE" val="WPPAIGeneratePPT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58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YPE" val="f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63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64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65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66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67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  <p:tag name="KSO_WM_TEMPLATE_STYLE_ID" val="d6d3f39df28908b5"/>
</p:tagLst>
</file>

<file path=ppt/tags/tag74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YPE" val="f"/>
</p:tagLst>
</file>

<file path=ppt/tags/tag75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76.xml><?xml version="1.0" encoding="utf-8"?>
<p:tagLst xmlns:p="http://schemas.openxmlformats.org/presentationml/2006/main">
  <p:tag name="KSO_WM_BEAUTIFY_FLAG" val="#wm#"/>
  <p:tag name="KSO_WM_UNIT_INDEX" val="2"/>
  <p:tag name="KSO_WM_UNIT_SUBTYPE" val="b"/>
  <p:tag name="KSO_WM_UNIT_TYPE" val="f"/>
</p:tagLst>
</file>

<file path=ppt/tags/tag77.xml><?xml version="1.0" encoding="utf-8"?>
<p:tagLst xmlns:p="http://schemas.openxmlformats.org/presentationml/2006/main">
  <p:tag name="KSO_WM_FIGMA_LIMIT" val=""/>
  <p:tag name="KSO_WM_FIGMA_SLIDE_GROUP" val="1"/>
  <p:tag name="KSO_WM_SLIDE_TYPE" val="title"/>
</p:tagLst>
</file>

<file path=ppt/tags/tag78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79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8.xml><?xml version="1.0" encoding="utf-8"?>
<p:tagLst xmlns:p="http://schemas.openxmlformats.org/presentationml/2006/main">
  <p:tag name="KSO_WM_BEAUTIFY_FLAG" val="#wm#"/>
  <p:tag name="KSO_WM_UNIT_INDEX" val="2"/>
  <p:tag name="KSO_WM_UNIT_SUBTYPE" val="b"/>
  <p:tag name="KSO_WM_UNIT_TYPE" val="f"/>
</p:tagLst>
</file>

<file path=ppt/tags/tag8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SUBTYPE" val="d"/>
  <p:tag name="KSO_WM_UNIT_TYPE" val="l_h_i"/>
  <p:tag name="KSO_WM_UNIT_PRESET_TEXT" val="01"/>
</p:tagLst>
</file>

<file path=ppt/tags/tag81.xml><?xml version="1.0" encoding="utf-8"?>
<p:tagLst xmlns:p="http://schemas.openxmlformats.org/presentationml/2006/main">
  <p:tag name="KSO_WM_BEAUTIFY_FLAG" val="#fgm#"/>
  <p:tag name="KSO_WM_DIAGRAM_GROUP_CODE" val="1"/>
  <p:tag name="KSO_WM_UNIT_INDEX" val="1_1_2"/>
  <p:tag name="KSO_WM_UNIT_TYPE" val="l_h_i"/>
</p:tagLst>
</file>

<file path=ppt/tags/tag8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添加标题内容单击此处添加标题内容"/>
  <p:tag name="KSO_WM_UNIT_TEXT_TYPE" val="1"/>
  <p:tag name="KSO_WM_UNIT_TYPE" val="l_h_a"/>
</p:tagLst>
</file>

<file path=ppt/tags/tag8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SUBTYPE" val="d"/>
  <p:tag name="KSO_WM_UNIT_TYPE" val="l_h_i"/>
  <p:tag name="KSO_WM_UNIT_PRESET_TEXT" val="02"/>
</p:tagLst>
</file>

<file path=ppt/tags/tag84.xml><?xml version="1.0" encoding="utf-8"?>
<p:tagLst xmlns:p="http://schemas.openxmlformats.org/presentationml/2006/main">
  <p:tag name="KSO_WM_BEAUTIFY_FLAG" val="#fgm#"/>
  <p:tag name="KSO_WM_DIAGRAM_GROUP_CODE" val="1"/>
  <p:tag name="KSO_WM_UNIT_INDEX" val="1_2_2"/>
  <p:tag name="KSO_WM_UNIT_TYPE" val="l_h_i"/>
</p:tagLst>
</file>

<file path=ppt/tags/tag85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添加标题内容单击此处添加标题内容"/>
  <p:tag name="KSO_WM_UNIT_TEXT_TYPE" val="1"/>
  <p:tag name="KSO_WM_UNIT_TYPE" val="l_h_a"/>
</p:tagLst>
</file>

<file path=ppt/tags/tag86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SUBTYPE" val="d"/>
  <p:tag name="KSO_WM_UNIT_TYPE" val="l_h_i"/>
  <p:tag name="KSO_WM_UNIT_PRESET_TEXT" val="03"/>
</p:tagLst>
</file>

<file path=ppt/tags/tag87.xml><?xml version="1.0" encoding="utf-8"?>
<p:tagLst xmlns:p="http://schemas.openxmlformats.org/presentationml/2006/main">
  <p:tag name="KSO_WM_BEAUTIFY_FLAG" val="#fgm#"/>
  <p:tag name="KSO_WM_DIAGRAM_GROUP_CODE" val="1"/>
  <p:tag name="KSO_WM_UNIT_INDEX" val="1_3_2"/>
  <p:tag name="KSO_WM_UNIT_TYPE" val="l_h_i"/>
</p:tagLst>
</file>

<file path=ppt/tags/tag88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添加标题内容单击此处添加标题内容"/>
  <p:tag name="KSO_WM_UNIT_TEXT_TYPE" val="1"/>
  <p:tag name="KSO_WM_UNIT_TYPE" val="l_h_a"/>
</p:tagLst>
</file>

<file path=ppt/tags/tag89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SUBTYPE" val="d"/>
  <p:tag name="KSO_WM_UNIT_TYPE" val="l_h_i"/>
  <p:tag name="KSO_WM_UNIT_PRESET_TEXT" val="0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fgm#"/>
  <p:tag name="KSO_WM_DIAGRAM_GROUP_CODE" val="1"/>
  <p:tag name="KSO_WM_UNIT_INDEX" val="1_4_2"/>
  <p:tag name="KSO_WM_UNIT_TYPE" val="l_h_i"/>
</p:tagLst>
</file>

<file path=ppt/tags/tag91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添加标题内容单击此处添加标题内容"/>
  <p:tag name="KSO_WM_UNIT_TEXT_TYPE" val="1"/>
  <p:tag name="KSO_WM_UNIT_TYPE" val="l_h_a"/>
</p:tagLst>
</file>

<file path=ppt/tags/tag92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SUBTYPE" val="d"/>
  <p:tag name="KSO_WM_UNIT_TYPE" val="l_h_i"/>
  <p:tag name="KSO_WM_UNIT_PRESET_TEXT" val="04"/>
</p:tagLst>
</file>

<file path=ppt/tags/tag93.xml><?xml version="1.0" encoding="utf-8"?>
<p:tagLst xmlns:p="http://schemas.openxmlformats.org/presentationml/2006/main">
  <p:tag name="KSO_WM_BEAUTIFY_FLAG" val="#fgm#"/>
  <p:tag name="KSO_WM_DIAGRAM_GROUP_CODE" val="1"/>
  <p:tag name="KSO_WM_UNIT_INDEX" val="1_4_2"/>
  <p:tag name="KSO_WM_UNIT_TYPE" val="l_h_i"/>
</p:tagLst>
</file>

<file path=ppt/tags/tag94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添加标题内容单击此处添加标题内容"/>
  <p:tag name="KSO_WM_UNIT_TEXT_TYPE" val="1"/>
  <p:tag name="KSO_WM_UNIT_TYPE" val="l_h_a"/>
</p:tagLst>
</file>

<file path=ppt/tags/tag95.xml><?xml version="1.0" encoding="utf-8"?>
<p:tagLst xmlns:p="http://schemas.openxmlformats.org/presentationml/2006/main">
  <p:tag name="KSO_WM_FIGMA_LIMIT" val=""/>
  <p:tag name="KSO_WM_FIGMA_SLIDE_GROUP" val="1"/>
  <p:tag name="KSO_WM_SLIDE_TYPE" val="contents"/>
</p:tagLst>
</file>

<file path=ppt/tags/tag96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97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98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99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VCG41N1323477179**1738587519077_2.195_466483fda765-slide-4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蓝色IT科技风主题">
  <a:themeElements>
    <a:clrScheme name="">
      <a:dk1>
        <a:srgbClr val="000000"/>
      </a:dk1>
      <a:lt1>
        <a:srgbClr val="FFFFFF"/>
      </a:lt1>
      <a:dk2>
        <a:srgbClr val="333638"/>
      </a:dk2>
      <a:lt2>
        <a:srgbClr val="EFEFEF"/>
      </a:lt2>
      <a:accent1>
        <a:srgbClr val="00B5EE"/>
      </a:accent1>
      <a:accent2>
        <a:srgbClr val="BB72FB"/>
      </a:accent2>
      <a:accent3>
        <a:srgbClr val="7280FB"/>
      </a:accent3>
      <a:accent4>
        <a:srgbClr val="2F56C8"/>
      </a:accent4>
      <a:accent5>
        <a:srgbClr val="643AF8"/>
      </a:accent5>
      <a:accent6>
        <a:srgbClr val="2538D9"/>
      </a:accent6>
      <a:hlink>
        <a:srgbClr val="00B5EE"/>
      </a:hlink>
      <a:folHlink>
        <a:srgbClr val="2F56C8"/>
      </a:folHlink>
    </a:clrScheme>
    <a:fontScheme name="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演示</Application>
  <PresentationFormat/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汉仪书宋二KW</vt:lpstr>
      <vt:lpstr>Wingdings</vt:lpstr>
      <vt:lpstr>Microsoft YaHei UI</vt:lpstr>
      <vt:lpstr>苹方-简</vt:lpstr>
      <vt:lpstr>微软雅黑</vt:lpstr>
      <vt:lpstr>汉仪旗黑</vt:lpstr>
      <vt:lpstr>宋体</vt:lpstr>
      <vt:lpstr>Arial Unicode MS</vt:lpstr>
      <vt:lpstr>Calibri</vt:lpstr>
      <vt:lpstr>Helvetica Neue</vt:lpstr>
      <vt:lpstr>Microsoft YaHei UI</vt:lpstr>
      <vt:lpstr>微软雅黑</vt:lpstr>
      <vt:lpstr>默认设计模板</vt:lpstr>
      <vt:lpstr>蓝色IT科技风主题</vt:lpstr>
      <vt:lpstr>AI编程分享</vt:lpstr>
      <vt:lpstr>目录</vt:lpstr>
      <vt:lpstr>为什么用AI编程</vt:lpstr>
      <vt:lpstr>PowerPoint 演示文稿</vt:lpstr>
      <vt:lpstr>AI编程的开发方式</vt:lpstr>
      <vt:lpstr>PowerPoint 演示文稿</vt:lpstr>
      <vt:lpstr>AI编程的工具</vt:lpstr>
      <vt:lpstr>PowerPoint 演示文稿</vt:lpstr>
      <vt:lpstr>PowerPoint 演示文稿</vt:lpstr>
      <vt:lpstr>PowerPoint 演示文稿</vt:lpstr>
      <vt:lpstr>AI编程 Demo 演示</vt:lpstr>
      <vt:lpstr>PowerPoint 演示文稿</vt:lpstr>
      <vt:lpstr>PowerPoint 演示文稿</vt:lpstr>
      <vt:lpstr>AI编程的局限性与我们未来趋势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AI编程分享</dc:title>
  <dc:creator>Peng Wan</dc:creator>
  <cp:lastModifiedBy>語讠</cp:lastModifiedBy>
  <cp:revision>88</cp:revision>
  <dcterms:created xsi:type="dcterms:W3CDTF">2025-02-25T03:11:50Z</dcterms:created>
  <dcterms:modified xsi:type="dcterms:W3CDTF">2025-02-25T03:11:50Z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2052-6.13.1.8913</vt:lpwstr>
  </property>
  <property fmtid="{D5CDD505-2E9C-101B-9397-08002B2CF9AE}" pid="3" name="ICV">
    <vt:lpwstr>EAA50391CEA0436F90D3E850EC842C57_12</vt:lpwstr>
  </property>
</Properties>
</file>