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72" r:id="rId11"/>
    <p:sldId id="263" r:id="rId12"/>
    <p:sldId id="264" r:id="rId13"/>
    <p:sldId id="266" r:id="rId14"/>
    <p:sldId id="273" r:id="rId15"/>
    <p:sldId id="274" r:id="rId16"/>
    <p:sldId id="265" r:id="rId17"/>
    <p:sldId id="268" r:id="rId18"/>
    <p:sldId id="270" r:id="rId19"/>
    <p:sldId id="269" r:id="rId20"/>
    <p:sldId id="271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397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3.svg"/><Relationship Id="rId7" Type="http://schemas.openxmlformats.org/officeDocument/2006/relationships/image" Target="../media/image2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png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image" Target="../media/image4.png"/><Relationship Id="rId2" Type="http://schemas.openxmlformats.org/officeDocument/2006/relationships/tags" Target="../tags/tag82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image" Target="../media/image4.png"/><Relationship Id="rId2" Type="http://schemas.openxmlformats.org/officeDocument/2006/relationships/tags" Target="../tags/tag91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image" Target="../media/image5.png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image" Target="../media/image1.png"/><Relationship Id="rId2" Type="http://schemas.openxmlformats.org/officeDocument/2006/relationships/tags" Target="../tags/tag144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6.png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image" Target="../media/image4.png"/><Relationship Id="rId2" Type="http://schemas.openxmlformats.org/officeDocument/2006/relationships/tags" Target="../tags/tag155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image" Target="../media/image4.png"/><Relationship Id="rId2" Type="http://schemas.openxmlformats.org/officeDocument/2006/relationships/tags" Target="../tags/tag164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image" Target="../media/image4.png"/><Relationship Id="rId2" Type="http://schemas.openxmlformats.org/officeDocument/2006/relationships/tags" Target="../tags/tag181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image" Target="../media/image4.png"/><Relationship Id="rId2" Type="http://schemas.openxmlformats.org/officeDocument/2006/relationships/tags" Target="../tags/tag198.xml"/><Relationship Id="rId15" Type="http://schemas.openxmlformats.org/officeDocument/2006/relationships/tags" Target="../tags/tag208.xml"/><Relationship Id="rId14" Type="http://schemas.openxmlformats.org/officeDocument/2006/relationships/tags" Target="../tags/tag207.xml"/><Relationship Id="rId13" Type="http://schemas.openxmlformats.org/officeDocument/2006/relationships/tags" Target="../tags/tag206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image" Target="../media/image4.png"/><Relationship Id="rId2" Type="http://schemas.openxmlformats.org/officeDocument/2006/relationships/tags" Target="../tags/tag215.xml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image" Target="../media/image4.png"/><Relationship Id="rId2" Type="http://schemas.openxmlformats.org/officeDocument/2006/relationships/tags" Target="../tags/tag232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image" Target="../media/image5.png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image" Target="../media/image1.png"/><Relationship Id="rId2" Type="http://schemas.openxmlformats.org/officeDocument/2006/relationships/tags" Target="../tags/tag255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演示文稿2_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951015" y="5405625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1"/>
            </p:custDataLst>
          </p:nvPr>
        </p:nvSpPr>
        <p:spPr>
          <a:xfrm>
            <a:off x="513715" y="5615940"/>
            <a:ext cx="3417570" cy="4495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2"/>
            </p:custDataLst>
          </p:nvPr>
        </p:nvSpPr>
        <p:spPr>
          <a:xfrm>
            <a:off x="513715" y="2824480"/>
            <a:ext cx="8317865" cy="15259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1" hasCustomPrompt="1"/>
            <p:custDataLst>
              <p:tags r:id="rId13"/>
            </p:custDataLst>
          </p:nvPr>
        </p:nvSpPr>
        <p:spPr>
          <a:xfrm>
            <a:off x="521970" y="2364105"/>
            <a:ext cx="8310245" cy="460375"/>
          </a:xfrm>
          <a:prstGeom prst="rect">
            <a:avLst/>
          </a:prstGeom>
          <a:noFill/>
          <a:ln>
            <a:noFill/>
          </a:ln>
        </p:spPr>
        <p:txBody>
          <a:bodyPr wrap="square" lIns="10795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1" u="none" strike="noStrike" kern="1200" cap="none" spc="130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>
              <a:buClrTx/>
              <a:buSzTx/>
              <a:buFontTx/>
            </a:pPr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400" y="1281659"/>
            <a:ext cx="10969200" cy="4967941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660401" y="1038860"/>
            <a:ext cx="3183812" cy="3238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直角三角形 7"/>
          <p:cNvSpPr/>
          <p:nvPr userDrawn="1">
            <p:custDataLst>
              <p:tags r:id="rId6"/>
            </p:custDataLst>
          </p:nvPr>
        </p:nvSpPr>
        <p:spPr>
          <a:xfrm flipH="1">
            <a:off x="3581400" y="1133402"/>
            <a:ext cx="145473" cy="14547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4764"/>
          <a:stretch>
            <a:fillRect/>
          </a:stretch>
        </p:blipFill>
        <p:spPr>
          <a:xfrm flipH="1">
            <a:off x="7261315" y="1039154"/>
            <a:ext cx="4315279" cy="246221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731526" y="628260"/>
            <a:ext cx="1432223" cy="7373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dist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5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文"/>
          <p:cNvSpPr txBox="1">
            <a:spLocks noGrp="1"/>
          </p:cNvSpPr>
          <p:nvPr>
            <p:ph idx="7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5" name="标题"/>
          <p:cNvSpPr txBox="1">
            <a:spLocks noGrp="1"/>
          </p:cNvSpPr>
          <p:nvPr>
            <p:ph type="title" idx="6"/>
            <p:custDataLst>
              <p:tags r:id="rId3"/>
            </p:custDataLst>
          </p:nvPr>
        </p:nvSpPr>
        <p:spPr>
          <a:xfrm>
            <a:off x="6235065" y="1384300"/>
            <a:ext cx="5342255" cy="44513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4" name="正文"/>
          <p:cNvSpPr txBox="1">
            <a:spLocks noGrp="1"/>
          </p:cNvSpPr>
          <p:nvPr>
            <p:ph idx="5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5"/>
            </p:custDataLst>
          </p:nvPr>
        </p:nvSpPr>
        <p:spPr>
          <a:xfrm>
            <a:off x="608330" y="1384300"/>
            <a:ext cx="5342255" cy="44513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 userDrawn="1">
            <p:custDataLst>
              <p:tags r:id="rId8"/>
            </p:custDataLst>
          </p:nvPr>
        </p:nvSpPr>
        <p:spPr>
          <a:xfrm>
            <a:off x="951015" y="5405858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9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0"/>
            </p:custDataLst>
          </p:nvPr>
        </p:nvSpPr>
        <p:spPr>
          <a:xfrm>
            <a:off x="513715" y="5615940"/>
            <a:ext cx="1908810" cy="44958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513715" y="2824480"/>
            <a:ext cx="7420610" cy="15259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目录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660401" y="1038860"/>
            <a:ext cx="3183812" cy="3238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直角三角形 7"/>
          <p:cNvSpPr/>
          <p:nvPr userDrawn="1">
            <p:custDataLst>
              <p:tags r:id="rId6"/>
            </p:custDataLst>
          </p:nvPr>
        </p:nvSpPr>
        <p:spPr>
          <a:xfrm flipH="1">
            <a:off x="3581400" y="1133402"/>
            <a:ext cx="145473" cy="14547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4764"/>
          <a:stretch>
            <a:fillRect/>
          </a:stretch>
        </p:blipFill>
        <p:spPr>
          <a:xfrm flipH="1">
            <a:off x="7261315" y="1039154"/>
            <a:ext cx="4315279" cy="246221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731526" y="628260"/>
            <a:ext cx="1432223" cy="7373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dist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2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3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4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5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1_末尾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 userDrawn="1">
            <p:custDataLst>
              <p:tags r:id="rId8"/>
            </p:custDataLst>
          </p:nvPr>
        </p:nvSpPr>
        <p:spPr>
          <a:xfrm>
            <a:off x="951015" y="5405858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9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0"/>
            </p:custDataLst>
          </p:nvPr>
        </p:nvSpPr>
        <p:spPr>
          <a:xfrm>
            <a:off x="513715" y="5615940"/>
            <a:ext cx="1908810" cy="44958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513715" y="2824480"/>
            <a:ext cx="7420610" cy="15259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6" Type="http://schemas.openxmlformats.org/officeDocument/2006/relationships/theme" Target="../theme/theme2.xml"/><Relationship Id="rId35" Type="http://schemas.openxmlformats.org/officeDocument/2006/relationships/tags" Target="../tags/tag275.xml"/><Relationship Id="rId34" Type="http://schemas.openxmlformats.org/officeDocument/2006/relationships/tags" Target="../tags/tag274.xml"/><Relationship Id="rId33" Type="http://schemas.openxmlformats.org/officeDocument/2006/relationships/tags" Target="../tags/tag273.xml"/><Relationship Id="rId32" Type="http://schemas.openxmlformats.org/officeDocument/2006/relationships/tags" Target="../tags/tag272.xml"/><Relationship Id="rId31" Type="http://schemas.openxmlformats.org/officeDocument/2006/relationships/tags" Target="../tags/tag271.xml"/><Relationship Id="rId30" Type="http://schemas.openxmlformats.org/officeDocument/2006/relationships/tags" Target="../tags/tag270.xml"/><Relationship Id="rId3" Type="http://schemas.openxmlformats.org/officeDocument/2006/relationships/slideLayout" Target="../slideLayouts/slideLayout14.xml"/><Relationship Id="rId29" Type="http://schemas.openxmlformats.org/officeDocument/2006/relationships/tags" Target="../tags/tag269.xml"/><Relationship Id="rId28" Type="http://schemas.openxmlformats.org/officeDocument/2006/relationships/tags" Target="../tags/tag268.xml"/><Relationship Id="rId27" Type="http://schemas.openxmlformats.org/officeDocument/2006/relationships/tags" Target="../tags/tag267.xml"/><Relationship Id="rId26" Type="http://schemas.openxmlformats.org/officeDocument/2006/relationships/image" Target="../media/image4.png"/><Relationship Id="rId25" Type="http://schemas.openxmlformats.org/officeDocument/2006/relationships/tags" Target="../tags/tag26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演示文稿2_02"/>
          <p:cNvPicPr>
            <a:picLocks noChangeAspect="1"/>
          </p:cNvPicPr>
          <p:nvPr userDrawn="1">
            <p:custDataLst>
              <p:tags r:id="rId25"/>
            </p:custDataLst>
          </p:nvPr>
        </p:nvPicPr>
        <p:blipFill>
          <a:blip r:embed="rId26">
            <a:duotone>
              <a:prstClr val="black"/>
              <a:schemeClr val="accent1">
                <a:tint val="45000"/>
                <a:satMod val="400000"/>
              </a:schemeClr>
            </a:duotone>
            <a:lum contrast="12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27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alpha val="30000"/>
                </a:schemeClr>
              </a:gs>
              <a:gs pos="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28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 userDrawn="1">
            <p:custDataLst>
              <p:tags r:id="rId29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30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3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32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b">
            <a:no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3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Char char="●"/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Char char="●"/>
            </a:pPr>
            <a:r>
              <a:rPr lang="zh-CN" altLang="en-US" dirty="0"/>
              <a:t>三级</a:t>
            </a:r>
            <a:endParaRPr lang="zh-CN" altLang="en-US" dirty="0"/>
          </a:p>
          <a:p>
            <a:pPr marR="0" lvl="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Wingdings" panose="05000000000000000000" charset="0"/>
              <a:buChar char=""/>
            </a:pPr>
            <a:r>
              <a:rPr lang="zh-CN" altLang="en-US" dirty="0"/>
              <a:t>四级</a:t>
            </a:r>
            <a:endParaRPr lang="zh-CN" altLang="en-US" dirty="0"/>
          </a:p>
          <a:p>
            <a:pPr marR="0" lvl="4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3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rgbClr val="FFFFFF"/>
          </a:solidFill>
          <a:latin typeface="+mj-ea"/>
          <a:ea typeface="+mj-ea"/>
          <a:cs typeface="MiSans" panose="00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dirty="0" smtClean="0">
          <a:ln>
            <a:noFill/>
            <a:prstDash val="sysDot"/>
          </a:ln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tags" Target="../tags/tag344.xml"/><Relationship Id="rId7" Type="http://schemas.openxmlformats.org/officeDocument/2006/relationships/tags" Target="../tags/tag343.xml"/><Relationship Id="rId6" Type="http://schemas.openxmlformats.org/officeDocument/2006/relationships/tags" Target="../tags/tag342.xml"/><Relationship Id="rId5" Type="http://schemas.openxmlformats.org/officeDocument/2006/relationships/tags" Target="../tags/tag341.xml"/><Relationship Id="rId4" Type="http://schemas.openxmlformats.org/officeDocument/2006/relationships/tags" Target="../tags/tag340.xml"/><Relationship Id="rId3" Type="http://schemas.openxmlformats.org/officeDocument/2006/relationships/image" Target="../media/image12.jpeg"/><Relationship Id="rId2" Type="http://schemas.openxmlformats.org/officeDocument/2006/relationships/tags" Target="../tags/tag339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338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1.xml"/><Relationship Id="rId6" Type="http://schemas.openxmlformats.org/officeDocument/2006/relationships/tags" Target="../tags/tag349.xml"/><Relationship Id="rId5" Type="http://schemas.openxmlformats.org/officeDocument/2006/relationships/tags" Target="../tags/tag348.xml"/><Relationship Id="rId4" Type="http://schemas.openxmlformats.org/officeDocument/2006/relationships/tags" Target="../tags/tag347.xml"/><Relationship Id="rId3" Type="http://schemas.openxmlformats.org/officeDocument/2006/relationships/image" Target="../media/image13.jpeg"/><Relationship Id="rId2" Type="http://schemas.openxmlformats.org/officeDocument/2006/relationships/tags" Target="../tags/tag346.xml"/><Relationship Id="rId1" Type="http://schemas.openxmlformats.org/officeDocument/2006/relationships/tags" Target="../tags/tag34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31.xml"/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4" Type="http://schemas.openxmlformats.org/officeDocument/2006/relationships/tags" Target="../tags/tag353.xml"/><Relationship Id="rId3" Type="http://schemas.openxmlformats.org/officeDocument/2006/relationships/tags" Target="../tags/tag352.xml"/><Relationship Id="rId2" Type="http://schemas.openxmlformats.org/officeDocument/2006/relationships/tags" Target="../tags/tag351.xml"/><Relationship Id="rId1" Type="http://schemas.openxmlformats.org/officeDocument/2006/relationships/tags" Target="../tags/tag350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tags" Target="../tags/tag358.xml"/><Relationship Id="rId2" Type="http://schemas.openxmlformats.org/officeDocument/2006/relationships/tags" Target="../tags/tag357.xml"/><Relationship Id="rId1" Type="http://schemas.openxmlformats.org/officeDocument/2006/relationships/tags" Target="../tags/tag356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tags" Target="../tags/tag365.xml"/><Relationship Id="rId7" Type="http://schemas.openxmlformats.org/officeDocument/2006/relationships/tags" Target="../tags/tag364.xml"/><Relationship Id="rId6" Type="http://schemas.openxmlformats.org/officeDocument/2006/relationships/tags" Target="../tags/tag363.xml"/><Relationship Id="rId5" Type="http://schemas.openxmlformats.org/officeDocument/2006/relationships/tags" Target="../tags/tag362.xml"/><Relationship Id="rId4" Type="http://schemas.openxmlformats.org/officeDocument/2006/relationships/tags" Target="../tags/tag361.xml"/><Relationship Id="rId3" Type="http://schemas.openxmlformats.org/officeDocument/2006/relationships/tags" Target="../tags/tag360.xml"/><Relationship Id="rId2" Type="http://schemas.openxmlformats.org/officeDocument/2006/relationships/image" Target="../media/image14.jpeg"/><Relationship Id="rId1" Type="http://schemas.openxmlformats.org/officeDocument/2006/relationships/tags" Target="../tags/tag359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5.xml"/><Relationship Id="rId3" Type="http://schemas.openxmlformats.org/officeDocument/2006/relationships/tags" Target="../tags/tag368.xml"/><Relationship Id="rId2" Type="http://schemas.openxmlformats.org/officeDocument/2006/relationships/tags" Target="../tags/tag367.xml"/><Relationship Id="rId1" Type="http://schemas.openxmlformats.org/officeDocument/2006/relationships/tags" Target="../tags/tag366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75.xml"/><Relationship Id="rId8" Type="http://schemas.openxmlformats.org/officeDocument/2006/relationships/image" Target="../media/image16.jpeg"/><Relationship Id="rId7" Type="http://schemas.openxmlformats.org/officeDocument/2006/relationships/tags" Target="../tags/tag374.xml"/><Relationship Id="rId6" Type="http://schemas.openxmlformats.org/officeDocument/2006/relationships/image" Target="../media/image15.jpeg"/><Relationship Id="rId5" Type="http://schemas.openxmlformats.org/officeDocument/2006/relationships/tags" Target="../tags/tag373.xml"/><Relationship Id="rId4" Type="http://schemas.openxmlformats.org/officeDocument/2006/relationships/tags" Target="../tags/tag372.xml"/><Relationship Id="rId3" Type="http://schemas.openxmlformats.org/officeDocument/2006/relationships/tags" Target="../tags/tag371.xml"/><Relationship Id="rId2" Type="http://schemas.openxmlformats.org/officeDocument/2006/relationships/tags" Target="../tags/tag370.xml"/><Relationship Id="rId18" Type="http://schemas.openxmlformats.org/officeDocument/2006/relationships/slideLayout" Target="../slideLayouts/slideLayout34.xml"/><Relationship Id="rId17" Type="http://schemas.openxmlformats.org/officeDocument/2006/relationships/tags" Target="../tags/tag382.xml"/><Relationship Id="rId16" Type="http://schemas.openxmlformats.org/officeDocument/2006/relationships/tags" Target="../tags/tag381.xml"/><Relationship Id="rId15" Type="http://schemas.openxmlformats.org/officeDocument/2006/relationships/tags" Target="../tags/tag380.xml"/><Relationship Id="rId14" Type="http://schemas.openxmlformats.org/officeDocument/2006/relationships/tags" Target="../tags/tag379.xml"/><Relationship Id="rId13" Type="http://schemas.openxmlformats.org/officeDocument/2006/relationships/tags" Target="../tags/tag378.xml"/><Relationship Id="rId12" Type="http://schemas.openxmlformats.org/officeDocument/2006/relationships/tags" Target="../tags/tag377.xml"/><Relationship Id="rId11" Type="http://schemas.openxmlformats.org/officeDocument/2006/relationships/tags" Target="../tags/tag376.xml"/><Relationship Id="rId10" Type="http://schemas.openxmlformats.org/officeDocument/2006/relationships/image" Target="../media/image17.jpeg"/><Relationship Id="rId1" Type="http://schemas.openxmlformats.org/officeDocument/2006/relationships/tags" Target="../tags/tag369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89.xml"/><Relationship Id="rId8" Type="http://schemas.openxmlformats.org/officeDocument/2006/relationships/image" Target="../media/image10.jpeg"/><Relationship Id="rId7" Type="http://schemas.openxmlformats.org/officeDocument/2006/relationships/tags" Target="../tags/tag388.xml"/><Relationship Id="rId6" Type="http://schemas.openxmlformats.org/officeDocument/2006/relationships/tags" Target="../tags/tag387.xml"/><Relationship Id="rId5" Type="http://schemas.openxmlformats.org/officeDocument/2006/relationships/image" Target="../media/image9.jpeg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tags" Target="../tags/tag384.xml"/><Relationship Id="rId19" Type="http://schemas.openxmlformats.org/officeDocument/2006/relationships/notesSlide" Target="../notesSlides/notesSlide11.xml"/><Relationship Id="rId18" Type="http://schemas.openxmlformats.org/officeDocument/2006/relationships/slideLayout" Target="../slideLayouts/slideLayout27.xml"/><Relationship Id="rId17" Type="http://schemas.openxmlformats.org/officeDocument/2006/relationships/tags" Target="../tags/tag396.xml"/><Relationship Id="rId16" Type="http://schemas.openxmlformats.org/officeDocument/2006/relationships/tags" Target="../tags/tag395.xml"/><Relationship Id="rId15" Type="http://schemas.openxmlformats.org/officeDocument/2006/relationships/tags" Target="../tags/tag394.xml"/><Relationship Id="rId14" Type="http://schemas.openxmlformats.org/officeDocument/2006/relationships/tags" Target="../tags/tag393.xml"/><Relationship Id="rId13" Type="http://schemas.openxmlformats.org/officeDocument/2006/relationships/image" Target="../media/image18.jpeg"/><Relationship Id="rId12" Type="http://schemas.openxmlformats.org/officeDocument/2006/relationships/tags" Target="../tags/tag392.xml"/><Relationship Id="rId11" Type="http://schemas.openxmlformats.org/officeDocument/2006/relationships/tags" Target="../tags/tag391.xml"/><Relationship Id="rId10" Type="http://schemas.openxmlformats.org/officeDocument/2006/relationships/tags" Target="../tags/tag390.xml"/><Relationship Id="rId1" Type="http://schemas.openxmlformats.org/officeDocument/2006/relationships/tags" Target="../tags/tag38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23.xml"/><Relationship Id="rId15" Type="http://schemas.openxmlformats.org/officeDocument/2006/relationships/tags" Target="../tags/tag293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tags" Target="../tags/tag27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image" Target="../media/image8.jpeg"/><Relationship Id="rId13" Type="http://schemas.openxmlformats.org/officeDocument/2006/relationships/notesSlide" Target="../notesSlides/notesSlide3.xml"/><Relationship Id="rId12" Type="http://schemas.openxmlformats.org/officeDocument/2006/relationships/slideLayout" Target="../slideLayouts/slideLayout25.xml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tags" Target="../tags/tag29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tags" Target="../tags/tag309.xml"/><Relationship Id="rId2" Type="http://schemas.openxmlformats.org/officeDocument/2006/relationships/tags" Target="../tags/tag308.xml"/><Relationship Id="rId1" Type="http://schemas.openxmlformats.org/officeDocument/2006/relationships/tags" Target="../tags/tag30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7.xml"/><Relationship Id="rId7" Type="http://schemas.openxmlformats.org/officeDocument/2006/relationships/tags" Target="../tags/tag315.xml"/><Relationship Id="rId6" Type="http://schemas.openxmlformats.org/officeDocument/2006/relationships/tags" Target="../tags/tag314.xml"/><Relationship Id="rId5" Type="http://schemas.openxmlformats.org/officeDocument/2006/relationships/image" Target="../media/image9.jpeg"/><Relationship Id="rId4" Type="http://schemas.openxmlformats.org/officeDocument/2006/relationships/tags" Target="../tags/tag313.xml"/><Relationship Id="rId3" Type="http://schemas.openxmlformats.org/officeDocument/2006/relationships/tags" Target="../tags/tag312.xml"/><Relationship Id="rId2" Type="http://schemas.openxmlformats.org/officeDocument/2006/relationships/tags" Target="../tags/tag311.xml"/><Relationship Id="rId1" Type="http://schemas.openxmlformats.org/officeDocument/2006/relationships/tags" Target="../tags/tag31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7.xml"/><Relationship Id="rId7" Type="http://schemas.openxmlformats.org/officeDocument/2006/relationships/tags" Target="../tags/tag321.xml"/><Relationship Id="rId6" Type="http://schemas.openxmlformats.org/officeDocument/2006/relationships/tags" Target="../tags/tag320.xml"/><Relationship Id="rId5" Type="http://schemas.openxmlformats.org/officeDocument/2006/relationships/image" Target="../media/image10.jpeg"/><Relationship Id="rId4" Type="http://schemas.openxmlformats.org/officeDocument/2006/relationships/tags" Target="../tags/tag319.xml"/><Relationship Id="rId3" Type="http://schemas.openxmlformats.org/officeDocument/2006/relationships/tags" Target="../tags/tag318.xml"/><Relationship Id="rId2" Type="http://schemas.openxmlformats.org/officeDocument/2006/relationships/tags" Target="../tags/tag317.xml"/><Relationship Id="rId1" Type="http://schemas.openxmlformats.org/officeDocument/2006/relationships/tags" Target="../tags/tag316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24.xml"/><Relationship Id="rId2" Type="http://schemas.openxmlformats.org/officeDocument/2006/relationships/tags" Target="../tags/tag323.xml"/><Relationship Id="rId1" Type="http://schemas.openxmlformats.org/officeDocument/2006/relationships/tags" Target="../tags/tag32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32.xml"/><Relationship Id="rId8" Type="http://schemas.openxmlformats.org/officeDocument/2006/relationships/tags" Target="../tags/tag331.xml"/><Relationship Id="rId7" Type="http://schemas.openxmlformats.org/officeDocument/2006/relationships/tags" Target="../tags/tag330.xml"/><Relationship Id="rId6" Type="http://schemas.openxmlformats.org/officeDocument/2006/relationships/tags" Target="../tags/tag329.xml"/><Relationship Id="rId5" Type="http://schemas.openxmlformats.org/officeDocument/2006/relationships/tags" Target="../tags/tag328.xml"/><Relationship Id="rId4" Type="http://schemas.openxmlformats.org/officeDocument/2006/relationships/tags" Target="../tags/tag327.xml"/><Relationship Id="rId3" Type="http://schemas.openxmlformats.org/officeDocument/2006/relationships/image" Target="../media/image11.jpeg"/><Relationship Id="rId2" Type="http://schemas.openxmlformats.org/officeDocument/2006/relationships/tags" Target="../tags/tag326.xml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29.xml"/><Relationship Id="rId14" Type="http://schemas.openxmlformats.org/officeDocument/2006/relationships/tags" Target="../tags/tag337.xml"/><Relationship Id="rId13" Type="http://schemas.openxmlformats.org/officeDocument/2006/relationships/tags" Target="../tags/tag336.xml"/><Relationship Id="rId12" Type="http://schemas.openxmlformats.org/officeDocument/2006/relationships/tags" Target="../tags/tag335.xml"/><Relationship Id="rId11" Type="http://schemas.openxmlformats.org/officeDocument/2006/relationships/tags" Target="../tags/tag334.xml"/><Relationship Id="rId10" Type="http://schemas.openxmlformats.org/officeDocument/2006/relationships/tags" Target="../tags/tag333.xml"/><Relationship Id="rId1" Type="http://schemas.openxmlformats.org/officeDocument/2006/relationships/tags" Target="../tags/tag3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分享人: 万鹏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513715" y="1706245"/>
            <a:ext cx="8317865" cy="152590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AI编程分享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Cursor </a:t>
            </a:r>
            <a:r>
              <a:rPr lang="zh-CN" altLang="en-US"/>
              <a:t>核心能力</a:t>
            </a:r>
            <a:r>
              <a:rPr lang="en-US" altLang="zh-CN"/>
              <a:t>1(tab </a:t>
            </a:r>
            <a:r>
              <a:rPr>
                <a:ea typeface="宋体" panose="02010600030101010101" pitchFamily="2" charset="-122"/>
              </a:rPr>
              <a:t>和</a:t>
            </a:r>
            <a:r>
              <a:rPr lang="en-US" altLang="zh-CN">
                <a:ea typeface="宋体" panose="02010600030101010101" pitchFamily="2" charset="-122"/>
              </a:rPr>
              <a:t> chat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16" name="图片 15" descr="/data/temp/c9c609b5-49d9-11f0-adbc-123968705fc9.jpg@base@tag=imgScale&amp;m=1&amp;w=729&amp;h=779&amp;q=95c9c609b5-49d9-11f0-adbc-123968705fc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14427" b="14427"/>
          <a:stretch>
            <a:fillRect/>
          </a:stretch>
        </p:blipFill>
        <p:spPr>
          <a:xfrm>
            <a:off x="1053465" y="1555115"/>
            <a:ext cx="2529205" cy="2700020"/>
          </a:xfrm>
          <a:custGeom>
            <a:avLst/>
            <a:gdLst>
              <a:gd name="connsiteX0" fmla="*/ 1313698 w 2627403"/>
              <a:gd name="connsiteY0" fmla="*/ 0 h 2805212"/>
              <a:gd name="connsiteX1" fmla="*/ 1393218 w 2627403"/>
              <a:gd name="connsiteY1" fmla="*/ 19125 h 2805212"/>
              <a:gd name="connsiteX2" fmla="*/ 2529110 w 2627403"/>
              <a:gd name="connsiteY2" fmla="*/ 587071 h 2805212"/>
              <a:gd name="connsiteX3" fmla="*/ 2627403 w 2627403"/>
              <a:gd name="connsiteY3" fmla="*/ 746105 h 2805212"/>
              <a:gd name="connsiteX4" fmla="*/ 2627403 w 2627403"/>
              <a:gd name="connsiteY4" fmla="*/ 2059094 h 2805212"/>
              <a:gd name="connsiteX5" fmla="*/ 2529117 w 2627403"/>
              <a:gd name="connsiteY5" fmla="*/ 2218139 h 2805212"/>
              <a:gd name="connsiteX6" fmla="*/ 1393225 w 2627403"/>
              <a:gd name="connsiteY6" fmla="*/ 2786085 h 2805212"/>
              <a:gd name="connsiteX7" fmla="*/ 1234185 w 2627403"/>
              <a:gd name="connsiteY7" fmla="*/ 2786089 h 2805212"/>
              <a:gd name="connsiteX8" fmla="*/ 98293 w 2627403"/>
              <a:gd name="connsiteY8" fmla="*/ 2218143 h 2805212"/>
              <a:gd name="connsiteX9" fmla="*/ 0 w 2627403"/>
              <a:gd name="connsiteY9" fmla="*/ 2059109 h 2805212"/>
              <a:gd name="connsiteX10" fmla="*/ 0 w 2627403"/>
              <a:gd name="connsiteY10" fmla="*/ 746120 h 2805212"/>
              <a:gd name="connsiteX11" fmla="*/ 98286 w 2627403"/>
              <a:gd name="connsiteY11" fmla="*/ 587075 h 2805212"/>
              <a:gd name="connsiteX12" fmla="*/ 1234178 w 2627403"/>
              <a:gd name="connsiteY12" fmla="*/ 19129 h 2805212"/>
              <a:gd name="connsiteX13" fmla="*/ 1313698 w 2627403"/>
              <a:gd name="connsiteY13" fmla="*/ 0 h 280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27403" h="2805212">
                <a:moveTo>
                  <a:pt x="1313698" y="0"/>
                </a:moveTo>
                <a:cubicBezTo>
                  <a:pt x="1340707" y="-1"/>
                  <a:pt x="1367716" y="6374"/>
                  <a:pt x="1393218" y="19125"/>
                </a:cubicBezTo>
                <a:cubicBezTo>
                  <a:pt x="1444222" y="44627"/>
                  <a:pt x="2467209" y="556120"/>
                  <a:pt x="2529110" y="587071"/>
                </a:cubicBezTo>
                <a:cubicBezTo>
                  <a:pt x="2591012" y="618021"/>
                  <a:pt x="2627404" y="676896"/>
                  <a:pt x="2627403" y="746105"/>
                </a:cubicBezTo>
                <a:lnTo>
                  <a:pt x="2627403" y="2059094"/>
                </a:lnTo>
                <a:cubicBezTo>
                  <a:pt x="2627404" y="2128301"/>
                  <a:pt x="2591020" y="2187187"/>
                  <a:pt x="2529117" y="2218139"/>
                </a:cubicBezTo>
                <a:cubicBezTo>
                  <a:pt x="2467217" y="2249089"/>
                  <a:pt x="1444230" y="2760582"/>
                  <a:pt x="1393225" y="2786085"/>
                </a:cubicBezTo>
                <a:cubicBezTo>
                  <a:pt x="1342222" y="2811586"/>
                  <a:pt x="1285190" y="2811590"/>
                  <a:pt x="1234185" y="2786089"/>
                </a:cubicBezTo>
                <a:cubicBezTo>
                  <a:pt x="1183181" y="2760586"/>
                  <a:pt x="160195" y="2249092"/>
                  <a:pt x="98293" y="2218143"/>
                </a:cubicBezTo>
                <a:cubicBezTo>
                  <a:pt x="36393" y="2187191"/>
                  <a:pt x="1" y="2128316"/>
                  <a:pt x="0" y="2059109"/>
                </a:cubicBezTo>
                <a:cubicBezTo>
                  <a:pt x="1" y="1989900"/>
                  <a:pt x="1" y="815327"/>
                  <a:pt x="0" y="746120"/>
                </a:cubicBezTo>
                <a:cubicBezTo>
                  <a:pt x="1" y="676911"/>
                  <a:pt x="36386" y="618025"/>
                  <a:pt x="98286" y="587075"/>
                </a:cubicBezTo>
                <a:cubicBezTo>
                  <a:pt x="160188" y="556123"/>
                  <a:pt x="1183174" y="44630"/>
                  <a:pt x="1234178" y="19129"/>
                </a:cubicBezTo>
                <a:cubicBezTo>
                  <a:pt x="1259681" y="6378"/>
                  <a:pt x="1286689" y="1"/>
                  <a:pt x="131369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4159885" y="2077085"/>
            <a:ext cx="6830060" cy="11747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Tab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：光标位置直接建议（适合简短的小功能，或直接输出翻译）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Ctrl + 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：光标位置直接小范围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Chat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4159250" y="1367790"/>
            <a:ext cx="6082665" cy="4914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小范围即时建议（适合小颗粒度使用</a:t>
            </a:r>
            <a:r>
              <a:rPr lang="en-US" altLang="zh-CN" sz="2800" b="1" kern="0" dirty="0">
                <a:solidFill>
                  <a:schemeClr val="accent1"/>
                </a:solidFill>
                <a:latin typeface="+mn-ea"/>
                <a:cs typeface="+mn-ea"/>
              </a:rPr>
              <a:t>AI</a:t>
            </a: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）</a:t>
            </a:r>
            <a:endParaRPr lang="zh-CN" altLang="en-US" sz="28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4159885" y="4309110"/>
            <a:ext cx="7485380" cy="2150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Ctrl + L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Chat 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面板，整体调整；适合从无到有第一步；</a:t>
            </a:r>
            <a:b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问话模式：</a:t>
            </a:r>
            <a:b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Agent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：代理模式，根据需求感知项目整体，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AI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决定何时修改、添加文件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Ask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：提问模式，只给回答结果，不修改文件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Manual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：手动模式，我们知道要修改什么文件，直接修改你指定的文件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4159250" y="3599815"/>
            <a:ext cx="7207885" cy="4914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大范围</a:t>
            </a:r>
            <a:r>
              <a:rPr lang="en-US" altLang="zh-CN" sz="2800" b="1" kern="0" dirty="0">
                <a:solidFill>
                  <a:schemeClr val="accent1"/>
                </a:solidFill>
                <a:latin typeface="+mn-ea"/>
                <a:cs typeface="+mn-ea"/>
              </a:rPr>
              <a:t> Chat</a:t>
            </a: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（适合大颗粒度）</a:t>
            </a:r>
            <a:endParaRPr lang="zh-CN" altLang="en-US" sz="28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Cursor </a:t>
            </a:r>
            <a:r>
              <a:rPr lang="zh-CN" altLang="en-US"/>
              <a:t>核心能力</a:t>
            </a:r>
            <a:r>
              <a:rPr lang="en-US" altLang="zh-CN"/>
              <a:t>2</a:t>
            </a:r>
            <a:r>
              <a:rPr>
                <a:ea typeface="宋体" panose="02010600030101010101" pitchFamily="2" charset="-122"/>
              </a:rPr>
              <a:t>（上下文选项）</a:t>
            </a:r>
            <a:endParaRPr>
              <a:ea typeface="宋体" panose="02010600030101010101" pitchFamily="2" charset="-122"/>
            </a:endParaRPr>
          </a:p>
        </p:txBody>
      </p:sp>
      <p:pic>
        <p:nvPicPr>
          <p:cNvPr id="13" name="图片 12" descr="/data/temp/c9c609cf-49d9-11f0-adbc-123968705fc9.jpg@base@tag=imgScale&amp;m=1&amp;w=729&amp;h=779&amp;q=95c9c609cf-49d9-11f0-adbc-123968705fc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12507" r="12507"/>
          <a:stretch>
            <a:fillRect/>
          </a:stretch>
        </p:blipFill>
        <p:spPr>
          <a:xfrm>
            <a:off x="7690746" y="1402589"/>
            <a:ext cx="2648049" cy="2827256"/>
          </a:xfrm>
          <a:custGeom>
            <a:avLst/>
            <a:gdLst>
              <a:gd name="connsiteX0" fmla="*/ 1313698 w 2627403"/>
              <a:gd name="connsiteY0" fmla="*/ 0 h 2805212"/>
              <a:gd name="connsiteX1" fmla="*/ 1393218 w 2627403"/>
              <a:gd name="connsiteY1" fmla="*/ 19125 h 2805212"/>
              <a:gd name="connsiteX2" fmla="*/ 2529110 w 2627403"/>
              <a:gd name="connsiteY2" fmla="*/ 587071 h 2805212"/>
              <a:gd name="connsiteX3" fmla="*/ 2627403 w 2627403"/>
              <a:gd name="connsiteY3" fmla="*/ 746105 h 2805212"/>
              <a:gd name="connsiteX4" fmla="*/ 2627403 w 2627403"/>
              <a:gd name="connsiteY4" fmla="*/ 2059094 h 2805212"/>
              <a:gd name="connsiteX5" fmla="*/ 2529117 w 2627403"/>
              <a:gd name="connsiteY5" fmla="*/ 2218139 h 2805212"/>
              <a:gd name="connsiteX6" fmla="*/ 1393225 w 2627403"/>
              <a:gd name="connsiteY6" fmla="*/ 2786085 h 2805212"/>
              <a:gd name="connsiteX7" fmla="*/ 1234185 w 2627403"/>
              <a:gd name="connsiteY7" fmla="*/ 2786089 h 2805212"/>
              <a:gd name="connsiteX8" fmla="*/ 98293 w 2627403"/>
              <a:gd name="connsiteY8" fmla="*/ 2218143 h 2805212"/>
              <a:gd name="connsiteX9" fmla="*/ 0 w 2627403"/>
              <a:gd name="connsiteY9" fmla="*/ 2059109 h 2805212"/>
              <a:gd name="connsiteX10" fmla="*/ 0 w 2627403"/>
              <a:gd name="connsiteY10" fmla="*/ 746120 h 2805212"/>
              <a:gd name="connsiteX11" fmla="*/ 98286 w 2627403"/>
              <a:gd name="connsiteY11" fmla="*/ 587075 h 2805212"/>
              <a:gd name="connsiteX12" fmla="*/ 1234178 w 2627403"/>
              <a:gd name="connsiteY12" fmla="*/ 19129 h 2805212"/>
              <a:gd name="connsiteX13" fmla="*/ 1313698 w 2627403"/>
              <a:gd name="connsiteY13" fmla="*/ 0 h 280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27403" h="2805212">
                <a:moveTo>
                  <a:pt x="1313698" y="0"/>
                </a:moveTo>
                <a:cubicBezTo>
                  <a:pt x="1340707" y="-1"/>
                  <a:pt x="1367715" y="6374"/>
                  <a:pt x="1393218" y="19125"/>
                </a:cubicBezTo>
                <a:cubicBezTo>
                  <a:pt x="1444222" y="44627"/>
                  <a:pt x="2467209" y="556120"/>
                  <a:pt x="2529110" y="587071"/>
                </a:cubicBezTo>
                <a:cubicBezTo>
                  <a:pt x="2591012" y="618021"/>
                  <a:pt x="2627404" y="676896"/>
                  <a:pt x="2627403" y="746105"/>
                </a:cubicBezTo>
                <a:cubicBezTo>
                  <a:pt x="2627404" y="815312"/>
                  <a:pt x="2627404" y="1989885"/>
                  <a:pt x="2627403" y="2059094"/>
                </a:cubicBezTo>
                <a:cubicBezTo>
                  <a:pt x="2627404" y="2128301"/>
                  <a:pt x="2591020" y="2187187"/>
                  <a:pt x="2529117" y="2218139"/>
                </a:cubicBezTo>
                <a:cubicBezTo>
                  <a:pt x="2467217" y="2249089"/>
                  <a:pt x="1444230" y="2760582"/>
                  <a:pt x="1393225" y="2786085"/>
                </a:cubicBezTo>
                <a:cubicBezTo>
                  <a:pt x="1342222" y="2811586"/>
                  <a:pt x="1285190" y="2811590"/>
                  <a:pt x="1234185" y="2786089"/>
                </a:cubicBezTo>
                <a:cubicBezTo>
                  <a:pt x="1183181" y="2760586"/>
                  <a:pt x="160195" y="2249092"/>
                  <a:pt x="98293" y="2218143"/>
                </a:cubicBezTo>
                <a:cubicBezTo>
                  <a:pt x="36393" y="2187191"/>
                  <a:pt x="1" y="2128316"/>
                  <a:pt x="0" y="2059109"/>
                </a:cubicBezTo>
                <a:cubicBezTo>
                  <a:pt x="1" y="1989900"/>
                  <a:pt x="1" y="815327"/>
                  <a:pt x="0" y="746120"/>
                </a:cubicBezTo>
                <a:cubicBezTo>
                  <a:pt x="1" y="676911"/>
                  <a:pt x="36386" y="618025"/>
                  <a:pt x="98286" y="587075"/>
                </a:cubicBezTo>
                <a:cubicBezTo>
                  <a:pt x="160188" y="556123"/>
                  <a:pt x="1183174" y="44630"/>
                  <a:pt x="1234178" y="19129"/>
                </a:cubicBezTo>
                <a:cubicBezTo>
                  <a:pt x="1259681" y="6378"/>
                  <a:pt x="1286689" y="1"/>
                  <a:pt x="131369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1503680" y="2177415"/>
            <a:ext cx="6087745" cy="38887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Files&amp;Folders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：选相关文件、文件夹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Rules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：选可复用规则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Code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：选指定代码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Docs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：选外部的技术文档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git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git 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提交记录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web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：开启网络搜索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link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：选外部网站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Lint Errors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：选终端错误信息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Recent Changes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：选最近修改记录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503680" y="1459865"/>
            <a:ext cx="3763645" cy="4660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@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利用各种上下文类型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ea typeface="宋体" panose="02010600030101010101" pitchFamily="2" charset="-122"/>
              </a:rPr>
              <a:t>使用结论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1503680" y="2072005"/>
            <a:ext cx="6087745" cy="12865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、精确；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2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、层次感；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3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、涉及范围不要太广；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1503680" y="1459865"/>
            <a:ext cx="3763645" cy="4660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重点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</a:rPr>
              <a:t>1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：提问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1503680" y="4288155"/>
            <a:ext cx="6087745" cy="10140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先要会用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AI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，然后加合适的提问内容，才能得出相对准确的结果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1503680" y="3676015"/>
            <a:ext cx="6087110" cy="4660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重点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</a:rPr>
              <a:t>2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：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</a:rPr>
              <a:t>AI 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使用文档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04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AI</a:t>
            </a:r>
            <a:r>
              <a:rPr lang="zh-CN" altLang="en-US"/>
              <a:t>的局限与趋势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data/temp/c9d2819e-49d9-11f0-a3c5-ba5d9ee1d30e.jpgc9d2819e-49d9-11f0-a3c5-ba5d9ee1d30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1" b="41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" name="矩形: 圆角 14"/>
          <p:cNvSpPr/>
          <p:nvPr>
            <p:custDataLst>
              <p:tags r:id="rId3"/>
            </p:custDataLst>
          </p:nvPr>
        </p:nvSpPr>
        <p:spPr>
          <a:xfrm>
            <a:off x="530225" y="3091180"/>
            <a:ext cx="11129010" cy="3237865"/>
          </a:xfrm>
          <a:prstGeom prst="roundRect">
            <a:avLst>
              <a:gd name="adj" fmla="val 9236"/>
            </a:avLst>
          </a:prstGeom>
          <a:solidFill>
            <a:schemeClr val="lt1">
              <a:lumMod val="100000"/>
            </a:schemeClr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sz="3200"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038985" y="4146144"/>
            <a:ext cx="3452043" cy="122087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、一次性提供的信息范围太广，信息量太多，效果就不会太理想；</a:t>
            </a:r>
            <a:endParaRPr lang="zh-CN" altLang="en-US" sz="1400" dirty="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、涉及到</a:t>
            </a:r>
            <a:r>
              <a:rPr lang="en-US" altLang="zh-CN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 AI 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无法触及的资源，效果也不会太好；</a:t>
            </a:r>
            <a:endParaRPr lang="zh-CN" altLang="en-US" sz="1400" dirty="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038985" y="3685534"/>
            <a:ext cx="2652971" cy="34991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AI 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目前的局限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6851074" y="4146145"/>
            <a:ext cx="2652971" cy="122087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AI </a:t>
            </a: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可支持接收的信息会越来越复杂，结果会越来越准确；</a:t>
            </a:r>
            <a:endParaRPr lang="zh-CN" altLang="en-US" sz="140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、我们的角色转变，会从编码人变成设计者、指挥调控者</a:t>
            </a:r>
            <a:endParaRPr lang="zh-CN" altLang="en-US" sz="140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6851074" y="3685534"/>
            <a:ext cx="2652971" cy="34991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AI</a:t>
            </a: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与我们的趋势</a:t>
            </a:r>
            <a:endParaRPr lang="en-US" altLang="zh-CN" sz="20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分享人: 万鹏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513715" y="1853565"/>
            <a:ext cx="7420610" cy="152590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谢谢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xxxxxx</a:t>
            </a:r>
            <a:endParaRPr lang="en-US" altLang="zh-CN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95960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4417279" y="1416072"/>
            <a:ext cx="3358599" cy="4643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8137963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pic>
        <p:nvPicPr>
          <p:cNvPr id="9" name="图片 8" descr="/data/temp/c86ab4ff-49d9-11f0-8098-a253de86bd5d.jpg@base@tag=imgScale&amp;m=1&amp;w=932&amp;h=529&amp;q=95c86ab4ff-49d9-11f0-8098-a253de86bd5d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5956" r="5956"/>
          <a:stretch>
            <a:fillRect/>
          </a:stretch>
        </p:blipFill>
        <p:spPr>
          <a:xfrm>
            <a:off x="8137963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9" name="图片 18" descr="/data/temp/c86ab2e7-49d9-11f0-8098-a253de86bd5d.jpg@base@tag=imgScale&amp;m=1&amp;w=932&amp;h=529&amp;q=95c86ab2e7-49d9-11f0-8098-a253de86bd5d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 t="321" b="321"/>
          <a:stretch>
            <a:fillRect/>
          </a:stretch>
        </p:blipFill>
        <p:spPr>
          <a:xfrm>
            <a:off x="4417279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mpd="sng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</p:pic>
      <p:pic>
        <p:nvPicPr>
          <p:cNvPr id="20" name="图片 19" descr="/data/temp/c86ab350-49d9-11f0-8098-a253de86bd5d.jpg@base@tag=imgScale&amp;m=1&amp;w=932&amp;h=529&amp;q=95c86ab350-49d9-11f0-8098-a253de86bd5d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t="10461" b="10461"/>
          <a:stretch>
            <a:fillRect/>
          </a:stretch>
        </p:blipFill>
        <p:spPr>
          <a:xfrm>
            <a:off x="695960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1052851" y="3505980"/>
            <a:ext cx="2661228" cy="5327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52216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xxxxxx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3"/>
            </p:custDataLst>
          </p:nvPr>
        </p:nvSpPr>
        <p:spPr>
          <a:xfrm>
            <a:off x="4774170" y="3505980"/>
            <a:ext cx="2659955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4"/>
            </p:custDataLst>
          </p:nvPr>
        </p:nvSpPr>
        <p:spPr>
          <a:xfrm>
            <a:off x="4773535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</a:rPr>
              <a:t>xxxx</a:t>
            </a:r>
            <a:endParaRPr lang="en-US" altLang="zh-CN" sz="160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8496124" y="3505980"/>
            <a:ext cx="2658049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8494219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xxxxxx</a:t>
            </a:r>
            <a:endParaRPr lang="en-US" altLang="zh-CN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43490" y="4519142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143490" y="5026079"/>
            <a:ext cx="2168323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6" name="图片 1" descr="/data/temp/c89d2044-49d9-11f0-b916-3a6beead4237.jpg@base@tag=imgScale&amp;m=1&amp;w=485&amp;h=753&amp;q=95c89d2044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8241" r="7391"/>
          <a:stretch>
            <a:fillRect/>
          </a:stretch>
        </p:blipFill>
        <p:spPr>
          <a:xfrm>
            <a:off x="2354580" y="1880235"/>
            <a:ext cx="1747520" cy="17659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2041849" y="237578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8" name="图片 2" descr="/data/temp/c89d22aa-49d9-11f0-b916-3a6beead4237.jpg@base@tag=imgScale&amp;m=1&amp;w=485&amp;h=753&amp;q=95c89d22aa-49d9-11f0-b916-3a6beead423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10650" r="10650"/>
          <a:stretch>
            <a:fillRect/>
          </a:stretch>
        </p:blipFill>
        <p:spPr>
          <a:xfrm>
            <a:off x="5257165" y="1880235"/>
            <a:ext cx="1747520" cy="1765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4943709" y="237578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5054244" y="4515331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5054244" y="5022267"/>
            <a:ext cx="2168322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7" name="图片 3" descr="/data/temp/c89d212c-49d9-11f0-b916-3a6beead4237.jpg@base@tag=imgScale&amp;m=1&amp;w=485&amp;h=753&amp;q=95c89d212c-49d9-11f0-b916-3a6beead423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l="15775" r="16805"/>
          <a:stretch>
            <a:fillRect/>
          </a:stretch>
        </p:blipFill>
        <p:spPr>
          <a:xfrm>
            <a:off x="8159750" y="1880235"/>
            <a:ext cx="1747520" cy="176149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28" name="椭圆 27"/>
          <p:cNvSpPr/>
          <p:nvPr>
            <p:custDataLst>
              <p:tags r:id="rId14"/>
            </p:custDataLst>
          </p:nvPr>
        </p:nvSpPr>
        <p:spPr>
          <a:xfrm>
            <a:off x="7839216" y="2366252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03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9" name="矩形 28"/>
          <p:cNvSpPr/>
          <p:nvPr>
            <p:custDataLst>
              <p:tags r:id="rId15"/>
            </p:custDataLst>
          </p:nvPr>
        </p:nvSpPr>
        <p:spPr>
          <a:xfrm>
            <a:off x="7964362" y="4515331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0" name="矩形 29"/>
          <p:cNvSpPr/>
          <p:nvPr>
            <p:custDataLst>
              <p:tags r:id="rId16"/>
            </p:custDataLst>
          </p:nvPr>
        </p:nvSpPr>
        <p:spPr>
          <a:xfrm>
            <a:off x="7964362" y="5022267"/>
            <a:ext cx="2168322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序号"/>
          <p:cNvSpPr txBox="1"/>
          <p:nvPr>
            <p:custDataLst>
              <p:tags r:id="rId2"/>
            </p:custDataLst>
          </p:nvPr>
        </p:nvSpPr>
        <p:spPr>
          <a:xfrm>
            <a:off x="1017270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01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6" name="标题"/>
          <p:cNvSpPr txBox="1"/>
          <p:nvPr>
            <p:custDataLst>
              <p:tags r:id="rId3"/>
            </p:custDataLst>
          </p:nvPr>
        </p:nvSpPr>
        <p:spPr>
          <a:xfrm>
            <a:off x="1017270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宋体" panose="02010600030101010101" pitchFamily="2" charset="-122"/>
                <a:cs typeface="MiSans" panose="00000500000000000000" charset="-122"/>
                <a:sym typeface="+mn-ea"/>
              </a:rPr>
              <a:t>具有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吸引力的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特点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1122680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序号"/>
          <p:cNvSpPr txBox="1"/>
          <p:nvPr>
            <p:custDataLst>
              <p:tags r:id="rId5"/>
            </p:custDataLst>
          </p:nvPr>
        </p:nvSpPr>
        <p:spPr>
          <a:xfrm>
            <a:off x="4802505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02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74" name="标题"/>
          <p:cNvSpPr txBox="1"/>
          <p:nvPr>
            <p:custDataLst>
              <p:tags r:id="rId6"/>
            </p:custDataLst>
          </p:nvPr>
        </p:nvSpPr>
        <p:spPr>
          <a:xfrm>
            <a:off x="4802505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AI编程的开发方式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75" name="直接连接符 74"/>
          <p:cNvCxnSpPr/>
          <p:nvPr>
            <p:custDataLst>
              <p:tags r:id="rId7"/>
            </p:custDataLst>
          </p:nvPr>
        </p:nvCxnSpPr>
        <p:spPr>
          <a:xfrm>
            <a:off x="4907915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序号"/>
          <p:cNvSpPr txBox="1"/>
          <p:nvPr>
            <p:custDataLst>
              <p:tags r:id="rId8"/>
            </p:custDataLst>
          </p:nvPr>
        </p:nvSpPr>
        <p:spPr>
          <a:xfrm>
            <a:off x="8587740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03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79" name="标题"/>
          <p:cNvSpPr txBox="1"/>
          <p:nvPr>
            <p:custDataLst>
              <p:tags r:id="rId9"/>
            </p:custDataLst>
          </p:nvPr>
        </p:nvSpPr>
        <p:spPr>
          <a:xfrm>
            <a:off x="8587740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 fontScale="90000"/>
          </a:bodyPr>
          <a:lstStyle/>
          <a:p>
            <a:pPr algn="l"/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编程实践（</a:t>
            </a:r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Cursor 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核心能力探索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）</a:t>
            </a:r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80" name="直接连接符 79"/>
          <p:cNvCxnSpPr/>
          <p:nvPr>
            <p:custDataLst>
              <p:tags r:id="rId10"/>
            </p:custDataLst>
          </p:nvPr>
        </p:nvCxnSpPr>
        <p:spPr>
          <a:xfrm>
            <a:off x="8693150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序号"/>
          <p:cNvSpPr txBox="1"/>
          <p:nvPr>
            <p:custDataLst>
              <p:tags r:id="rId11"/>
            </p:custDataLst>
          </p:nvPr>
        </p:nvSpPr>
        <p:spPr>
          <a:xfrm>
            <a:off x="2910205" y="432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04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102" name="标题"/>
          <p:cNvSpPr txBox="1"/>
          <p:nvPr>
            <p:custDataLst>
              <p:tags r:id="rId12"/>
            </p:custDataLst>
          </p:nvPr>
        </p:nvSpPr>
        <p:spPr>
          <a:xfrm>
            <a:off x="2910205" y="519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的局限与趋势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103" name="直接连接符 102"/>
          <p:cNvCxnSpPr/>
          <p:nvPr>
            <p:custDataLst>
              <p:tags r:id="rId13"/>
            </p:custDataLst>
          </p:nvPr>
        </p:nvCxnSpPr>
        <p:spPr>
          <a:xfrm>
            <a:off x="3015298" y="520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/>
          <p:cNvSpPr/>
          <p:nvPr>
            <p:custDataLst>
              <p:tags r:id="rId14"/>
            </p:custDataLst>
          </p:nvPr>
        </p:nvSpPr>
        <p:spPr>
          <a:xfrm>
            <a:off x="2330312" y="1083006"/>
            <a:ext cx="1486447" cy="209084"/>
          </a:xfrm>
          <a:custGeom>
            <a:avLst/>
            <a:gdLst/>
            <a:ahLst/>
            <a:cxnLst/>
            <a:rect l="l" t="t" r="r" b="b"/>
            <a:pathLst>
              <a:path w="1486447" h="209084">
                <a:moveTo>
                  <a:pt x="314194" y="42177"/>
                </a:moveTo>
                <a:cubicBezTo>
                  <a:pt x="298934" y="42177"/>
                  <a:pt x="285068" y="47664"/>
                  <a:pt x="272595" y="58636"/>
                </a:cubicBezTo>
                <a:cubicBezTo>
                  <a:pt x="260122" y="69609"/>
                  <a:pt x="250536" y="84954"/>
                  <a:pt x="243836" y="104671"/>
                </a:cubicBezTo>
                <a:cubicBezTo>
                  <a:pt x="237133" y="124387"/>
                  <a:pt x="236304" y="139689"/>
                  <a:pt x="241349" y="150576"/>
                </a:cubicBezTo>
                <a:cubicBezTo>
                  <a:pt x="246393" y="161463"/>
                  <a:pt x="256545" y="166907"/>
                  <a:pt x="271804" y="166907"/>
                </a:cubicBezTo>
                <a:cubicBezTo>
                  <a:pt x="286891" y="166907"/>
                  <a:pt x="300657" y="161463"/>
                  <a:pt x="313100" y="150576"/>
                </a:cubicBezTo>
                <a:cubicBezTo>
                  <a:pt x="325544" y="139689"/>
                  <a:pt x="335117" y="124387"/>
                  <a:pt x="341820" y="104671"/>
                </a:cubicBezTo>
                <a:cubicBezTo>
                  <a:pt x="348520" y="84954"/>
                  <a:pt x="349405" y="69609"/>
                  <a:pt x="344476" y="58636"/>
                </a:cubicBezTo>
                <a:cubicBezTo>
                  <a:pt x="339547" y="47664"/>
                  <a:pt x="329453" y="42177"/>
                  <a:pt x="314194" y="42177"/>
                </a:cubicBezTo>
                <a:close/>
                <a:moveTo>
                  <a:pt x="1170750" y="3601"/>
                </a:moveTo>
                <a:lnTo>
                  <a:pt x="1328655" y="3601"/>
                </a:lnTo>
                <a:lnTo>
                  <a:pt x="1314322" y="45778"/>
                </a:lnTo>
                <a:lnTo>
                  <a:pt x="1258000" y="45778"/>
                </a:lnTo>
                <a:lnTo>
                  <a:pt x="1203724" y="205483"/>
                </a:lnTo>
                <a:lnTo>
                  <a:pt x="1158719" y="205483"/>
                </a:lnTo>
                <a:lnTo>
                  <a:pt x="1212995" y="45778"/>
                </a:lnTo>
                <a:lnTo>
                  <a:pt x="1156416" y="45778"/>
                </a:lnTo>
                <a:close/>
                <a:moveTo>
                  <a:pt x="980754" y="3601"/>
                </a:moveTo>
                <a:lnTo>
                  <a:pt x="1022160" y="3601"/>
                </a:lnTo>
                <a:lnTo>
                  <a:pt x="1062190" y="122673"/>
                </a:lnTo>
                <a:lnTo>
                  <a:pt x="1063734" y="122673"/>
                </a:lnTo>
                <a:lnTo>
                  <a:pt x="1104198" y="3601"/>
                </a:lnTo>
                <a:lnTo>
                  <a:pt x="1149204" y="3601"/>
                </a:lnTo>
                <a:lnTo>
                  <a:pt x="1080595" y="205483"/>
                </a:lnTo>
                <a:lnTo>
                  <a:pt x="1041504" y="205483"/>
                </a:lnTo>
                <a:lnTo>
                  <a:pt x="999163" y="86411"/>
                </a:lnTo>
                <a:lnTo>
                  <a:pt x="997620" y="86411"/>
                </a:lnTo>
                <a:lnTo>
                  <a:pt x="957151" y="205483"/>
                </a:lnTo>
                <a:lnTo>
                  <a:pt x="912145" y="205483"/>
                </a:lnTo>
                <a:close/>
                <a:moveTo>
                  <a:pt x="818829" y="3601"/>
                </a:moveTo>
                <a:lnTo>
                  <a:pt x="954618" y="3601"/>
                </a:lnTo>
                <a:lnTo>
                  <a:pt x="940722" y="44492"/>
                </a:lnTo>
                <a:lnTo>
                  <a:pt x="849940" y="44492"/>
                </a:lnTo>
                <a:lnTo>
                  <a:pt x="837004" y="82554"/>
                </a:lnTo>
                <a:lnTo>
                  <a:pt x="922901" y="82554"/>
                </a:lnTo>
                <a:lnTo>
                  <a:pt x="909005" y="123444"/>
                </a:lnTo>
                <a:lnTo>
                  <a:pt x="823109" y="123444"/>
                </a:lnTo>
                <a:lnTo>
                  <a:pt x="809125" y="164592"/>
                </a:lnTo>
                <a:lnTo>
                  <a:pt x="902994" y="164592"/>
                </a:lnTo>
                <a:lnTo>
                  <a:pt x="889094" y="205483"/>
                </a:lnTo>
                <a:lnTo>
                  <a:pt x="750220" y="205483"/>
                </a:lnTo>
                <a:close/>
                <a:moveTo>
                  <a:pt x="637350" y="3601"/>
                </a:moveTo>
                <a:lnTo>
                  <a:pt x="795255" y="3601"/>
                </a:lnTo>
                <a:lnTo>
                  <a:pt x="780922" y="45778"/>
                </a:lnTo>
                <a:lnTo>
                  <a:pt x="724600" y="45778"/>
                </a:lnTo>
                <a:lnTo>
                  <a:pt x="670324" y="205483"/>
                </a:lnTo>
                <a:lnTo>
                  <a:pt x="625319" y="205483"/>
                </a:lnTo>
                <a:lnTo>
                  <a:pt x="679595" y="45778"/>
                </a:lnTo>
                <a:lnTo>
                  <a:pt x="623016" y="45778"/>
                </a:lnTo>
                <a:close/>
                <a:moveTo>
                  <a:pt x="447354" y="3601"/>
                </a:moveTo>
                <a:lnTo>
                  <a:pt x="488760" y="3601"/>
                </a:lnTo>
                <a:lnTo>
                  <a:pt x="528791" y="122673"/>
                </a:lnTo>
                <a:lnTo>
                  <a:pt x="530334" y="122673"/>
                </a:lnTo>
                <a:lnTo>
                  <a:pt x="570798" y="3601"/>
                </a:lnTo>
                <a:lnTo>
                  <a:pt x="615804" y="3601"/>
                </a:lnTo>
                <a:lnTo>
                  <a:pt x="547195" y="205483"/>
                </a:lnTo>
                <a:lnTo>
                  <a:pt x="508104" y="205483"/>
                </a:lnTo>
                <a:lnTo>
                  <a:pt x="465763" y="86411"/>
                </a:lnTo>
                <a:lnTo>
                  <a:pt x="464220" y="86411"/>
                </a:lnTo>
                <a:lnTo>
                  <a:pt x="423751" y="205483"/>
                </a:lnTo>
                <a:lnTo>
                  <a:pt x="378745" y="205483"/>
                </a:lnTo>
                <a:close/>
                <a:moveTo>
                  <a:pt x="1425207" y="0"/>
                </a:moveTo>
                <a:cubicBezTo>
                  <a:pt x="1461212" y="0"/>
                  <a:pt x="1481625" y="15860"/>
                  <a:pt x="1486447" y="47578"/>
                </a:cubicBezTo>
                <a:lnTo>
                  <a:pt x="1441666" y="65837"/>
                </a:lnTo>
                <a:cubicBezTo>
                  <a:pt x="1440238" y="56922"/>
                  <a:pt x="1436979" y="50492"/>
                  <a:pt x="1431889" y="46549"/>
                </a:cubicBezTo>
                <a:cubicBezTo>
                  <a:pt x="1426800" y="42606"/>
                  <a:pt x="1419797" y="40634"/>
                  <a:pt x="1410882" y="40634"/>
                </a:cubicBezTo>
                <a:cubicBezTo>
                  <a:pt x="1402480" y="40634"/>
                  <a:pt x="1394682" y="42520"/>
                  <a:pt x="1387485" y="46292"/>
                </a:cubicBezTo>
                <a:cubicBezTo>
                  <a:pt x="1380288" y="50064"/>
                  <a:pt x="1375729" y="54779"/>
                  <a:pt x="1373808" y="60437"/>
                </a:cubicBezTo>
                <a:cubicBezTo>
                  <a:pt x="1372466" y="64380"/>
                  <a:pt x="1372544" y="67680"/>
                  <a:pt x="1374041" y="70338"/>
                </a:cubicBezTo>
                <a:cubicBezTo>
                  <a:pt x="1375539" y="72995"/>
                  <a:pt x="1378652" y="75438"/>
                  <a:pt x="1383382" y="77667"/>
                </a:cubicBezTo>
                <a:cubicBezTo>
                  <a:pt x="1388112" y="79896"/>
                  <a:pt x="1395239" y="82382"/>
                  <a:pt x="1404766" y="85125"/>
                </a:cubicBezTo>
                <a:cubicBezTo>
                  <a:pt x="1417086" y="88726"/>
                  <a:pt x="1427149" y="92412"/>
                  <a:pt x="1434954" y="96184"/>
                </a:cubicBezTo>
                <a:cubicBezTo>
                  <a:pt x="1442758" y="99956"/>
                  <a:pt x="1448692" y="105956"/>
                  <a:pt x="1452753" y="114186"/>
                </a:cubicBezTo>
                <a:cubicBezTo>
                  <a:pt x="1456814" y="122416"/>
                  <a:pt x="1456572" y="133217"/>
                  <a:pt x="1452025" y="146590"/>
                </a:cubicBezTo>
                <a:cubicBezTo>
                  <a:pt x="1447830" y="158935"/>
                  <a:pt x="1440745" y="169822"/>
                  <a:pt x="1430768" y="179251"/>
                </a:cubicBezTo>
                <a:cubicBezTo>
                  <a:pt x="1420792" y="188681"/>
                  <a:pt x="1408929" y="195968"/>
                  <a:pt x="1395180" y="201111"/>
                </a:cubicBezTo>
                <a:cubicBezTo>
                  <a:pt x="1381430" y="206255"/>
                  <a:pt x="1366840" y="208826"/>
                  <a:pt x="1351410" y="208826"/>
                </a:cubicBezTo>
                <a:cubicBezTo>
                  <a:pt x="1332550" y="208826"/>
                  <a:pt x="1317635" y="204283"/>
                  <a:pt x="1306663" y="195196"/>
                </a:cubicBezTo>
                <a:cubicBezTo>
                  <a:pt x="1295692" y="186109"/>
                  <a:pt x="1289227" y="174108"/>
                  <a:pt x="1287269" y="159192"/>
                </a:cubicBezTo>
                <a:lnTo>
                  <a:pt x="1332475" y="141189"/>
                </a:lnTo>
                <a:cubicBezTo>
                  <a:pt x="1333046" y="150105"/>
                  <a:pt x="1336245" y="156834"/>
                  <a:pt x="1342073" y="161378"/>
                </a:cubicBezTo>
                <a:cubicBezTo>
                  <a:pt x="1347901" y="165921"/>
                  <a:pt x="1355701" y="168193"/>
                  <a:pt x="1365474" y="168193"/>
                </a:cubicBezTo>
                <a:cubicBezTo>
                  <a:pt x="1375590" y="168193"/>
                  <a:pt x="1384245" y="166436"/>
                  <a:pt x="1391441" y="162921"/>
                </a:cubicBezTo>
                <a:cubicBezTo>
                  <a:pt x="1398636" y="159406"/>
                  <a:pt x="1403225" y="154734"/>
                  <a:pt x="1405208" y="148905"/>
                </a:cubicBezTo>
                <a:cubicBezTo>
                  <a:pt x="1406606" y="144790"/>
                  <a:pt x="1406657" y="141361"/>
                  <a:pt x="1405360" y="138618"/>
                </a:cubicBezTo>
                <a:cubicBezTo>
                  <a:pt x="1404064" y="135875"/>
                  <a:pt x="1401080" y="133303"/>
                  <a:pt x="1396409" y="130902"/>
                </a:cubicBezTo>
                <a:cubicBezTo>
                  <a:pt x="1391739" y="128502"/>
                  <a:pt x="1384668" y="125845"/>
                  <a:pt x="1375198" y="122930"/>
                </a:cubicBezTo>
                <a:cubicBezTo>
                  <a:pt x="1362594" y="119158"/>
                  <a:pt x="1352433" y="115386"/>
                  <a:pt x="1344713" y="111614"/>
                </a:cubicBezTo>
                <a:cubicBezTo>
                  <a:pt x="1336994" y="107842"/>
                  <a:pt x="1331046" y="101885"/>
                  <a:pt x="1326870" y="93741"/>
                </a:cubicBezTo>
                <a:cubicBezTo>
                  <a:pt x="1322693" y="85597"/>
                  <a:pt x="1322878" y="74838"/>
                  <a:pt x="1327424" y="61465"/>
                </a:cubicBezTo>
                <a:cubicBezTo>
                  <a:pt x="1331443" y="49635"/>
                  <a:pt x="1338426" y="39048"/>
                  <a:pt x="1348374" y="29704"/>
                </a:cubicBezTo>
                <a:cubicBezTo>
                  <a:pt x="1358322" y="20360"/>
                  <a:pt x="1370057" y="13073"/>
                  <a:pt x="1383579" y="7844"/>
                </a:cubicBezTo>
                <a:cubicBezTo>
                  <a:pt x="1397101" y="2615"/>
                  <a:pt x="1410977" y="0"/>
                  <a:pt x="1425207" y="0"/>
                </a:cubicBezTo>
                <a:close/>
                <a:moveTo>
                  <a:pt x="328527" y="0"/>
                </a:moveTo>
                <a:cubicBezTo>
                  <a:pt x="347901" y="0"/>
                  <a:pt x="363290" y="4158"/>
                  <a:pt x="374694" y="12473"/>
                </a:cubicBezTo>
                <a:cubicBezTo>
                  <a:pt x="386098" y="20789"/>
                  <a:pt x="392992" y="32790"/>
                  <a:pt x="395376" y="48478"/>
                </a:cubicBezTo>
                <a:cubicBezTo>
                  <a:pt x="397761" y="64166"/>
                  <a:pt x="395253" y="82896"/>
                  <a:pt x="387854" y="104671"/>
                </a:cubicBezTo>
                <a:cubicBezTo>
                  <a:pt x="380511" y="126273"/>
                  <a:pt x="370317" y="144919"/>
                  <a:pt x="357270" y="160606"/>
                </a:cubicBezTo>
                <a:cubicBezTo>
                  <a:pt x="344224" y="176294"/>
                  <a:pt x="329173" y="188295"/>
                  <a:pt x="312116" y="196611"/>
                </a:cubicBezTo>
                <a:cubicBezTo>
                  <a:pt x="295059" y="204926"/>
                  <a:pt x="276844" y="209084"/>
                  <a:pt x="257470" y="209084"/>
                </a:cubicBezTo>
                <a:cubicBezTo>
                  <a:pt x="237925" y="209084"/>
                  <a:pt x="222450" y="204926"/>
                  <a:pt x="211046" y="196611"/>
                </a:cubicBezTo>
                <a:cubicBezTo>
                  <a:pt x="199642" y="188295"/>
                  <a:pt x="192748" y="176294"/>
                  <a:pt x="190364" y="160606"/>
                </a:cubicBezTo>
                <a:cubicBezTo>
                  <a:pt x="187980" y="144919"/>
                  <a:pt x="190459" y="126273"/>
                  <a:pt x="197802" y="104671"/>
                </a:cubicBezTo>
                <a:cubicBezTo>
                  <a:pt x="205201" y="82896"/>
                  <a:pt x="215424" y="64166"/>
                  <a:pt x="228470" y="48478"/>
                </a:cubicBezTo>
                <a:cubicBezTo>
                  <a:pt x="241516" y="32790"/>
                  <a:pt x="256568" y="20789"/>
                  <a:pt x="273624" y="12473"/>
                </a:cubicBezTo>
                <a:cubicBezTo>
                  <a:pt x="290681" y="4158"/>
                  <a:pt x="308982" y="0"/>
                  <a:pt x="328527" y="0"/>
                </a:cubicBezTo>
                <a:close/>
                <a:moveTo>
                  <a:pt x="141370" y="0"/>
                </a:moveTo>
                <a:cubicBezTo>
                  <a:pt x="159201" y="0"/>
                  <a:pt x="172960" y="4415"/>
                  <a:pt x="182647" y="13245"/>
                </a:cubicBezTo>
                <a:cubicBezTo>
                  <a:pt x="192334" y="22075"/>
                  <a:pt x="198211" y="34290"/>
                  <a:pt x="200279" y="49892"/>
                </a:cubicBezTo>
                <a:lnTo>
                  <a:pt x="154390" y="67637"/>
                </a:lnTo>
                <a:cubicBezTo>
                  <a:pt x="153642" y="59236"/>
                  <a:pt x="150611" y="52893"/>
                  <a:pt x="145296" y="48606"/>
                </a:cubicBezTo>
                <a:cubicBezTo>
                  <a:pt x="139981" y="44320"/>
                  <a:pt x="133038" y="42177"/>
                  <a:pt x="124465" y="42177"/>
                </a:cubicBezTo>
                <a:cubicBezTo>
                  <a:pt x="114692" y="42177"/>
                  <a:pt x="105218" y="44706"/>
                  <a:pt x="96041" y="49764"/>
                </a:cubicBezTo>
                <a:cubicBezTo>
                  <a:pt x="86865" y="54822"/>
                  <a:pt x="78603" y="61980"/>
                  <a:pt x="71256" y="71238"/>
                </a:cubicBezTo>
                <a:cubicBezTo>
                  <a:pt x="63909" y="80496"/>
                  <a:pt x="58138" y="91298"/>
                  <a:pt x="53943" y="103642"/>
                </a:cubicBezTo>
                <a:cubicBezTo>
                  <a:pt x="49630" y="116329"/>
                  <a:pt x="47957" y="127431"/>
                  <a:pt x="48924" y="136946"/>
                </a:cubicBezTo>
                <a:cubicBezTo>
                  <a:pt x="49891" y="146462"/>
                  <a:pt x="53215" y="153834"/>
                  <a:pt x="58895" y="159063"/>
                </a:cubicBezTo>
                <a:cubicBezTo>
                  <a:pt x="64576" y="164292"/>
                  <a:pt x="72303" y="166907"/>
                  <a:pt x="82075" y="166907"/>
                </a:cubicBezTo>
                <a:cubicBezTo>
                  <a:pt x="90305" y="166907"/>
                  <a:pt x="98463" y="164721"/>
                  <a:pt x="106549" y="160349"/>
                </a:cubicBezTo>
                <a:cubicBezTo>
                  <a:pt x="114635" y="155977"/>
                  <a:pt x="122392" y="149676"/>
                  <a:pt x="129817" y="141447"/>
                </a:cubicBezTo>
                <a:lnTo>
                  <a:pt x="163652" y="159192"/>
                </a:lnTo>
                <a:cubicBezTo>
                  <a:pt x="150689" y="175137"/>
                  <a:pt x="135921" y="187438"/>
                  <a:pt x="119348" y="196096"/>
                </a:cubicBezTo>
                <a:cubicBezTo>
                  <a:pt x="102775" y="204755"/>
                  <a:pt x="85658" y="209084"/>
                  <a:pt x="67999" y="209084"/>
                </a:cubicBezTo>
                <a:cubicBezTo>
                  <a:pt x="49311" y="209084"/>
                  <a:pt x="34166" y="204712"/>
                  <a:pt x="22565" y="195968"/>
                </a:cubicBezTo>
                <a:cubicBezTo>
                  <a:pt x="10964" y="187224"/>
                  <a:pt x="3816" y="174837"/>
                  <a:pt x="1119" y="158806"/>
                </a:cubicBezTo>
                <a:cubicBezTo>
                  <a:pt x="-1577" y="142775"/>
                  <a:pt x="600" y="124387"/>
                  <a:pt x="7651" y="103642"/>
                </a:cubicBezTo>
                <a:cubicBezTo>
                  <a:pt x="14643" y="83068"/>
                  <a:pt x="24920" y="64937"/>
                  <a:pt x="38480" y="49249"/>
                </a:cubicBezTo>
                <a:cubicBezTo>
                  <a:pt x="52041" y="33562"/>
                  <a:pt x="67736" y="21432"/>
                  <a:pt x="85565" y="12859"/>
                </a:cubicBezTo>
                <a:cubicBezTo>
                  <a:pt x="103395" y="4287"/>
                  <a:pt x="121996" y="0"/>
                  <a:pt x="141370" y="0"/>
                </a:cubicBezTo>
                <a:close/>
              </a:path>
            </a:pathLst>
          </a:custGeom>
          <a:solidFill>
            <a:srgbClr val="FFFFFF"/>
          </a:solidFill>
          <a:ln w="3175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indent="-228600" algn="ctr">
              <a:spcBef>
                <a:spcPts val="1000"/>
              </a:spcBef>
              <a:buClrTx/>
              <a:buSzTx/>
              <a:buFontTx/>
            </a:pPr>
            <a:endParaRPr lang="zh-CN" altLang="en-US" sz="2400" i="1" cap="all">
              <a:ln w="3175">
                <a:noFill/>
              </a:ln>
              <a:solidFill>
                <a:srgbClr val="FFFFFF"/>
              </a:solidFill>
              <a:latin typeface="+mj-ea"/>
              <a:ea typeface="+mj-ea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AI</a:t>
            </a:r>
            <a:r>
              <a:rPr>
                <a:ea typeface="宋体" panose="02010600030101010101" pitchFamily="2" charset="-122"/>
                <a:sym typeface="+mn-ea"/>
              </a:rPr>
              <a:t>具有</a:t>
            </a:r>
            <a:r>
              <a:rPr>
                <a:sym typeface="+mn-ea"/>
              </a:rPr>
              <a:t>吸引力的特点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/data/temp/c9e278d2-49d9-11f0-858f-aac1907f0569.jpgc9e278d2-49d9-11f0-858f-aac1907f0569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/>
          <a:srcRect t="210" b="210"/>
          <a:stretch>
            <a:fillRect/>
          </a:stretch>
        </p:blipFill>
        <p:spPr>
          <a:xfrm>
            <a:off x="5447761" y="1235247"/>
            <a:ext cx="6047199" cy="2923200"/>
          </a:xfrm>
          <a:custGeom>
            <a:avLst/>
            <a:gdLst>
              <a:gd name="connsiteX0" fmla="*/ 0 w 6884130"/>
              <a:gd name="connsiteY0" fmla="*/ 0 h 2935140"/>
              <a:gd name="connsiteX1" fmla="*/ 6884130 w 6884130"/>
              <a:gd name="connsiteY1" fmla="*/ 0 h 2935140"/>
              <a:gd name="connsiteX2" fmla="*/ 6884130 w 6884130"/>
              <a:gd name="connsiteY2" fmla="*/ 2935140 h 2935140"/>
              <a:gd name="connsiteX3" fmla="*/ 0 w 6884130"/>
              <a:gd name="connsiteY3" fmla="*/ 2935140 h 293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84130" h="2935140">
                <a:moveTo>
                  <a:pt x="0" y="0"/>
                </a:moveTo>
                <a:lnTo>
                  <a:pt x="6884130" y="0"/>
                </a:lnTo>
                <a:lnTo>
                  <a:pt x="6884130" y="2935140"/>
                </a:lnTo>
                <a:lnTo>
                  <a:pt x="0" y="2935140"/>
                </a:lnTo>
                <a:close/>
              </a:path>
            </a:pathLst>
          </a:custGeom>
          <a:solidFill>
            <a:schemeClr val="accent1"/>
          </a:solidFill>
          <a:ln w="6350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695325" y="1228897"/>
            <a:ext cx="4752438" cy="2935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290955" y="1880235"/>
            <a:ext cx="3917950" cy="1632585"/>
          </a:xfrm>
        </p:spPr>
        <p:txBody>
          <a:bodyPr lIns="0" tIns="0" rIns="0" bIns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zh-CN">
                <a:sym typeface="+mn-ea"/>
              </a:rPr>
              <a:t>AI</a:t>
            </a:r>
            <a:r>
              <a:rPr>
                <a:ea typeface="宋体" panose="02010600030101010101" pitchFamily="2" charset="-122"/>
                <a:sym typeface="+mn-ea"/>
              </a:rPr>
              <a:t>具有</a:t>
            </a:r>
            <a:r>
              <a:rPr>
                <a:sym typeface="+mn-ea"/>
              </a:rPr>
              <a:t>吸引力的特点</a:t>
            </a:r>
            <a:endParaRPr lang="zh-CN" altLang="en-US" dirty="0">
              <a:solidFill>
                <a:schemeClr val="lt1">
                  <a:lumMod val="100000"/>
                </a:schemeClr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695960" y="5093335"/>
            <a:ext cx="2873375" cy="10013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快速搜索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快速出结果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快速给思路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矩形 3"/>
          <p:cNvSpPr/>
          <p:nvPr>
            <p:custDataLst>
              <p:tags r:id="rId6"/>
            </p:custDataLst>
          </p:nvPr>
        </p:nvSpPr>
        <p:spPr>
          <a:xfrm>
            <a:off x="695671" y="4428366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快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4275455" y="5093335"/>
            <a:ext cx="3137535" cy="10013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相对准确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虽然经测试，没让大家</a:t>
            </a: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100%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满意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结合其他优势，效率还是比人工高很多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8"/>
            </p:custDataLst>
          </p:nvPr>
        </p:nvSpPr>
        <p:spPr>
          <a:xfrm>
            <a:off x="4275363" y="4428366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准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9"/>
            </p:custDataLst>
          </p:nvPr>
        </p:nvSpPr>
        <p:spPr>
          <a:xfrm>
            <a:off x="8886929" y="5114199"/>
            <a:ext cx="2873576" cy="7303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检索范围广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省去自己找搜索源的时间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10"/>
            </p:custDataLst>
          </p:nvPr>
        </p:nvSpPr>
        <p:spPr>
          <a:xfrm>
            <a:off x="8886929" y="4449321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广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02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AI</a:t>
            </a:r>
            <a:r>
              <a:rPr lang="zh-CN" altLang="en-US"/>
              <a:t>编程的开发方式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>
                <a:ea typeface="宋体" panose="02010600030101010101" pitchFamily="2" charset="-122"/>
              </a:rPr>
              <a:t>、利用独立</a:t>
            </a:r>
            <a:r>
              <a:rPr lang="en-US" altLang="zh-CN">
                <a:ea typeface="宋体" panose="02010600030101010101" pitchFamily="2" charset="-122"/>
              </a:rPr>
              <a:t> AI </a:t>
            </a:r>
            <a:r>
              <a:rPr>
                <a:ea typeface="宋体" panose="02010600030101010101" pitchFamily="2" charset="-122"/>
              </a:rPr>
              <a:t>工具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881120" y="1547495"/>
            <a:ext cx="7005320" cy="11042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每个</a:t>
            </a:r>
            <a:r>
              <a:rPr lang="en-US" altLang="zh-CN" sz="3600" b="1">
                <a:solidFill>
                  <a:schemeClr val="accent1"/>
                </a:solidFill>
                <a:latin typeface="+mn-ea"/>
                <a:cs typeface="+mn-ea"/>
              </a:rPr>
              <a:t> AI </a:t>
            </a: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工具自我独立，不集成到任何其他软件中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3927475" y="2929890"/>
            <a:ext cx="6431915" cy="34404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、官网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Deepseek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、豆包；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Kimi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4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、官网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Chatgpt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等等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6" name="图片 1" descr="/data/temp/c89d2044-49d9-11f0-b916-3a6beead4237.jpg@base@tag=imgScale&amp;m=1&amp;w=485&amp;h=753&amp;q=95c89d2044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8241" r="7391"/>
          <a:stretch>
            <a:fillRect/>
          </a:stretch>
        </p:blipFill>
        <p:spPr>
          <a:xfrm>
            <a:off x="1344930" y="1806575"/>
            <a:ext cx="1747520" cy="17659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1032199" y="230212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>
                <a:ea typeface="宋体" panose="02010600030101010101" pitchFamily="2" charset="-122"/>
              </a:rPr>
              <a:t>、</a:t>
            </a:r>
            <a:r>
              <a:rPr lang="en-US" altLang="zh-CN">
                <a:ea typeface="宋体" panose="02010600030101010101" pitchFamily="2" charset="-122"/>
              </a:rPr>
              <a:t>IDE </a:t>
            </a:r>
            <a:r>
              <a:rPr>
                <a:ea typeface="宋体" panose="02010600030101010101" pitchFamily="2" charset="-122"/>
              </a:rPr>
              <a:t>集成</a:t>
            </a:r>
            <a:r>
              <a:rPr lang="en-US" altLang="zh-CN">
                <a:ea typeface="宋体" panose="02010600030101010101" pitchFamily="2" charset="-122"/>
              </a:rPr>
              <a:t> AI </a:t>
            </a:r>
            <a:r>
              <a:rPr>
                <a:ea typeface="宋体" panose="02010600030101010101" pitchFamily="2" charset="-122"/>
              </a:rPr>
              <a:t>插件</a:t>
            </a:r>
            <a:endParaRPr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881120" y="1602740"/>
            <a:ext cx="7005320" cy="1071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chemeClr val="accent1"/>
                </a:solidFill>
                <a:latin typeface="+mn-ea"/>
                <a:cs typeface="+mn-ea"/>
              </a:rPr>
              <a:t>AI</a:t>
            </a: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插件深度集成软件，更好的项目上下文支持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3927475" y="2749550"/>
            <a:ext cx="6431915" cy="36207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Cursor AI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Trae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Vscode + 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github copilot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4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Vscode + 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TONGYI Lingma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5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Claude code</a:t>
            </a:r>
            <a:b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</a:b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6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Augment code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（贵）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优势：深度集成，更好的感知整个项目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4" name="图片 2" descr="/data/temp/c89d22aa-49d9-11f0-b916-3a6beead4237.jpg@base@tag=imgScale&amp;m=1&amp;w=485&amp;h=753&amp;q=95c89d22aa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10650" r="10650"/>
          <a:stretch>
            <a:fillRect/>
          </a:stretch>
        </p:blipFill>
        <p:spPr>
          <a:xfrm>
            <a:off x="1265555" y="1893570"/>
            <a:ext cx="1747520" cy="1765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9" name="椭圆 18"/>
          <p:cNvSpPr/>
          <p:nvPr>
            <p:custDataLst>
              <p:tags r:id="rId6"/>
            </p:custDataLst>
          </p:nvPr>
        </p:nvSpPr>
        <p:spPr>
          <a:xfrm>
            <a:off x="952099" y="2389116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03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019300" y="3889375"/>
            <a:ext cx="9190990" cy="14179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/>
              <a:t>AI</a:t>
            </a:r>
            <a:r>
              <a:rPr lang="zh-CN" altLang="en-US"/>
              <a:t>编程实践（</a:t>
            </a:r>
            <a:r>
              <a:rPr lang="en-US" altLang="zh-CN"/>
              <a:t>Cursor</a:t>
            </a:r>
            <a:r>
              <a:rPr>
                <a:ea typeface="宋体" panose="02010600030101010101" pitchFamily="2" charset="-122"/>
              </a:rPr>
              <a:t>核心能力探索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>
            <p:custDataLst>
              <p:tags r:id="rId1"/>
            </p:custDataLst>
          </p:nvPr>
        </p:nvSpPr>
        <p:spPr>
          <a:xfrm rot="21342100">
            <a:off x="7469116" y="1289275"/>
            <a:ext cx="3626875" cy="4563048"/>
          </a:xfrm>
          <a:custGeom>
            <a:avLst/>
            <a:gdLst>
              <a:gd name="connsiteX0" fmla="*/ 51465 w 3626875"/>
              <a:gd name="connsiteY0" fmla="*/ 0 h 4563048"/>
              <a:gd name="connsiteX1" fmla="*/ 3575410 w 3626875"/>
              <a:gd name="connsiteY1" fmla="*/ 0 h 4563048"/>
              <a:gd name="connsiteX2" fmla="*/ 3626875 w 3626875"/>
              <a:gd name="connsiteY2" fmla="*/ 51465 h 4563048"/>
              <a:gd name="connsiteX3" fmla="*/ 3626875 w 3626875"/>
              <a:gd name="connsiteY3" fmla="*/ 4511583 h 4563048"/>
              <a:gd name="connsiteX4" fmla="*/ 3575410 w 3626875"/>
              <a:gd name="connsiteY4" fmla="*/ 4563048 h 4563048"/>
              <a:gd name="connsiteX5" fmla="*/ 51465 w 3626875"/>
              <a:gd name="connsiteY5" fmla="*/ 4563048 h 4563048"/>
              <a:gd name="connsiteX6" fmla="*/ 0 w 3626875"/>
              <a:gd name="connsiteY6" fmla="*/ 4511583 h 4563048"/>
              <a:gd name="connsiteX7" fmla="*/ 0 w 3626875"/>
              <a:gd name="connsiteY7" fmla="*/ 51465 h 4563048"/>
              <a:gd name="connsiteX8" fmla="*/ 51465 w 3626875"/>
              <a:gd name="connsiteY8" fmla="*/ 0 h 4563048"/>
              <a:gd name="connsiteX9" fmla="*/ 273025 w 3626875"/>
              <a:gd name="connsiteY9" fmla="*/ 339208 h 4563048"/>
              <a:gd name="connsiteX10" fmla="*/ 273025 w 3626875"/>
              <a:gd name="connsiteY10" fmla="*/ 3588875 h 4563048"/>
              <a:gd name="connsiteX11" fmla="*/ 3353850 w 3626875"/>
              <a:gd name="connsiteY11" fmla="*/ 3588875 h 4563048"/>
              <a:gd name="connsiteX12" fmla="*/ 3353850 w 3626875"/>
              <a:gd name="connsiteY12" fmla="*/ 339208 h 4563048"/>
              <a:gd name="connsiteX13" fmla="*/ 273025 w 3626875"/>
              <a:gd name="connsiteY13" fmla="*/ 339208 h 456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26875" h="4563048">
                <a:moveTo>
                  <a:pt x="51465" y="0"/>
                </a:moveTo>
                <a:lnTo>
                  <a:pt x="3575410" y="0"/>
                </a:lnTo>
                <a:cubicBezTo>
                  <a:pt x="3603833" y="0"/>
                  <a:pt x="3626875" y="23042"/>
                  <a:pt x="3626875" y="51465"/>
                </a:cubicBezTo>
                <a:lnTo>
                  <a:pt x="3626875" y="4511583"/>
                </a:lnTo>
                <a:cubicBezTo>
                  <a:pt x="3626875" y="4540006"/>
                  <a:pt x="3603833" y="4563048"/>
                  <a:pt x="3575410" y="4563048"/>
                </a:cubicBezTo>
                <a:lnTo>
                  <a:pt x="51465" y="4563048"/>
                </a:lnTo>
                <a:cubicBezTo>
                  <a:pt x="23042" y="4563048"/>
                  <a:pt x="0" y="4540006"/>
                  <a:pt x="0" y="4511583"/>
                </a:cubicBezTo>
                <a:lnTo>
                  <a:pt x="0" y="51465"/>
                </a:lnTo>
                <a:cubicBezTo>
                  <a:pt x="0" y="23042"/>
                  <a:pt x="23042" y="0"/>
                  <a:pt x="51465" y="0"/>
                </a:cubicBezTo>
                <a:close/>
                <a:moveTo>
                  <a:pt x="273025" y="339208"/>
                </a:moveTo>
                <a:lnTo>
                  <a:pt x="273025" y="3588875"/>
                </a:lnTo>
                <a:lnTo>
                  <a:pt x="3353850" y="3588875"/>
                </a:lnTo>
                <a:lnTo>
                  <a:pt x="3353850" y="339208"/>
                </a:lnTo>
                <a:lnTo>
                  <a:pt x="273025" y="339208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  <a:effectLst>
            <a:outerShdw blurRad="1524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/data/temp/c82e2d6e-49d9-11f0-882d-c26c5d59045a.jpg@base@tag=imgScale&amp;m=1&amp;w=964&amp;h=1226&amp;q=95c82e2d6e-49d9-11f0-882d-c26c5d59045a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0139" r="11199"/>
          <a:stretch>
            <a:fillRect/>
          </a:stretch>
        </p:blipFill>
        <p:spPr>
          <a:xfrm rot="157750">
            <a:off x="7545194" y="1431901"/>
            <a:ext cx="3474720" cy="4417255"/>
          </a:xfrm>
          <a:custGeom>
            <a:avLst/>
            <a:gdLst>
              <a:gd name="connsiteX0" fmla="*/ 0 w 3474720"/>
              <a:gd name="connsiteY0" fmla="*/ 0 h 4417255"/>
              <a:gd name="connsiteX1" fmla="*/ 3474720 w 3474720"/>
              <a:gd name="connsiteY1" fmla="*/ 0 h 4417255"/>
              <a:gd name="connsiteX2" fmla="*/ 3474720 w 3474720"/>
              <a:gd name="connsiteY2" fmla="*/ 4417255 h 4417255"/>
              <a:gd name="connsiteX3" fmla="*/ 0 w 3474720"/>
              <a:gd name="connsiteY3" fmla="*/ 4417255 h 441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4417255">
                <a:moveTo>
                  <a:pt x="0" y="0"/>
                </a:moveTo>
                <a:lnTo>
                  <a:pt x="3474720" y="0"/>
                </a:lnTo>
                <a:lnTo>
                  <a:pt x="3474720" y="4417255"/>
                </a:lnTo>
                <a:lnTo>
                  <a:pt x="0" y="4417255"/>
                </a:ln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116330" y="1094740"/>
            <a:ext cx="4989195" cy="735330"/>
          </a:xfrm>
        </p:spPr>
        <p:txBody>
          <a:bodyPr lIns="0" tIns="0" rIns="0" bIns="0" anchor="b" anchorCtr="0">
            <a:normAutofit/>
          </a:bodyPr>
          <a:lstStyle/>
          <a:p>
            <a:pPr algn="l"/>
            <a:r>
              <a:rPr lang="en-US" altLang="zh-CN" dirty="0"/>
              <a:t>Cursor </a:t>
            </a:r>
            <a:r>
              <a:rPr dirty="0">
                <a:ea typeface="宋体" panose="02010600030101010101" pitchFamily="2" charset="-122"/>
              </a:rPr>
              <a:t>能力特点</a:t>
            </a:r>
            <a:endParaRPr dirty="0">
              <a:ea typeface="宋体" panose="02010600030101010101" pitchFamily="2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 rot="157750">
            <a:off x="7469117" y="1359003"/>
            <a:ext cx="3626875" cy="4563048"/>
          </a:xfrm>
          <a:custGeom>
            <a:avLst/>
            <a:gdLst>
              <a:gd name="connsiteX0" fmla="*/ 51465 w 3626875"/>
              <a:gd name="connsiteY0" fmla="*/ 0 h 4563048"/>
              <a:gd name="connsiteX1" fmla="*/ 3575410 w 3626875"/>
              <a:gd name="connsiteY1" fmla="*/ 0 h 4563048"/>
              <a:gd name="connsiteX2" fmla="*/ 3626875 w 3626875"/>
              <a:gd name="connsiteY2" fmla="*/ 51465 h 4563048"/>
              <a:gd name="connsiteX3" fmla="*/ 3626875 w 3626875"/>
              <a:gd name="connsiteY3" fmla="*/ 4511583 h 4563048"/>
              <a:gd name="connsiteX4" fmla="*/ 3575410 w 3626875"/>
              <a:gd name="connsiteY4" fmla="*/ 4563048 h 4563048"/>
              <a:gd name="connsiteX5" fmla="*/ 51465 w 3626875"/>
              <a:gd name="connsiteY5" fmla="*/ 4563048 h 4563048"/>
              <a:gd name="connsiteX6" fmla="*/ 0 w 3626875"/>
              <a:gd name="connsiteY6" fmla="*/ 4511583 h 4563048"/>
              <a:gd name="connsiteX7" fmla="*/ 0 w 3626875"/>
              <a:gd name="connsiteY7" fmla="*/ 51465 h 4563048"/>
              <a:gd name="connsiteX8" fmla="*/ 51465 w 3626875"/>
              <a:gd name="connsiteY8" fmla="*/ 0 h 4563048"/>
              <a:gd name="connsiteX9" fmla="*/ 273025 w 3626875"/>
              <a:gd name="connsiteY9" fmla="*/ 339208 h 4563048"/>
              <a:gd name="connsiteX10" fmla="*/ 273025 w 3626875"/>
              <a:gd name="connsiteY10" fmla="*/ 3588875 h 4563048"/>
              <a:gd name="connsiteX11" fmla="*/ 3353850 w 3626875"/>
              <a:gd name="connsiteY11" fmla="*/ 3588875 h 4563048"/>
              <a:gd name="connsiteX12" fmla="*/ 3353850 w 3626875"/>
              <a:gd name="connsiteY12" fmla="*/ 339208 h 4563048"/>
              <a:gd name="connsiteX13" fmla="*/ 273025 w 3626875"/>
              <a:gd name="connsiteY13" fmla="*/ 339208 h 4563048"/>
              <a:gd name="connsiteX0-1" fmla="*/ 51465 w 3626875"/>
              <a:gd name="connsiteY0-2" fmla="*/ 0 h 4563048"/>
              <a:gd name="connsiteX1-3" fmla="*/ 3575410 w 3626875"/>
              <a:gd name="connsiteY1-4" fmla="*/ 0 h 4563048"/>
              <a:gd name="connsiteX2-5" fmla="*/ 3626875 w 3626875"/>
              <a:gd name="connsiteY2-6" fmla="*/ 51465 h 4563048"/>
              <a:gd name="connsiteX3-7" fmla="*/ 3626875 w 3626875"/>
              <a:gd name="connsiteY3-8" fmla="*/ 4511583 h 4563048"/>
              <a:gd name="connsiteX4-9" fmla="*/ 3575410 w 3626875"/>
              <a:gd name="connsiteY4-10" fmla="*/ 4563048 h 4563048"/>
              <a:gd name="connsiteX5-11" fmla="*/ 51465 w 3626875"/>
              <a:gd name="connsiteY5-12" fmla="*/ 4563048 h 4563048"/>
              <a:gd name="connsiteX6-13" fmla="*/ 0 w 3626875"/>
              <a:gd name="connsiteY6-14" fmla="*/ 4511583 h 4563048"/>
              <a:gd name="connsiteX7-15" fmla="*/ 0 w 3626875"/>
              <a:gd name="connsiteY7-16" fmla="*/ 51465 h 4563048"/>
              <a:gd name="connsiteX8-17" fmla="*/ 51465 w 3626875"/>
              <a:gd name="connsiteY8-18" fmla="*/ 0 h 4563048"/>
              <a:gd name="connsiteX9-19" fmla="*/ 273025 w 3626875"/>
              <a:gd name="connsiteY9-20" fmla="*/ 339208 h 4563048"/>
              <a:gd name="connsiteX10-21" fmla="*/ 273240 w 3626875"/>
              <a:gd name="connsiteY10-22" fmla="*/ 4053589 h 4563048"/>
              <a:gd name="connsiteX11-23" fmla="*/ 3353850 w 3626875"/>
              <a:gd name="connsiteY11-24" fmla="*/ 3588875 h 4563048"/>
              <a:gd name="connsiteX12-25" fmla="*/ 3353850 w 3626875"/>
              <a:gd name="connsiteY12-26" fmla="*/ 339208 h 4563048"/>
              <a:gd name="connsiteX13-27" fmla="*/ 273025 w 3626875"/>
              <a:gd name="connsiteY13-28" fmla="*/ 339208 h 4563048"/>
              <a:gd name="connsiteX0-29" fmla="*/ 51465 w 3626875"/>
              <a:gd name="connsiteY0-30" fmla="*/ 0 h 4563048"/>
              <a:gd name="connsiteX1-31" fmla="*/ 3575410 w 3626875"/>
              <a:gd name="connsiteY1-32" fmla="*/ 0 h 4563048"/>
              <a:gd name="connsiteX2-33" fmla="*/ 3626875 w 3626875"/>
              <a:gd name="connsiteY2-34" fmla="*/ 51465 h 4563048"/>
              <a:gd name="connsiteX3-35" fmla="*/ 3626875 w 3626875"/>
              <a:gd name="connsiteY3-36" fmla="*/ 4511583 h 4563048"/>
              <a:gd name="connsiteX4-37" fmla="*/ 3575410 w 3626875"/>
              <a:gd name="connsiteY4-38" fmla="*/ 4563048 h 4563048"/>
              <a:gd name="connsiteX5-39" fmla="*/ 51465 w 3626875"/>
              <a:gd name="connsiteY5-40" fmla="*/ 4563048 h 4563048"/>
              <a:gd name="connsiteX6-41" fmla="*/ 0 w 3626875"/>
              <a:gd name="connsiteY6-42" fmla="*/ 4511583 h 4563048"/>
              <a:gd name="connsiteX7-43" fmla="*/ 0 w 3626875"/>
              <a:gd name="connsiteY7-44" fmla="*/ 51465 h 4563048"/>
              <a:gd name="connsiteX8-45" fmla="*/ 51465 w 3626875"/>
              <a:gd name="connsiteY8-46" fmla="*/ 0 h 4563048"/>
              <a:gd name="connsiteX9-47" fmla="*/ 273025 w 3626875"/>
              <a:gd name="connsiteY9-48" fmla="*/ 339208 h 4563048"/>
              <a:gd name="connsiteX10-49" fmla="*/ 274782 w 3626875"/>
              <a:gd name="connsiteY10-50" fmla="*/ 3933816 h 4563048"/>
              <a:gd name="connsiteX11-51" fmla="*/ 3353850 w 3626875"/>
              <a:gd name="connsiteY11-52" fmla="*/ 3588875 h 4563048"/>
              <a:gd name="connsiteX12-53" fmla="*/ 3353850 w 3626875"/>
              <a:gd name="connsiteY12-54" fmla="*/ 339208 h 4563048"/>
              <a:gd name="connsiteX13-55" fmla="*/ 273025 w 3626875"/>
              <a:gd name="connsiteY13-56" fmla="*/ 339208 h 4563048"/>
              <a:gd name="connsiteX0-57" fmla="*/ 51465 w 3626875"/>
              <a:gd name="connsiteY0-58" fmla="*/ 0 h 4563048"/>
              <a:gd name="connsiteX1-59" fmla="*/ 3575410 w 3626875"/>
              <a:gd name="connsiteY1-60" fmla="*/ 0 h 4563048"/>
              <a:gd name="connsiteX2-61" fmla="*/ 3626875 w 3626875"/>
              <a:gd name="connsiteY2-62" fmla="*/ 51465 h 4563048"/>
              <a:gd name="connsiteX3-63" fmla="*/ 3626875 w 3626875"/>
              <a:gd name="connsiteY3-64" fmla="*/ 4511583 h 4563048"/>
              <a:gd name="connsiteX4-65" fmla="*/ 3575410 w 3626875"/>
              <a:gd name="connsiteY4-66" fmla="*/ 4563048 h 4563048"/>
              <a:gd name="connsiteX5-67" fmla="*/ 51465 w 3626875"/>
              <a:gd name="connsiteY5-68" fmla="*/ 4563048 h 4563048"/>
              <a:gd name="connsiteX6-69" fmla="*/ 0 w 3626875"/>
              <a:gd name="connsiteY6-70" fmla="*/ 4511583 h 4563048"/>
              <a:gd name="connsiteX7-71" fmla="*/ 0 w 3626875"/>
              <a:gd name="connsiteY7-72" fmla="*/ 51465 h 4563048"/>
              <a:gd name="connsiteX8-73" fmla="*/ 51465 w 3626875"/>
              <a:gd name="connsiteY8-74" fmla="*/ 0 h 4563048"/>
              <a:gd name="connsiteX9-75" fmla="*/ 273025 w 3626875"/>
              <a:gd name="connsiteY9-76" fmla="*/ 339208 h 4563048"/>
              <a:gd name="connsiteX10-77" fmla="*/ 274782 w 3626875"/>
              <a:gd name="connsiteY10-78" fmla="*/ 3933816 h 4563048"/>
              <a:gd name="connsiteX11-79" fmla="*/ 3356577 w 3626875"/>
              <a:gd name="connsiteY11-80" fmla="*/ 3954896 h 4563048"/>
              <a:gd name="connsiteX12-81" fmla="*/ 3353850 w 3626875"/>
              <a:gd name="connsiteY12-82" fmla="*/ 339208 h 4563048"/>
              <a:gd name="connsiteX13-83" fmla="*/ 273025 w 3626875"/>
              <a:gd name="connsiteY13-84" fmla="*/ 339208 h 4563048"/>
              <a:gd name="connsiteX0-85" fmla="*/ 51465 w 3626875"/>
              <a:gd name="connsiteY0-86" fmla="*/ 0 h 4563048"/>
              <a:gd name="connsiteX1-87" fmla="*/ 3575410 w 3626875"/>
              <a:gd name="connsiteY1-88" fmla="*/ 0 h 4563048"/>
              <a:gd name="connsiteX2-89" fmla="*/ 3626875 w 3626875"/>
              <a:gd name="connsiteY2-90" fmla="*/ 51465 h 4563048"/>
              <a:gd name="connsiteX3-91" fmla="*/ 3626875 w 3626875"/>
              <a:gd name="connsiteY3-92" fmla="*/ 4511583 h 4563048"/>
              <a:gd name="connsiteX4-93" fmla="*/ 3575410 w 3626875"/>
              <a:gd name="connsiteY4-94" fmla="*/ 4563048 h 4563048"/>
              <a:gd name="connsiteX5-95" fmla="*/ 51465 w 3626875"/>
              <a:gd name="connsiteY5-96" fmla="*/ 4563048 h 4563048"/>
              <a:gd name="connsiteX6-97" fmla="*/ 0 w 3626875"/>
              <a:gd name="connsiteY6-98" fmla="*/ 4511583 h 4563048"/>
              <a:gd name="connsiteX7-99" fmla="*/ 0 w 3626875"/>
              <a:gd name="connsiteY7-100" fmla="*/ 51465 h 4563048"/>
              <a:gd name="connsiteX8-101" fmla="*/ 51465 w 3626875"/>
              <a:gd name="connsiteY8-102" fmla="*/ 0 h 4563048"/>
              <a:gd name="connsiteX9-103" fmla="*/ 275535 w 3626875"/>
              <a:gd name="connsiteY9-104" fmla="*/ 240515 h 4563048"/>
              <a:gd name="connsiteX10-105" fmla="*/ 274782 w 3626875"/>
              <a:gd name="connsiteY10-106" fmla="*/ 3933816 h 4563048"/>
              <a:gd name="connsiteX11-107" fmla="*/ 3356577 w 3626875"/>
              <a:gd name="connsiteY11-108" fmla="*/ 3954896 h 4563048"/>
              <a:gd name="connsiteX12-109" fmla="*/ 3353850 w 3626875"/>
              <a:gd name="connsiteY12-110" fmla="*/ 339208 h 4563048"/>
              <a:gd name="connsiteX13-111" fmla="*/ 275535 w 3626875"/>
              <a:gd name="connsiteY13-112" fmla="*/ 240515 h 4563048"/>
              <a:gd name="connsiteX0-113" fmla="*/ 51465 w 3626875"/>
              <a:gd name="connsiteY0-114" fmla="*/ 0 h 4563048"/>
              <a:gd name="connsiteX1-115" fmla="*/ 3575410 w 3626875"/>
              <a:gd name="connsiteY1-116" fmla="*/ 0 h 4563048"/>
              <a:gd name="connsiteX2-117" fmla="*/ 3626875 w 3626875"/>
              <a:gd name="connsiteY2-118" fmla="*/ 51465 h 4563048"/>
              <a:gd name="connsiteX3-119" fmla="*/ 3626875 w 3626875"/>
              <a:gd name="connsiteY3-120" fmla="*/ 4511583 h 4563048"/>
              <a:gd name="connsiteX4-121" fmla="*/ 3575410 w 3626875"/>
              <a:gd name="connsiteY4-122" fmla="*/ 4563048 h 4563048"/>
              <a:gd name="connsiteX5-123" fmla="*/ 51465 w 3626875"/>
              <a:gd name="connsiteY5-124" fmla="*/ 4563048 h 4563048"/>
              <a:gd name="connsiteX6-125" fmla="*/ 0 w 3626875"/>
              <a:gd name="connsiteY6-126" fmla="*/ 4511583 h 4563048"/>
              <a:gd name="connsiteX7-127" fmla="*/ 0 w 3626875"/>
              <a:gd name="connsiteY7-128" fmla="*/ 51465 h 4563048"/>
              <a:gd name="connsiteX8-129" fmla="*/ 51465 w 3626875"/>
              <a:gd name="connsiteY8-130" fmla="*/ 0 h 4563048"/>
              <a:gd name="connsiteX9-131" fmla="*/ 275535 w 3626875"/>
              <a:gd name="connsiteY9-132" fmla="*/ 240515 h 4563048"/>
              <a:gd name="connsiteX10-133" fmla="*/ 274782 w 3626875"/>
              <a:gd name="connsiteY10-134" fmla="*/ 3933816 h 4563048"/>
              <a:gd name="connsiteX11-135" fmla="*/ 3356577 w 3626875"/>
              <a:gd name="connsiteY11-136" fmla="*/ 3954896 h 4563048"/>
              <a:gd name="connsiteX12-137" fmla="*/ 3349333 w 3626875"/>
              <a:gd name="connsiteY12-138" fmla="*/ 240838 h 4563048"/>
              <a:gd name="connsiteX13-139" fmla="*/ 275535 w 3626875"/>
              <a:gd name="connsiteY13-140" fmla="*/ 240515 h 4563048"/>
              <a:gd name="connsiteX0-141" fmla="*/ 51465 w 3626875"/>
              <a:gd name="connsiteY0-142" fmla="*/ 0 h 4563048"/>
              <a:gd name="connsiteX1-143" fmla="*/ 3575410 w 3626875"/>
              <a:gd name="connsiteY1-144" fmla="*/ 0 h 4563048"/>
              <a:gd name="connsiteX2-145" fmla="*/ 3626875 w 3626875"/>
              <a:gd name="connsiteY2-146" fmla="*/ 51465 h 4563048"/>
              <a:gd name="connsiteX3-147" fmla="*/ 3626875 w 3626875"/>
              <a:gd name="connsiteY3-148" fmla="*/ 4511583 h 4563048"/>
              <a:gd name="connsiteX4-149" fmla="*/ 3575410 w 3626875"/>
              <a:gd name="connsiteY4-150" fmla="*/ 4563048 h 4563048"/>
              <a:gd name="connsiteX5-151" fmla="*/ 51465 w 3626875"/>
              <a:gd name="connsiteY5-152" fmla="*/ 4563048 h 4563048"/>
              <a:gd name="connsiteX6-153" fmla="*/ 0 w 3626875"/>
              <a:gd name="connsiteY6-154" fmla="*/ 4511583 h 4563048"/>
              <a:gd name="connsiteX7-155" fmla="*/ 0 w 3626875"/>
              <a:gd name="connsiteY7-156" fmla="*/ 51465 h 4563048"/>
              <a:gd name="connsiteX8-157" fmla="*/ 51465 w 3626875"/>
              <a:gd name="connsiteY8-158" fmla="*/ 0 h 4563048"/>
              <a:gd name="connsiteX9-159" fmla="*/ 275535 w 3626875"/>
              <a:gd name="connsiteY9-160" fmla="*/ 240515 h 4563048"/>
              <a:gd name="connsiteX10-161" fmla="*/ 274782 w 3626875"/>
              <a:gd name="connsiteY10-162" fmla="*/ 3933816 h 4563048"/>
              <a:gd name="connsiteX11-163" fmla="*/ 3356577 w 3626875"/>
              <a:gd name="connsiteY11-164" fmla="*/ 3954896 h 4563048"/>
              <a:gd name="connsiteX12-165" fmla="*/ 3351269 w 3626875"/>
              <a:gd name="connsiteY12-166" fmla="*/ 282996 h 4563048"/>
              <a:gd name="connsiteX13-167" fmla="*/ 275535 w 3626875"/>
              <a:gd name="connsiteY13-168" fmla="*/ 240515 h 4563048"/>
              <a:gd name="connsiteX0-169" fmla="*/ 51465 w 3626875"/>
              <a:gd name="connsiteY0-170" fmla="*/ 0 h 4563048"/>
              <a:gd name="connsiteX1-171" fmla="*/ 3575410 w 3626875"/>
              <a:gd name="connsiteY1-172" fmla="*/ 0 h 4563048"/>
              <a:gd name="connsiteX2-173" fmla="*/ 3626875 w 3626875"/>
              <a:gd name="connsiteY2-174" fmla="*/ 51465 h 4563048"/>
              <a:gd name="connsiteX3-175" fmla="*/ 3626875 w 3626875"/>
              <a:gd name="connsiteY3-176" fmla="*/ 4511583 h 4563048"/>
              <a:gd name="connsiteX4-177" fmla="*/ 3575410 w 3626875"/>
              <a:gd name="connsiteY4-178" fmla="*/ 4563048 h 4563048"/>
              <a:gd name="connsiteX5-179" fmla="*/ 51465 w 3626875"/>
              <a:gd name="connsiteY5-180" fmla="*/ 4563048 h 4563048"/>
              <a:gd name="connsiteX6-181" fmla="*/ 0 w 3626875"/>
              <a:gd name="connsiteY6-182" fmla="*/ 4511583 h 4563048"/>
              <a:gd name="connsiteX7-183" fmla="*/ 0 w 3626875"/>
              <a:gd name="connsiteY7-184" fmla="*/ 51465 h 4563048"/>
              <a:gd name="connsiteX8-185" fmla="*/ 51465 w 3626875"/>
              <a:gd name="connsiteY8-186" fmla="*/ 0 h 4563048"/>
              <a:gd name="connsiteX9-187" fmla="*/ 275535 w 3626875"/>
              <a:gd name="connsiteY9-188" fmla="*/ 240515 h 4563048"/>
              <a:gd name="connsiteX10-189" fmla="*/ 279550 w 3626875"/>
              <a:gd name="connsiteY10-190" fmla="*/ 3884310 h 4563048"/>
              <a:gd name="connsiteX11-191" fmla="*/ 3356577 w 3626875"/>
              <a:gd name="connsiteY11-192" fmla="*/ 3954896 h 4563048"/>
              <a:gd name="connsiteX12-193" fmla="*/ 3351269 w 3626875"/>
              <a:gd name="connsiteY12-194" fmla="*/ 282996 h 4563048"/>
              <a:gd name="connsiteX13-195" fmla="*/ 275535 w 3626875"/>
              <a:gd name="connsiteY13-196" fmla="*/ 240515 h 4563048"/>
              <a:gd name="connsiteX0-197" fmla="*/ 51465 w 3626875"/>
              <a:gd name="connsiteY0-198" fmla="*/ 0 h 4563048"/>
              <a:gd name="connsiteX1-199" fmla="*/ 3575410 w 3626875"/>
              <a:gd name="connsiteY1-200" fmla="*/ 0 h 4563048"/>
              <a:gd name="connsiteX2-201" fmla="*/ 3626875 w 3626875"/>
              <a:gd name="connsiteY2-202" fmla="*/ 51465 h 4563048"/>
              <a:gd name="connsiteX3-203" fmla="*/ 3626875 w 3626875"/>
              <a:gd name="connsiteY3-204" fmla="*/ 4511583 h 4563048"/>
              <a:gd name="connsiteX4-205" fmla="*/ 3575410 w 3626875"/>
              <a:gd name="connsiteY4-206" fmla="*/ 4563048 h 4563048"/>
              <a:gd name="connsiteX5-207" fmla="*/ 51465 w 3626875"/>
              <a:gd name="connsiteY5-208" fmla="*/ 4563048 h 4563048"/>
              <a:gd name="connsiteX6-209" fmla="*/ 0 w 3626875"/>
              <a:gd name="connsiteY6-210" fmla="*/ 4511583 h 4563048"/>
              <a:gd name="connsiteX7-211" fmla="*/ 0 w 3626875"/>
              <a:gd name="connsiteY7-212" fmla="*/ 51465 h 4563048"/>
              <a:gd name="connsiteX8-213" fmla="*/ 51465 w 3626875"/>
              <a:gd name="connsiteY8-214" fmla="*/ 0 h 4563048"/>
              <a:gd name="connsiteX9-215" fmla="*/ 275535 w 3626875"/>
              <a:gd name="connsiteY9-216" fmla="*/ 240515 h 4563048"/>
              <a:gd name="connsiteX10-217" fmla="*/ 279550 w 3626875"/>
              <a:gd name="connsiteY10-218" fmla="*/ 3884310 h 4563048"/>
              <a:gd name="connsiteX11-219" fmla="*/ 3353996 w 3626875"/>
              <a:gd name="connsiteY11-220" fmla="*/ 3898684 h 4563048"/>
              <a:gd name="connsiteX12-221" fmla="*/ 3351269 w 3626875"/>
              <a:gd name="connsiteY12-222" fmla="*/ 282996 h 4563048"/>
              <a:gd name="connsiteX13-223" fmla="*/ 275535 w 3626875"/>
              <a:gd name="connsiteY13-224" fmla="*/ 240515 h 4563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3626875" h="4563048">
                <a:moveTo>
                  <a:pt x="51465" y="0"/>
                </a:moveTo>
                <a:lnTo>
                  <a:pt x="3575410" y="0"/>
                </a:lnTo>
                <a:cubicBezTo>
                  <a:pt x="3603833" y="0"/>
                  <a:pt x="3626875" y="23042"/>
                  <a:pt x="3626875" y="51465"/>
                </a:cubicBezTo>
                <a:lnTo>
                  <a:pt x="3626875" y="4511583"/>
                </a:lnTo>
                <a:cubicBezTo>
                  <a:pt x="3626875" y="4540006"/>
                  <a:pt x="3603833" y="4563048"/>
                  <a:pt x="3575410" y="4563048"/>
                </a:cubicBezTo>
                <a:lnTo>
                  <a:pt x="51465" y="4563048"/>
                </a:lnTo>
                <a:cubicBezTo>
                  <a:pt x="23042" y="4563048"/>
                  <a:pt x="0" y="4540006"/>
                  <a:pt x="0" y="4511583"/>
                </a:cubicBezTo>
                <a:lnTo>
                  <a:pt x="0" y="51465"/>
                </a:lnTo>
                <a:cubicBezTo>
                  <a:pt x="0" y="23042"/>
                  <a:pt x="23042" y="0"/>
                  <a:pt x="51465" y="0"/>
                </a:cubicBezTo>
                <a:close/>
                <a:moveTo>
                  <a:pt x="275535" y="240515"/>
                </a:moveTo>
                <a:cubicBezTo>
                  <a:pt x="275607" y="1478642"/>
                  <a:pt x="279478" y="2646183"/>
                  <a:pt x="279550" y="3884310"/>
                </a:cubicBezTo>
                <a:lnTo>
                  <a:pt x="3353996" y="3898684"/>
                </a:lnTo>
                <a:cubicBezTo>
                  <a:pt x="3351581" y="2660665"/>
                  <a:pt x="3353684" y="1521015"/>
                  <a:pt x="3351269" y="282996"/>
                </a:cubicBezTo>
                <a:lnTo>
                  <a:pt x="275535" y="240515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  <a:effectLst>
            <a:outerShdw blurRad="152400" dist="381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1077595" y="2920365"/>
            <a:ext cx="2150110" cy="10718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光标位置快速根据上下文给建议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聊天面板是核心</a:t>
            </a: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AI 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交互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1077595" y="2223135"/>
            <a:ext cx="275590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</a:rPr>
              <a:t>Tab </a:t>
            </a: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即时建议</a:t>
            </a: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</a:rPr>
              <a:t>+Chat</a:t>
            </a:r>
            <a:endParaRPr lang="en-US" altLang="zh-CN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4109716" y="2920145"/>
            <a:ext cx="2150110" cy="7302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Chat 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时，可选很多项目相关上下文类型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4109716" y="2222915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丰富上下文选项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077595" y="4559300"/>
            <a:ext cx="2150110" cy="10718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编码过程感知项目情况（其实就是项目内都算是它的上下文范围）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1077591" y="3861850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项目感知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2"/>
            </p:custDataLst>
          </p:nvPr>
        </p:nvSpPr>
        <p:spPr>
          <a:xfrm>
            <a:off x="4109720" y="4559300"/>
            <a:ext cx="2150110" cy="1979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claude-4-sonnet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o3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gemini-2.5-pro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gpt4.1 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gpt-o4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deepseek-r1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3"/>
            </p:custDataLst>
          </p:nvPr>
        </p:nvSpPr>
        <p:spPr>
          <a:xfrm>
            <a:off x="4109716" y="3861850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先进推理模型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1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CONTENT_GROUP_TYPE" val="contentchip"/>
  <p:tag name="KSO_WM_UNIT_TYPE" val="i"/>
  <p:tag name="KSO_WM_UNIT_INDEX" val="2"/>
</p:tagLst>
</file>

<file path=ppt/tags/tag1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1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</p:tagLst>
</file>

<file path=ppt/tags/tag1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1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UNIT_TYPE" val="i"/>
  <p:tag name="KSO_WM_UNIT_INDEX" val="2"/>
</p:tagLst>
</file>

<file path=ppt/tags/tag1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187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9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0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21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38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CONTENT_GROUP_TYPE" val="contentchip"/>
  <p:tag name="KSO_WM_UNIT_TYPE" val="i"/>
  <p:tag name="KSO_WM_UNIT_INDEX" val="2"/>
</p:tagLst>
</file>

<file path=ppt/tags/tag2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2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261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3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0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01"/>
</p:tagLst>
</file>

<file path=ppt/tags/tag275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01"/>
  <p:tag name="KSO_WM_SPECIAL_SOURCE" val="bdnull"/>
  <p:tag name="KSO_WM_TEMPLATE_THUMBS_INDEX" val="1、11"/>
</p:tagLst>
</file>

<file path=ppt/tags/tag276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1_1*f*1"/>
  <p:tag name="KSO_WM_TEMPLATE_CATEGORY" val="custom"/>
  <p:tag name="KSO_WM_TEMPLATE_INDEX" val="20230301"/>
  <p:tag name="KSO_WM_UNIT_LAYERLEVEL" val="1"/>
  <p:tag name="KSO_WM_TAG_VERSION" val="3.0"/>
  <p:tag name="KSO_WM_BEAUTIFY_FLAG" val="#wm#"/>
</p:tagLst>
</file>

<file path=ppt/tags/tag2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1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文档标题"/>
  <p:tag name="KSO_WM_UNIT_TEXT_TYPE" val="1"/>
</p:tagLst>
</file>

<file path=ppt/tags/tag278.xml><?xml version="1.0" encoding="utf-8"?>
<p:tagLst xmlns:p="http://schemas.openxmlformats.org/presentationml/2006/main">
  <p:tag name="KSO_WM_SLIDE_ID" val="custom20230301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01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11"/>
  <p:tag name="KSO_WM_SLIDE_CONTENT_AREA" val="{&quot;left&quot;:&quot;16.65&quot;,&quot;top&quot;:&quot;120.25&quot;,&quot;width&quot;:&quot;708.25&quot;,&quot;height&quot;:&quot;249.75&quot;}"/>
</p:tagLst>
</file>

<file path=ppt/tags/tag279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5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DIAGRAM_GROUP_CODE" val="l1-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301_5*l_h_i*1_1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1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1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301_5*l_h_i*1_2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2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2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301_5*l_h_i*1_3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3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3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301_5*l_h_i*1_4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4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4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4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0301_5*i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93.xml><?xml version="1.0" encoding="utf-8"?>
<p:tagLst xmlns:p="http://schemas.openxmlformats.org/presentationml/2006/main">
  <p:tag name="KSO_WM_SLIDE_ID" val="custom20230301_5"/>
  <p:tag name="KSO_WM_TEMPLATE_SUBCATEGORY" val="29"/>
  <p:tag name="KSO_WM_TEMPLATE_MASTER_TYPE" val="0"/>
  <p:tag name="KSO_WM_TEMPLATE_COLOR_TYPE" val="0"/>
  <p:tag name="KSO_WM_SLIDE_ITEM_CNT" val="5"/>
  <p:tag name="KSO_WM_SLIDE_INDEX" val="5"/>
  <p:tag name="KSO_WM_TAG_VERSION" val="3.0"/>
  <p:tag name="KSO_WM_BEAUTIFY_FLAG" val="#wm#"/>
  <p:tag name="KSO_WM_TEMPLATE_CATEGORY" val="custom"/>
  <p:tag name="KSO_WM_TEMPLATE_INDEX" val="20230301"/>
  <p:tag name="KSO_WM_SLIDE_TYPE" val="contents"/>
  <p:tag name="KSO_WM_SLIDE_SUBTYPE" val="diag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94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2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296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297.xml><?xml version="1.0" encoding="utf-8"?>
<p:tagLst xmlns:p="http://schemas.openxmlformats.org/presentationml/2006/main">
  <p:tag name="KSO_WM_UNIT_VALUE" val="811*167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270_1*d*1"/>
  <p:tag name="KSO_WM_TEMPLATE_CATEGORY" val="custom"/>
  <p:tag name="KSO_WM_TEMPLATE_INDEX" val="20233270"/>
  <p:tag name="KSO_WM_UNIT_LAYERLEVEL" val="1"/>
  <p:tag name="KSO_WM_TAG_VERSION" val="3.0"/>
  <p:tag name="KSO_WM_BEAUTIFY_FLAG" val="#wm#"/>
  <p:tag name="KSO_WM_UNIT_PICTURE_SUBTYPE" val="b"/>
  <p:tag name="MH_PIC_SOURCE_TYPE" val="generate_slide_ai*{&quot;ai_type&quot;:&quot;generate_ppt&quot;,&quot;id&quot;:&quot;&quot;}*auto_qingqiu_ai_v2.1.2_ONLINE*1749986010672_830ae2_5debddf33083-slide-3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70_1*i*1"/>
  <p:tag name="KSO_WM_TEMPLATE_CATEGORY" val="custom"/>
  <p:tag name="KSO_WM_TEMPLATE_INDEX" val="20233270"/>
  <p:tag name="KSO_WM_UNIT_LAYERLEVEL" val="1"/>
  <p:tag name="KSO_WM_TAG_VERSION" val="3.0"/>
  <p:tag name="KSO_WM_BEAUTIFY_FLAG" val="#wm#"/>
</p:tagLst>
</file>

<file path=ppt/tags/tag2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270"/>
  <p:tag name="KSO_WM_UNIT_ID" val="custom20233270_1*a*1"/>
  <p:tag name="KSO_WM_UNIT_PRESET_TEXT" val="单击此处&#10;添加标题内容"/>
  <p:tag name="KSO_WM_UNIT_TEXT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69_3*l_h_f*1_1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871.246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69_3*l_h_a*1_1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871.246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69_3*l_h_f*1_2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871.246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269_3*l_h_a*1_2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871.246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269_3*l_h_f*1_3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871.246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269_3*l_h_a*1_3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871.24677165354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6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850.447*57.5039"/>
  <p:tag name="KSO_WM_SLIDE_POSITION" val="54.75*401.016"/>
  <p:tag name="KSO_WM_TEMPLATE_INDEX" val="20233270"/>
  <p:tag name="KSO_WM_TEMPLATE_SUBCATEGORY" val="0"/>
  <p:tag name="KSO_WM_SLIDE_INDEX" val="1"/>
  <p:tag name="KSO_WM_TAG_VERSION" val="3.0"/>
  <p:tag name="KSO_WM_SLIDE_ID" val="custom20233270_1"/>
  <p:tag name="KSO_WM_SLIDE_ITEM_CNT" val="4"/>
</p:tagLst>
</file>

<file path=ppt/tags/tag307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0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09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9779527559055,&quot;left&quot;:81.27551181102362,&quot;top&quot;:121.85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9779527559055,&quot;left&quot;:81.27551181102362,&quot;top&quot;:121.85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13.xml><?xml version="1.0" encoding="utf-8"?>
<p:tagLst xmlns:p="http://schemas.openxmlformats.org/presentationml/2006/main">
  <p:tag name="KSO_WM_DIAGRAM_VIRTUALLY_FRAME" val="{&quot;height&quot;:396.9779527559055,&quot;left&quot;:81.27551181102362,&quot;top&quot;:121.85,&quot;width&quot;:794.1815037140133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329_2*l_h_d*1_1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96230595&quot;}*auto__ai_v2.1.2_ONLINE*1749986010672_830ae2_5debddf33083-slide-5"/>
</p:tagLst>
</file>

<file path=ppt/tags/tag314.xml><?xml version="1.0" encoding="utf-8"?>
<p:tagLst xmlns:p="http://schemas.openxmlformats.org/presentationml/2006/main">
  <p:tag name="KSO_WM_DIAGRAM_VIRTUALLY_FRAME" val="{&quot;height&quot;:396.9779527559055,&quot;left&quot;:81.27551181102362,&quot;top&quot;:121.85,&quot;width&quot;:794.1815037140133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3329_2*l_h_i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15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54,&quot;left&quot;:81.27551181102362,&quot;top&quot;:122.28795275590551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54,&quot;left&quot;:81.27551181102362,&quot;top&quot;:122.28795275590551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19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329_2*l_h_d*1_2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41N1498664317&quot;}*auto__ai_v2.1.2_ONLINE*1749986010672_830ae2_5debddf33083-slide-5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3329_2*l_h_i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TEXT_FILL_FORE_SCHEMECOLOR_INDEX" val="1"/>
  <p:tag name="KSO_WM_UNIT_TEXT_FILL_TYPE" val="1"/>
</p:tagLst>
</file>

<file path=ppt/tags/tag321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22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24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56_1*i*1"/>
  <p:tag name="KSO_WM_TEMPLATE_CATEGORY" val="custom"/>
  <p:tag name="KSO_WM_TEMPLATE_INDEX" val="20233256"/>
  <p:tag name="KSO_WM_UNIT_LAYERLEVEL" val="1"/>
  <p:tag name="KSO_WM_TAG_VERSION" val="3.0"/>
  <p:tag name="KSO_WM_BEAUTIFY_FLAG" val="#wm#"/>
</p:tagLst>
</file>

<file path=ppt/tags/tag326.xml><?xml version="1.0" encoding="utf-8"?>
<p:tagLst xmlns:p="http://schemas.openxmlformats.org/presentationml/2006/main">
  <p:tag name="KSO_WM_UNIT_VALUE" val="1226*96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256_1*d*1"/>
  <p:tag name="KSO_WM_TEMPLATE_CATEGORY" val="custom"/>
  <p:tag name="KSO_WM_TEMPLATE_INDEX" val="20233256"/>
  <p:tag name="KSO_WM_UNIT_LAYERLEVEL" val="1"/>
  <p:tag name="KSO_WM_TAG_VERSION" val="3.0"/>
  <p:tag name="KSO_WM_BEAUTIFY_FLAG" val="#wm#"/>
  <p:tag name="KSO_WM_UNIT_PICTURE_SUBTYPE" val="b"/>
  <p:tag name="MH_PIC_SOURCE_TYPE" val="generate_slide_ai*{&quot;ai_type&quot;:&quot;generate_ppt&quot;,&quot;id&quot;:&quot;VCG41N1565704999&quot;}*auto__ai_v2.1.2_ONLINE*1749986010672_830ae2_5debddf33083-slide-7"/>
</p:tagLst>
</file>

<file path=ppt/tags/tag3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256"/>
  <p:tag name="KSO_WM_UNIT_ID" val="custom20233256_1*a*1"/>
  <p:tag name="KSO_WM_UNIT_PRESET_TEXT" val="单击此处&#10;添加标题内容"/>
  <p:tag name="KSO_WM_UNIT_TEXT_TYPE" val="1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3256_1*i*2"/>
  <p:tag name="KSO_WM_TEMPLATE_CATEGORY" val="custom"/>
  <p:tag name="KSO_WM_TEMPLATE_INDEX" val="20233256"/>
  <p:tag name="KSO_WM_UNIT_LAYERLEVEL" val="1"/>
  <p:tag name="KSO_WM_TAG_VERSION" val="3.0"/>
  <p:tag name="KSO_WM_BEAUTIFY_FLAG" val="#wm#"/>
</p:tagLst>
</file>

<file path=ppt/tags/tag32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55_4*l_h_f*1_1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55_4*l_h_a*1_1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55_4*l_h_f*1_2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255_4*l_h_a*1_2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255_4*l_h_f*1_3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3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255_4*l_h_a*1_3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18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5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3255_4*l_h_f*1_4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，简明扼要地阐述您内容观点"/>
  <p:tag name="KSO_WM_UNIT_TEXT_FILL_FORE_SCHEMECOLOR_INDEX" val="1"/>
  <p:tag name="KSO_WM_UNIT_TEXT_FILL_TYPE" val="1"/>
</p:tagLst>
</file>

<file path=ppt/tags/tag3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3255_4*l_h_a*1_4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7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408.05*186.55"/>
  <p:tag name="KSO_WM_SLIDE_POSITION" val="87.8997*272.733"/>
  <p:tag name="KSO_WM_TEMPLATE_INDEX" val="20233256"/>
  <p:tag name="KSO_WM_TEMPLATE_SUBCATEGORY" val="0"/>
  <p:tag name="KSO_WM_SLIDE_INDEX" val="1"/>
  <p:tag name="KSO_WM_TAG_VERSION" val="3.0"/>
  <p:tag name="KSO_WM_SLIDE_ID" val="custom20233256_1"/>
  <p:tag name="KSO_WM_SLIDE_ITEM_CNT" val="4"/>
</p:tagLst>
</file>

<file path=ppt/tags/tag33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39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779*7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147_1*l_h_d*1_1_1"/>
  <p:tag name="KSO_WM_TEMPLATE_CATEGORY" val="diagram"/>
  <p:tag name="KSO_WM_TEMPLATE_INDEX" val="2023314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{&quot;ai_type&quot;:&quot;generate_ppt&quot;,&quot;id&quot;:&quot;VCG41N1405385403&quot;}*auto__ai_v2.1.2_ONLINE*1749986010672_830ae2_5debddf33083-slide-9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47_1*l_h_f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47_1*l_h_a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4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47_1*l_h_f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47_1*l_h_a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</p:tagLst>
</file>

<file path=ppt/tags/tag344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46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779*7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147_1*l_h_d*1_2_1"/>
  <p:tag name="KSO_WM_TEMPLATE_CATEGORY" val="diagram"/>
  <p:tag name="KSO_WM_TEMPLATE_INDEX" val="2023314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{&quot;ai_type&quot;:&quot;generate_ppt&quot;,&quot;id&quot;:&quot;VCG41N1187314382&quot;}*auto__ai_v2.1.2_ONLINE*1749986010672_830ae2_5debddf33083-slide-9"/>
</p:tagLst>
</file>

<file path=ppt/tags/tag34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49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5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</p:tagLst>
</file>

<file path=ppt/tags/tag355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56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58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59.xml><?xml version="1.0" encoding="utf-8"?>
<p:tagLst xmlns:p="http://schemas.openxmlformats.org/presentationml/2006/main">
  <p:tag name="KSO_WM_UNIT_VALUE" val="952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2484_1*d*1"/>
  <p:tag name="KSO_WM_TEMPLATE_CATEGORY" val="custom"/>
  <p:tag name="KSO_WM_TEMPLATE_INDEX" val="20232484"/>
  <p:tag name="KSO_WM_UNIT_LAYERLEVEL" val="1"/>
  <p:tag name="KSO_WM_TAG_VERSION" val="3.0"/>
  <p:tag name="KSO_WM_BEAUTIFY_FLAG" val="#wm#"/>
  <p:tag name="KSO_WM_DIAGRAM_GROUP_CODE" val="l1-1"/>
  <p:tag name="KSO_WM_UNIT_LINE_FORE_SCHEMECOLOR_INDEX" val="1"/>
  <p:tag name="KSO_WM_UNIT_LINE_FILL_TYPE" val="2"/>
  <p:tag name="KSO_WM_UNIT_USESOURCEFORMAT_APPLY" val="1"/>
  <p:tag name="KSO_WM_UNIT_PICTURE_SUBTYPE" val="a"/>
  <p:tag name="MH_PIC_SOURCE_TYPE" val="generate_slide_ai*{&quot;ai_type&quot;:&quot;generate_ppt&quot;,&quot;id&quot;:&quot;&quot;}*auto_qingqiu_ai_v2.1.2_ONLINE*1749986010672_830ae2_5debddf33083-slide-1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2484_1*i*1"/>
  <p:tag name="KSO_WM_TEMPLATE_CATEGORY" val="custom"/>
  <p:tag name="KSO_WM_TEMPLATE_INDEX" val="20232484"/>
  <p:tag name="KSO_WM_UNIT_LAYERLEVEL" val="1"/>
  <p:tag name="KSO_WM_TAG_VERSION" val="3.0"/>
  <p:tag name="KSO_WM_UNIT_FILL_FORE_SCHEMECOLOR_INDEX" val="2"/>
  <p:tag name="KSO_WM_UNIT_FILL_TYPE" val="1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36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76_3*l_h_f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"/>
</p:tagLst>
</file>

<file path=ppt/tags/tag36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76_3*l_h_a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36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2476_3*l_h_f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"/>
</p:tagLst>
</file>

<file path=ppt/tags/tag364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2476_3*l_h_a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365.xml><?xml version="1.0" encoding="utf-8"?>
<p:tagLst xmlns:p="http://schemas.openxmlformats.org/presentationml/2006/main">
  <p:tag name="KSO_WM_SLIDE_ID" val="custom20232484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2484"/>
  <p:tag name="KSO_WM_SLIDE_TYPE" val="text"/>
  <p:tag name="KSO_WM_SLIDE_SUBTYPE" val="picTxt"/>
  <p:tag name="KSO_WM_SLIDE_SIZE" val="746*95.95"/>
  <p:tag name="KSO_WM_SLIDE_POSITION" val="120.25*376.775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366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1_11*f*1"/>
  <p:tag name="KSO_WM_TEMPLATE_CATEGORY" val="custom"/>
  <p:tag name="KSO_WM_TEMPLATE_INDEX" val="20230301"/>
  <p:tag name="KSO_WM_UNIT_LAYERLEVEL" val="1"/>
  <p:tag name="KSO_WM_TAG_VERSION" val="3.0"/>
  <p:tag name="KSO_WM_BEAUTIFY_FLAG" val="#wm#"/>
</p:tagLst>
</file>

<file path=ppt/tags/tag36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11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68.xml><?xml version="1.0" encoding="utf-8"?>
<p:tagLst xmlns:p="http://schemas.openxmlformats.org/presentationml/2006/main">
  <p:tag name="KSO_WM_SLIDE_ID" val="custom20230301_11"/>
  <p:tag name="KSO_WM_TEMPLATE_SUBCATEGORY" val="29"/>
  <p:tag name="KSO_WM_TEMPLATE_MASTER_TYPE" val="0"/>
  <p:tag name="KSO_WM_TEMPLATE_COLOR_TYPE" val="0"/>
  <p:tag name="KSO_WM_SLIDE_ITEM_CNT" val="0"/>
  <p:tag name="KSO_WM_SLIDE_INDEX" val="11"/>
  <p:tag name="KSO_WM_TAG_VERSION" val="3.0"/>
  <p:tag name="KSO_WM_BEAUTIFY_FLAG" val="#wm#"/>
  <p:tag name="KSO_WM_TEMPLATE_CATEGORY" val="custom"/>
  <p:tag name="KSO_WM_TEMPLATE_INDEX" val="20230301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6.65&quot;,&quot;top&quot;:&quot;120.25&quot;,&quot;width&quot;:&quot;708.25&quot;,&quot;height&quot;:&quot;249.75&quot;}"/>
</p:tagLst>
</file>

<file path=ppt/tags/tag36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0968_2*a*1"/>
  <p:tag name="KSO_WM_TEMPLATE_CATEGORY" val="diagram"/>
  <p:tag name="KSO_WM_TEMPLATE_INDEX" val="20230968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450300490&quot;}*auto__ai_v2.1.2_ONLINE*1749986010672_830ae2_5debddf33083-slide-1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665937953&quot;}*auto__ai_v2.1.2_ONLINE*1749986010672_830ae2_5debddf33083-slide-12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216575636&quot;}*auto__ai_v2.1.2_ONLINE*1749986010672_830ae2_5debddf33083-slide-12"/>
</p:tagLst>
</file>

<file path=ppt/tags/tag3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68_2*l_h_a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37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68_2*l_h_f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TEXT_LAYER_COUNT" val="1"/>
</p:tagLst>
</file>

<file path=ppt/tags/tag37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68_2*l_h_a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添加标题"/>
  <p:tag name="KSO_WM_UNIT_TEXT_TYPE" val="1"/>
</p:tagLst>
</file>

<file path=ppt/tags/tag37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68_2*l_h_f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单击此处添加文本具体内容，简明扼要地阐述您的观点。可酌情增减文字，以便观者准确地理解您传达的思想。"/>
  <p:tag name="KSO_WM_UNIT_TEXT_TYPE" val="1"/>
  <p:tag name="KSO_WM_UNIT_TEXT_LAYER_COUNT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68_2*l_h_a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38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68_2*l_h_f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TEXT_LAYER_COUNT" val="1"/>
</p:tagLst>
</file>

<file path=ppt/tags/tag382.xml><?xml version="1.0" encoding="utf-8"?>
<p:tagLst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0968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8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86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329_2*l_h_d*1_1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96230595&quot;}*auto__ai_v2.1.2_ONLINE*1749986010672_830ae2_5debddf33083-slide-5"/>
</p:tagLst>
</file>

<file path=ppt/tags/tag387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3329_2*l_h_i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88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329_2*l_h_d*1_2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41N1498664317&quot;}*auto__ai_v2.1.2_ONLINE*1749986010672_830ae2_5debddf33083-slide-5"/>
</p:tagLst>
</file>

<file path=ppt/tags/tag389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3329_2*l_h_i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2_1"/>
  <p:tag name="KSO_WM_UNIT_ID" val="diagram20233329_2*l_h_a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9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2_1"/>
  <p:tag name="KSO_WM_UNIT_ID" val="diagram20233329_2*l_h_f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</p:tagLst>
</file>

<file path=ppt/tags/tag392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3_1"/>
  <p:tag name="KSO_WM_UNIT_ID" val="diagram20233329_2*l_h_d*1_3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40676819&quot;}*auto__ai_v2.1.2_ONLINE*1749986010672_830ae2_5debddf33083-slide-5"/>
</p:tagLst>
</file>

<file path=ppt/tags/tag393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3329_2*l_h_i*1_3_1"/>
  <p:tag name="KSO_WM_TEMPLATE_CATEGORY" val="diagram"/>
  <p:tag name="KSO_WM_TEMPLATE_INDEX" val="20233329"/>
  <p:tag name="KSO_WM_UNIT_LAYERLEVEL" val="1_1_1"/>
  <p:tag name="KSO_WM_TAG_VERSION" val="3.0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9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3_1"/>
  <p:tag name="KSO_WM_UNIT_ID" val="diagram20233329_2*l_h_a*1_3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9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3_1"/>
  <p:tag name="KSO_WM_UNIT_ID" val="diagram20233329_2*l_h_f*1_3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96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97.xml><?xml version="1.0" encoding="utf-8"?>
<p:tagLst xmlns:p="http://schemas.openxmlformats.org/presentationml/2006/main">
  <p:tag name="KSO_WM_PRESENTATION_SOURCE" val="WPPAIGeneratePPT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2"/>
  <p:tag name="KSO_WM_UNIT_ID" val="_1*i*2"/>
  <p:tag name="KSO_WM_UNIT_LAYERLEVEL" val="1"/>
  <p:tag name="KSO_WM_TAG_VERSION" val="3.0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69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UNIT_TYPE" val="i"/>
  <p:tag name="KSO_WM_UNIT_INDEX" val="2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UNIT_TYPE" val="i"/>
  <p:tag name="KSO_WM_UNIT_INDEX" val="4"/>
</p:tagLst>
</file>

<file path=ppt/tags/tag8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97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68">
      <a:dk1>
        <a:sysClr val="windowText" lastClr="000000"/>
      </a:dk1>
      <a:lt1>
        <a:sysClr val="window" lastClr="FFFFFF"/>
      </a:lt1>
      <a:dk2>
        <a:srgbClr val="010437"/>
      </a:dk2>
      <a:lt2>
        <a:srgbClr val="EFEFFF"/>
      </a:lt2>
      <a:accent1>
        <a:srgbClr val="007AD6"/>
      </a:accent1>
      <a:accent2>
        <a:srgbClr val="256BDB"/>
      </a:accent2>
      <a:accent3>
        <a:srgbClr val="128E96"/>
      </a:accent3>
      <a:accent4>
        <a:srgbClr val="3F48EF"/>
      </a:accent4>
      <a:accent5>
        <a:srgbClr val="6124D1"/>
      </a:accent5>
      <a:accent6>
        <a:srgbClr val="A67BFD"/>
      </a:accent6>
      <a:hlink>
        <a:srgbClr val="034A90"/>
      </a:hlink>
      <a:folHlink>
        <a:srgbClr val="954F72"/>
      </a:folHlink>
    </a:clrScheme>
    <a:fontScheme name="自定义 19">
      <a:majorFont>
        <a:latin typeface="MiSans Bold"/>
        <a:ea typeface="MiSans Bold"/>
        <a:cs typeface=""/>
      </a:majorFont>
      <a:minorFont>
        <a:latin typeface="MiSans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1300</Words>
  <Application>WPS 演示</Application>
  <PresentationFormat>宽屏</PresentationFormat>
  <Paragraphs>194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Wingdings</vt:lpstr>
      <vt:lpstr>MiSans</vt:lpstr>
      <vt:lpstr>微软雅黑</vt:lpstr>
      <vt:lpstr>MiSans Normal</vt:lpstr>
      <vt:lpstr>MiSans Bold</vt:lpstr>
      <vt:lpstr>Segoe Print</vt:lpstr>
      <vt:lpstr>Arial Unicode MS</vt:lpstr>
      <vt:lpstr>Calibri</vt:lpstr>
      <vt:lpstr>MiSans</vt:lpstr>
      <vt:lpstr>WPS</vt:lpstr>
      <vt:lpstr>Office 主题</vt:lpstr>
      <vt:lpstr>AI编程分享</vt:lpstr>
      <vt:lpstr>目录</vt:lpstr>
      <vt:lpstr>AI什么特点会吸引我们去用它</vt:lpstr>
      <vt:lpstr>AI什么特点会吸引我们去用它</vt:lpstr>
      <vt:lpstr>AI编程的开发方式</vt:lpstr>
      <vt:lpstr>1、利用独立 AI 工具</vt:lpstr>
      <vt:lpstr>2、IDE 集成 AI 插件</vt:lpstr>
      <vt:lpstr>AI编程实践（Cursor核心能力探索）</vt:lpstr>
      <vt:lpstr>Cursor 能力特点</vt:lpstr>
      <vt:lpstr>Cursor 核心能力1(tab 和 chat)</vt:lpstr>
      <vt:lpstr>Cursor 核心能力2（上下文选项）</vt:lpstr>
      <vt:lpstr>使用结论</vt:lpstr>
      <vt:lpstr>AI的局限与趋势</vt:lpstr>
      <vt:lpstr>PowerPoint 演示文稿</vt:lpstr>
      <vt:lpstr>谢谢</vt:lpstr>
      <vt:lpstr>xxxxxx</vt:lpstr>
      <vt:lpstr>xxxxxx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語讠</cp:lastModifiedBy>
  <cp:revision>233</cp:revision>
  <dcterms:created xsi:type="dcterms:W3CDTF">2019-06-19T02:08:00Z</dcterms:created>
  <dcterms:modified xsi:type="dcterms:W3CDTF">2025-06-26T14:34:16Z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2714BC2042754196817988410A36725A</vt:lpwstr>
  </property>
</Properties>
</file>