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601200" cy="12801600" type="A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>
        <p:scale>
          <a:sx n="93" d="100"/>
          <a:sy n="93" d="100"/>
        </p:scale>
        <p:origin x="1440" y="-3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62656-1F9E-964B-9372-58433BF0CDC2}" type="datetimeFigureOut">
              <a:rPr kumimoji="1" lang="ja-JP" altLang="en-US" smtClean="0"/>
              <a:t>2017/7/2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26D82-0F2B-5C4F-B68E-C3066F242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40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26D82-0F2B-5C4F-B68E-C3066F24253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942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65A0-F34D-B745-BA84-CCD80DDABA27}" type="datetimeFigureOut">
              <a:rPr kumimoji="1" lang="ja-JP" altLang="en-US" smtClean="0"/>
              <a:t>2017/7/2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31EC-89B0-8848-B004-38B23112D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65A0-F34D-B745-BA84-CCD80DDABA27}" type="datetimeFigureOut">
              <a:rPr kumimoji="1" lang="ja-JP" altLang="en-US" smtClean="0"/>
              <a:t>2017/7/2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31EC-89B0-8848-B004-38B23112D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65A0-F34D-B745-BA84-CCD80DDABA27}" type="datetimeFigureOut">
              <a:rPr kumimoji="1" lang="ja-JP" altLang="en-US" smtClean="0"/>
              <a:t>2017/7/2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31EC-89B0-8848-B004-38B23112D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65A0-F34D-B745-BA84-CCD80DDABA27}" type="datetimeFigureOut">
              <a:rPr kumimoji="1" lang="ja-JP" altLang="en-US" smtClean="0"/>
              <a:t>2017/7/2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31EC-89B0-8848-B004-38B23112D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65A0-F34D-B745-BA84-CCD80DDABA27}" type="datetimeFigureOut">
              <a:rPr kumimoji="1" lang="ja-JP" altLang="en-US" smtClean="0"/>
              <a:t>2017/7/2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31EC-89B0-8848-B004-38B23112D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65A0-F34D-B745-BA84-CCD80DDABA27}" type="datetimeFigureOut">
              <a:rPr kumimoji="1" lang="ja-JP" altLang="en-US" smtClean="0"/>
              <a:t>2017/7/2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31EC-89B0-8848-B004-38B23112D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65A0-F34D-B745-BA84-CCD80DDABA27}" type="datetimeFigureOut">
              <a:rPr kumimoji="1" lang="ja-JP" altLang="en-US" smtClean="0"/>
              <a:t>2017/7/2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31EC-89B0-8848-B004-38B23112D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65A0-F34D-B745-BA84-CCD80DDABA27}" type="datetimeFigureOut">
              <a:rPr kumimoji="1" lang="ja-JP" altLang="en-US" smtClean="0"/>
              <a:t>2017/7/2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31EC-89B0-8848-B004-38B23112D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65A0-F34D-B745-BA84-CCD80DDABA27}" type="datetimeFigureOut">
              <a:rPr kumimoji="1" lang="ja-JP" altLang="en-US" smtClean="0"/>
              <a:t>2017/7/2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31EC-89B0-8848-B004-38B23112D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65A0-F34D-B745-BA84-CCD80DDABA27}" type="datetimeFigureOut">
              <a:rPr kumimoji="1" lang="ja-JP" altLang="en-US" smtClean="0"/>
              <a:t>2017/7/2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31EC-89B0-8848-B004-38B23112D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65A0-F34D-B745-BA84-CCD80DDABA27}" type="datetimeFigureOut">
              <a:rPr kumimoji="1" lang="ja-JP" altLang="en-US" smtClean="0"/>
              <a:t>2017/7/2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31EC-89B0-8848-B004-38B23112D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065A0-F34D-B745-BA84-CCD80DDABA27}" type="datetimeFigureOut">
              <a:rPr kumimoji="1" lang="ja-JP" altLang="en-US" smtClean="0"/>
              <a:t>2017/7/2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C31EC-89B0-8848-B004-38B23112D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54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kumimoji="1"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92596" y="81023"/>
            <a:ext cx="9398645" cy="3148314"/>
          </a:xfrm>
          <a:prstGeom prst="roundRect">
            <a:avLst>
              <a:gd name="adj" fmla="val 54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86837" y="694492"/>
            <a:ext cx="1180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mtClean="0"/>
              <a:t>Reference</a:t>
            </a:r>
            <a:r>
              <a:rPr lang="en-US" altLang="ja-JP" smtClean="0">
                <a:solidFill>
                  <a:schemeClr val="tx1"/>
                </a:solidFill>
              </a:rPr>
              <a:t> </a:t>
            </a:r>
            <a:endParaRPr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04172" y="81023"/>
            <a:ext cx="1404395" cy="350230"/>
          </a:xfrm>
          <a:prstGeom prst="roundRect">
            <a:avLst>
              <a:gd name="adj" fmla="val 4339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Alignment</a:t>
            </a:r>
            <a:endParaRPr lang="ja-JP" altLang="en-US" dirty="0" smtClean="0"/>
          </a:p>
        </p:txBody>
      </p:sp>
      <p:grpSp>
        <p:nvGrpSpPr>
          <p:cNvPr id="58" name="図形グループ 57"/>
          <p:cNvGrpSpPr/>
          <p:nvPr/>
        </p:nvGrpSpPr>
        <p:grpSpPr>
          <a:xfrm>
            <a:off x="578734" y="1041722"/>
            <a:ext cx="3727048" cy="1666928"/>
            <a:chOff x="578734" y="1041722"/>
            <a:chExt cx="3727048" cy="1666928"/>
          </a:xfrm>
        </p:grpSpPr>
        <p:cxnSp>
          <p:nvCxnSpPr>
            <p:cNvPr id="15" name="直線コネクタ 14"/>
            <p:cNvCxnSpPr/>
            <p:nvPr/>
          </p:nvCxnSpPr>
          <p:spPr>
            <a:xfrm>
              <a:off x="578734" y="1041722"/>
              <a:ext cx="3727048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578734" y="2429637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580662" y="198629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686765" y="155679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885460" y="170919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875818" y="1279702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>
              <a:off x="1120815" y="2346508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>
              <a:off x="1307939" y="2027849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1390892" y="141824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>
              <a:off x="1508567" y="1723050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>
              <a:off x="1510493" y="2485050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1500849" y="1584497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1587660" y="2293023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>
              <a:off x="1589588" y="2694799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1823011" y="1253920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>
              <a:off x="1929113" y="1711124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1931041" y="144788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>
              <a:off x="2199187" y="2015924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>
              <a:off x="2351589" y="1849667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>
              <a:off x="2550286" y="146174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>
              <a:off x="2575365" y="262552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>
              <a:off x="2808788" y="2348430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/>
            <p:nvPr/>
          </p:nvCxnSpPr>
          <p:spPr>
            <a:xfrm>
              <a:off x="3019061" y="2708650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/>
            <p:cNvCxnSpPr/>
            <p:nvPr/>
          </p:nvCxnSpPr>
          <p:spPr>
            <a:xfrm>
              <a:off x="2851230" y="1823890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>
              <a:off x="3049927" y="140825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>
              <a:off x="3040283" y="2128684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3042213" y="171305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3159888" y="194858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>
              <a:off x="3161816" y="2530475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/>
            <p:nvPr/>
          </p:nvCxnSpPr>
          <p:spPr>
            <a:xfrm>
              <a:off x="3360516" y="157450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/>
            <p:nvPr/>
          </p:nvCxnSpPr>
          <p:spPr>
            <a:xfrm>
              <a:off x="3374018" y="231107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>
              <a:off x="3595866" y="2045558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3748266" y="126970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3946966" y="235035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図形グループ 94"/>
          <p:cNvGrpSpPr/>
          <p:nvPr/>
        </p:nvGrpSpPr>
        <p:grpSpPr>
          <a:xfrm>
            <a:off x="4724573" y="1043650"/>
            <a:ext cx="3727048" cy="1239720"/>
            <a:chOff x="4793848" y="1043650"/>
            <a:chExt cx="3727048" cy="1239720"/>
          </a:xfrm>
        </p:grpSpPr>
        <p:cxnSp>
          <p:nvCxnSpPr>
            <p:cNvPr id="60" name="直線コネクタ 59"/>
            <p:cNvCxnSpPr/>
            <p:nvPr/>
          </p:nvCxnSpPr>
          <p:spPr>
            <a:xfrm>
              <a:off x="4793848" y="1043650"/>
              <a:ext cx="3727048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4793848" y="1821963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>
              <a:off x="4901879" y="2283370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>
              <a:off x="5090932" y="1262337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>
              <a:off x="5335929" y="1680258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>
              <a:off x="5606006" y="1474366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>
              <a:off x="5723681" y="1963837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>
              <a:off x="5802774" y="2251275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>
              <a:off x="5804702" y="1742515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>
              <a:off x="6038125" y="1458237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6144227" y="1887726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>
              <a:off x="6414301" y="1296181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>
              <a:off x="6566703" y="1672540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/>
            <p:nvPr/>
          </p:nvCxnSpPr>
          <p:spPr>
            <a:xfrm>
              <a:off x="6765400" y="1524696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/>
            <p:cNvCxnSpPr/>
            <p:nvPr/>
          </p:nvCxnSpPr>
          <p:spPr>
            <a:xfrm>
              <a:off x="6790479" y="1954190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>
              <a:off x="7023902" y="1762502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>
              <a:off x="7234175" y="2055731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7265041" y="2224795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/>
            <p:nvPr/>
          </p:nvCxnSpPr>
          <p:spPr>
            <a:xfrm>
              <a:off x="7268902" y="1379313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/>
            <p:cNvCxnSpPr/>
            <p:nvPr/>
          </p:nvCxnSpPr>
          <p:spPr>
            <a:xfrm>
              <a:off x="7376930" y="1533639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>
              <a:off x="7575630" y="1247252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>
              <a:off x="7810980" y="1805648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/>
            <p:nvPr/>
          </p:nvCxnSpPr>
          <p:spPr>
            <a:xfrm>
              <a:off x="7963380" y="1378433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8162080" y="1976460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5966749" y="2126580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角丸四角形 95"/>
          <p:cNvSpPr/>
          <p:nvPr/>
        </p:nvSpPr>
        <p:spPr>
          <a:xfrm>
            <a:off x="92596" y="3228984"/>
            <a:ext cx="9398645" cy="3148314"/>
          </a:xfrm>
          <a:prstGeom prst="roundRect">
            <a:avLst>
              <a:gd name="adj" fmla="val 54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角丸四角形 97"/>
          <p:cNvSpPr/>
          <p:nvPr/>
        </p:nvSpPr>
        <p:spPr>
          <a:xfrm>
            <a:off x="94655" y="3247331"/>
            <a:ext cx="2243079" cy="368082"/>
          </a:xfrm>
          <a:prstGeom prst="roundRect">
            <a:avLst>
              <a:gd name="adj" fmla="val 4339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0" rIns="108000" bIns="0" rtlCol="0" anchor="ctr">
            <a:spAutoFit/>
          </a:bodyPr>
          <a:lstStyle/>
          <a:p>
            <a:pPr algn="ctr"/>
            <a:r>
              <a:rPr lang="en-US" altLang="ja-JP" dirty="0" smtClean="0"/>
              <a:t>Sort of aligned reads</a:t>
            </a:r>
            <a:endParaRPr lang="ja-JP" altLang="en-US" dirty="0" smtClean="0"/>
          </a:p>
        </p:txBody>
      </p:sp>
      <p:grpSp>
        <p:nvGrpSpPr>
          <p:cNvPr id="99" name="図形グループ 98"/>
          <p:cNvGrpSpPr/>
          <p:nvPr/>
        </p:nvGrpSpPr>
        <p:grpSpPr>
          <a:xfrm>
            <a:off x="578734" y="4023423"/>
            <a:ext cx="3727048" cy="1738129"/>
            <a:chOff x="578734" y="1041722"/>
            <a:chExt cx="3727048" cy="1738129"/>
          </a:xfrm>
        </p:grpSpPr>
        <p:cxnSp>
          <p:nvCxnSpPr>
            <p:cNvPr id="100" name="直線コネクタ 99"/>
            <p:cNvCxnSpPr/>
            <p:nvPr/>
          </p:nvCxnSpPr>
          <p:spPr>
            <a:xfrm>
              <a:off x="578734" y="1041722"/>
              <a:ext cx="3727048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578734" y="125199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/>
            <p:cNvCxnSpPr/>
            <p:nvPr/>
          </p:nvCxnSpPr>
          <p:spPr>
            <a:xfrm>
              <a:off x="580662" y="140439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/>
            <p:cNvCxnSpPr/>
            <p:nvPr/>
          </p:nvCxnSpPr>
          <p:spPr>
            <a:xfrm>
              <a:off x="686765" y="155679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/>
            <p:cNvCxnSpPr/>
            <p:nvPr/>
          </p:nvCxnSpPr>
          <p:spPr>
            <a:xfrm>
              <a:off x="885460" y="170919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>
              <a:off x="875818" y="186159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/>
            <p:nvPr/>
          </p:nvCxnSpPr>
          <p:spPr>
            <a:xfrm>
              <a:off x="1120815" y="201399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/>
            <p:cNvCxnSpPr/>
            <p:nvPr/>
          </p:nvCxnSpPr>
          <p:spPr>
            <a:xfrm>
              <a:off x="1307939" y="216639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/>
            <p:nvPr/>
          </p:nvCxnSpPr>
          <p:spPr>
            <a:xfrm>
              <a:off x="1390892" y="231879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>
              <a:off x="1508567" y="247119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>
              <a:off x="1510493" y="262359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/>
            <p:nvPr/>
          </p:nvCxnSpPr>
          <p:spPr>
            <a:xfrm>
              <a:off x="1500849" y="277599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>
              <a:off x="1587660" y="1253924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>
            <a:xfrm>
              <a:off x="1589588" y="1406324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>
              <a:off x="1823011" y="1558724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/>
            <p:cNvCxnSpPr/>
            <p:nvPr/>
          </p:nvCxnSpPr>
          <p:spPr>
            <a:xfrm>
              <a:off x="1929113" y="1711124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/>
            <p:cNvCxnSpPr/>
            <p:nvPr/>
          </p:nvCxnSpPr>
          <p:spPr>
            <a:xfrm>
              <a:off x="1931041" y="1863524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コネクタ 116"/>
            <p:cNvCxnSpPr/>
            <p:nvPr/>
          </p:nvCxnSpPr>
          <p:spPr>
            <a:xfrm>
              <a:off x="2199187" y="2015924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/>
            <p:cNvCxnSpPr/>
            <p:nvPr/>
          </p:nvCxnSpPr>
          <p:spPr>
            <a:xfrm>
              <a:off x="2351589" y="2168324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>
            <a:xfrm>
              <a:off x="2550286" y="2320724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/>
            <p:nvPr/>
          </p:nvCxnSpPr>
          <p:spPr>
            <a:xfrm>
              <a:off x="2575365" y="2473124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/>
            <p:nvPr/>
          </p:nvCxnSpPr>
          <p:spPr>
            <a:xfrm>
              <a:off x="2808788" y="2625524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/>
            <p:nvPr/>
          </p:nvCxnSpPr>
          <p:spPr>
            <a:xfrm>
              <a:off x="3019061" y="2777924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/>
            <p:cNvCxnSpPr/>
            <p:nvPr/>
          </p:nvCxnSpPr>
          <p:spPr>
            <a:xfrm>
              <a:off x="2851230" y="125585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コネクタ 123"/>
            <p:cNvCxnSpPr/>
            <p:nvPr/>
          </p:nvCxnSpPr>
          <p:spPr>
            <a:xfrm>
              <a:off x="3049927" y="140825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/>
            <p:nvPr/>
          </p:nvCxnSpPr>
          <p:spPr>
            <a:xfrm>
              <a:off x="3040283" y="156065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/>
            <p:nvPr/>
          </p:nvCxnSpPr>
          <p:spPr>
            <a:xfrm>
              <a:off x="3042213" y="171305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/>
            <p:nvPr/>
          </p:nvCxnSpPr>
          <p:spPr>
            <a:xfrm>
              <a:off x="3159888" y="186545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コネクタ 127"/>
            <p:cNvCxnSpPr/>
            <p:nvPr/>
          </p:nvCxnSpPr>
          <p:spPr>
            <a:xfrm>
              <a:off x="3161816" y="201785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/>
            <p:nvPr/>
          </p:nvCxnSpPr>
          <p:spPr>
            <a:xfrm>
              <a:off x="3360516" y="217025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コネクタ 129"/>
            <p:cNvCxnSpPr/>
            <p:nvPr/>
          </p:nvCxnSpPr>
          <p:spPr>
            <a:xfrm>
              <a:off x="3374018" y="231107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コネクタ 130"/>
            <p:cNvCxnSpPr/>
            <p:nvPr/>
          </p:nvCxnSpPr>
          <p:spPr>
            <a:xfrm>
              <a:off x="3595866" y="247505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コネクタ 131"/>
            <p:cNvCxnSpPr/>
            <p:nvPr/>
          </p:nvCxnSpPr>
          <p:spPr>
            <a:xfrm>
              <a:off x="3748266" y="262745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コネクタ 132"/>
            <p:cNvCxnSpPr/>
            <p:nvPr/>
          </p:nvCxnSpPr>
          <p:spPr>
            <a:xfrm>
              <a:off x="3946966" y="277985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図形グループ 133"/>
          <p:cNvGrpSpPr/>
          <p:nvPr/>
        </p:nvGrpSpPr>
        <p:grpSpPr>
          <a:xfrm>
            <a:off x="4724573" y="4025351"/>
            <a:ext cx="3727048" cy="1360025"/>
            <a:chOff x="4793848" y="1043650"/>
            <a:chExt cx="3727048" cy="1360025"/>
          </a:xfrm>
        </p:grpSpPr>
        <p:cxnSp>
          <p:nvCxnSpPr>
            <p:cNvPr id="135" name="直線コネクタ 134"/>
            <p:cNvCxnSpPr/>
            <p:nvPr/>
          </p:nvCxnSpPr>
          <p:spPr>
            <a:xfrm>
              <a:off x="4793848" y="1043650"/>
              <a:ext cx="3727048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コネクタ 135"/>
            <p:cNvCxnSpPr/>
            <p:nvPr/>
          </p:nvCxnSpPr>
          <p:spPr>
            <a:xfrm>
              <a:off x="4793848" y="1253924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コネクタ 136"/>
            <p:cNvCxnSpPr/>
            <p:nvPr/>
          </p:nvCxnSpPr>
          <p:spPr>
            <a:xfrm>
              <a:off x="4901879" y="1396677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コネクタ 137"/>
            <p:cNvCxnSpPr/>
            <p:nvPr/>
          </p:nvCxnSpPr>
          <p:spPr>
            <a:xfrm>
              <a:off x="5090932" y="1539433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/>
            <p:nvPr/>
          </p:nvCxnSpPr>
          <p:spPr>
            <a:xfrm>
              <a:off x="5335929" y="1680258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/>
            <p:nvPr/>
          </p:nvCxnSpPr>
          <p:spPr>
            <a:xfrm>
              <a:off x="5606006" y="1834586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コネクタ 140"/>
            <p:cNvCxnSpPr/>
            <p:nvPr/>
          </p:nvCxnSpPr>
          <p:spPr>
            <a:xfrm>
              <a:off x="5723681" y="1963837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コネクタ 141"/>
            <p:cNvCxnSpPr/>
            <p:nvPr/>
          </p:nvCxnSpPr>
          <p:spPr>
            <a:xfrm>
              <a:off x="5802774" y="2251275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/>
            <p:cNvCxnSpPr/>
            <p:nvPr/>
          </p:nvCxnSpPr>
          <p:spPr>
            <a:xfrm>
              <a:off x="5804702" y="2102735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/>
            <p:cNvCxnSpPr/>
            <p:nvPr/>
          </p:nvCxnSpPr>
          <p:spPr>
            <a:xfrm>
              <a:off x="6038125" y="1236562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コネクタ 144"/>
            <p:cNvCxnSpPr/>
            <p:nvPr/>
          </p:nvCxnSpPr>
          <p:spPr>
            <a:xfrm>
              <a:off x="6144227" y="1388960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コネクタ 145"/>
            <p:cNvCxnSpPr/>
            <p:nvPr/>
          </p:nvCxnSpPr>
          <p:spPr>
            <a:xfrm>
              <a:off x="6414301" y="1531711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コネクタ 146"/>
            <p:cNvCxnSpPr/>
            <p:nvPr/>
          </p:nvCxnSpPr>
          <p:spPr>
            <a:xfrm>
              <a:off x="6566703" y="1672540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コネクタ 147"/>
            <p:cNvCxnSpPr/>
            <p:nvPr/>
          </p:nvCxnSpPr>
          <p:spPr>
            <a:xfrm>
              <a:off x="6765400" y="1801790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コネクタ 148"/>
            <p:cNvCxnSpPr/>
            <p:nvPr/>
          </p:nvCxnSpPr>
          <p:spPr>
            <a:xfrm>
              <a:off x="6790479" y="1954190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コネクタ 149"/>
            <p:cNvCxnSpPr/>
            <p:nvPr/>
          </p:nvCxnSpPr>
          <p:spPr>
            <a:xfrm>
              <a:off x="7023902" y="2095015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コネクタ 150"/>
            <p:cNvCxnSpPr/>
            <p:nvPr/>
          </p:nvCxnSpPr>
          <p:spPr>
            <a:xfrm>
              <a:off x="7234175" y="2235842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コネクタ 151"/>
            <p:cNvCxnSpPr/>
            <p:nvPr/>
          </p:nvCxnSpPr>
          <p:spPr>
            <a:xfrm>
              <a:off x="7265041" y="1213410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コネクタ 152"/>
            <p:cNvCxnSpPr/>
            <p:nvPr/>
          </p:nvCxnSpPr>
          <p:spPr>
            <a:xfrm>
              <a:off x="7268902" y="1379313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コネクタ 153"/>
            <p:cNvCxnSpPr/>
            <p:nvPr/>
          </p:nvCxnSpPr>
          <p:spPr>
            <a:xfrm>
              <a:off x="7376930" y="1533639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コネクタ 154"/>
            <p:cNvCxnSpPr/>
            <p:nvPr/>
          </p:nvCxnSpPr>
          <p:spPr>
            <a:xfrm>
              <a:off x="7575630" y="1662892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コネクタ 155"/>
            <p:cNvCxnSpPr/>
            <p:nvPr/>
          </p:nvCxnSpPr>
          <p:spPr>
            <a:xfrm>
              <a:off x="7810980" y="1805648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コネクタ 156"/>
            <p:cNvCxnSpPr/>
            <p:nvPr/>
          </p:nvCxnSpPr>
          <p:spPr>
            <a:xfrm>
              <a:off x="7963380" y="1946472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コネクタ 157"/>
            <p:cNvCxnSpPr/>
            <p:nvPr/>
          </p:nvCxnSpPr>
          <p:spPr>
            <a:xfrm>
              <a:off x="8162080" y="2087298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コネクタ 158"/>
            <p:cNvCxnSpPr/>
            <p:nvPr/>
          </p:nvCxnSpPr>
          <p:spPr>
            <a:xfrm>
              <a:off x="5966749" y="2403675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正方形/長方形 159"/>
          <p:cNvSpPr/>
          <p:nvPr/>
        </p:nvSpPr>
        <p:spPr>
          <a:xfrm>
            <a:off x="7804134" y="3235873"/>
            <a:ext cx="15181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 smtClean="0"/>
              <a:t>samtools</a:t>
            </a:r>
            <a:r>
              <a:rPr lang="en-US" altLang="ja-JP" dirty="0" smtClean="0"/>
              <a:t> view</a:t>
            </a:r>
          </a:p>
          <a:p>
            <a:r>
              <a:rPr lang="en-US" altLang="ja-JP" dirty="0" err="1" smtClean="0"/>
              <a:t>samtools</a:t>
            </a:r>
            <a:r>
              <a:rPr lang="en-US" altLang="ja-JP" dirty="0" smtClean="0"/>
              <a:t> sort</a:t>
            </a:r>
            <a:endParaRPr lang="ja-JP" altLang="en-US" dirty="0"/>
          </a:p>
        </p:txBody>
      </p:sp>
      <p:sp>
        <p:nvSpPr>
          <p:cNvPr id="161" name="正方形/長方形 160"/>
          <p:cNvSpPr/>
          <p:nvPr/>
        </p:nvSpPr>
        <p:spPr>
          <a:xfrm>
            <a:off x="1300744" y="2800117"/>
            <a:ext cx="1939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mtClean="0"/>
              <a:t>Reads of sample 1</a:t>
            </a:r>
            <a:r>
              <a:rPr lang="en-US" altLang="ja-JP" smtClean="0">
                <a:solidFill>
                  <a:schemeClr val="tx1"/>
                </a:solidFill>
              </a:rPr>
              <a:t> </a:t>
            </a:r>
            <a:endParaRPr lang="ja-JP" altLang="en-US" dirty="0"/>
          </a:p>
        </p:txBody>
      </p:sp>
      <p:sp>
        <p:nvSpPr>
          <p:cNvPr id="162" name="正方形/長方形 161"/>
          <p:cNvSpPr/>
          <p:nvPr/>
        </p:nvSpPr>
        <p:spPr>
          <a:xfrm>
            <a:off x="5687747" y="2799315"/>
            <a:ext cx="1939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Reads of sample 2</a:t>
            </a:r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endParaRPr lang="ja-JP" altLang="en-US" dirty="0"/>
          </a:p>
        </p:txBody>
      </p:sp>
      <p:sp>
        <p:nvSpPr>
          <p:cNvPr id="163" name="正方形/長方形 162"/>
          <p:cNvSpPr/>
          <p:nvPr/>
        </p:nvSpPr>
        <p:spPr>
          <a:xfrm>
            <a:off x="8206552" y="133111"/>
            <a:ext cx="1115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 smtClean="0"/>
              <a:t>bwa</a:t>
            </a:r>
            <a:r>
              <a:rPr lang="en-US" altLang="ja-JP" dirty="0" smtClean="0"/>
              <a:t> mem</a:t>
            </a:r>
            <a:endParaRPr lang="ja-JP" altLang="en-US" dirty="0"/>
          </a:p>
        </p:txBody>
      </p:sp>
      <p:sp>
        <p:nvSpPr>
          <p:cNvPr id="228" name="角丸四角形 227"/>
          <p:cNvSpPr/>
          <p:nvPr/>
        </p:nvSpPr>
        <p:spPr>
          <a:xfrm>
            <a:off x="92596" y="6375369"/>
            <a:ext cx="9398645" cy="3544485"/>
          </a:xfrm>
          <a:prstGeom prst="roundRect">
            <a:avLst>
              <a:gd name="adj" fmla="val 54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角丸四角形 228"/>
          <p:cNvSpPr/>
          <p:nvPr/>
        </p:nvSpPr>
        <p:spPr>
          <a:xfrm>
            <a:off x="92596" y="6380109"/>
            <a:ext cx="2716718" cy="368082"/>
          </a:xfrm>
          <a:prstGeom prst="roundRect">
            <a:avLst>
              <a:gd name="adj" fmla="val 4339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0" rIns="108000" bIns="0" rtlCol="0" anchor="ctr">
            <a:spAutoFit/>
          </a:bodyPr>
          <a:lstStyle/>
          <a:p>
            <a:pPr algn="ctr"/>
            <a:r>
              <a:rPr lang="en-US" altLang="ja-JP" dirty="0" smtClean="0"/>
              <a:t>Compare </a:t>
            </a:r>
            <a:r>
              <a:rPr lang="en-US" altLang="ja-JP" smtClean="0"/>
              <a:t>gene expression</a:t>
            </a:r>
            <a:endParaRPr lang="ja-JP" altLang="en-US" dirty="0" smtClean="0"/>
          </a:p>
        </p:txBody>
      </p:sp>
      <p:grpSp>
        <p:nvGrpSpPr>
          <p:cNvPr id="230" name="図形グループ 229"/>
          <p:cNvGrpSpPr/>
          <p:nvPr/>
        </p:nvGrpSpPr>
        <p:grpSpPr>
          <a:xfrm>
            <a:off x="578734" y="7128247"/>
            <a:ext cx="3727048" cy="1738129"/>
            <a:chOff x="578734" y="1041722"/>
            <a:chExt cx="3727048" cy="1738129"/>
          </a:xfrm>
        </p:grpSpPr>
        <p:cxnSp>
          <p:nvCxnSpPr>
            <p:cNvPr id="231" name="直線コネクタ 230"/>
            <p:cNvCxnSpPr/>
            <p:nvPr/>
          </p:nvCxnSpPr>
          <p:spPr>
            <a:xfrm>
              <a:off x="578734" y="1041722"/>
              <a:ext cx="3727048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コネクタ 231"/>
            <p:cNvCxnSpPr/>
            <p:nvPr/>
          </p:nvCxnSpPr>
          <p:spPr>
            <a:xfrm>
              <a:off x="578734" y="125199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線コネクタ 232"/>
            <p:cNvCxnSpPr/>
            <p:nvPr/>
          </p:nvCxnSpPr>
          <p:spPr>
            <a:xfrm>
              <a:off x="580662" y="140439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線コネクタ 233"/>
            <p:cNvCxnSpPr/>
            <p:nvPr/>
          </p:nvCxnSpPr>
          <p:spPr>
            <a:xfrm>
              <a:off x="686765" y="155679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線コネクタ 234"/>
            <p:cNvCxnSpPr/>
            <p:nvPr/>
          </p:nvCxnSpPr>
          <p:spPr>
            <a:xfrm>
              <a:off x="885460" y="170919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線コネクタ 235"/>
            <p:cNvCxnSpPr/>
            <p:nvPr/>
          </p:nvCxnSpPr>
          <p:spPr>
            <a:xfrm>
              <a:off x="875818" y="186159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線コネクタ 236"/>
            <p:cNvCxnSpPr/>
            <p:nvPr/>
          </p:nvCxnSpPr>
          <p:spPr>
            <a:xfrm>
              <a:off x="1120815" y="201399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線コネクタ 237"/>
            <p:cNvCxnSpPr/>
            <p:nvPr/>
          </p:nvCxnSpPr>
          <p:spPr>
            <a:xfrm>
              <a:off x="1307939" y="216639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線コネクタ 238"/>
            <p:cNvCxnSpPr/>
            <p:nvPr/>
          </p:nvCxnSpPr>
          <p:spPr>
            <a:xfrm>
              <a:off x="1390892" y="231879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線コネクタ 239"/>
            <p:cNvCxnSpPr/>
            <p:nvPr/>
          </p:nvCxnSpPr>
          <p:spPr>
            <a:xfrm>
              <a:off x="1508567" y="247119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線コネクタ 240"/>
            <p:cNvCxnSpPr/>
            <p:nvPr/>
          </p:nvCxnSpPr>
          <p:spPr>
            <a:xfrm>
              <a:off x="1510493" y="262359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線コネクタ 241"/>
            <p:cNvCxnSpPr/>
            <p:nvPr/>
          </p:nvCxnSpPr>
          <p:spPr>
            <a:xfrm>
              <a:off x="1500849" y="277599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線コネクタ 242"/>
            <p:cNvCxnSpPr/>
            <p:nvPr/>
          </p:nvCxnSpPr>
          <p:spPr>
            <a:xfrm>
              <a:off x="1587660" y="1253924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線コネクタ 243"/>
            <p:cNvCxnSpPr/>
            <p:nvPr/>
          </p:nvCxnSpPr>
          <p:spPr>
            <a:xfrm>
              <a:off x="1589588" y="1406324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線コネクタ 244"/>
            <p:cNvCxnSpPr/>
            <p:nvPr/>
          </p:nvCxnSpPr>
          <p:spPr>
            <a:xfrm>
              <a:off x="1823011" y="1558724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線コネクタ 245"/>
            <p:cNvCxnSpPr/>
            <p:nvPr/>
          </p:nvCxnSpPr>
          <p:spPr>
            <a:xfrm>
              <a:off x="1929113" y="1711124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線コネクタ 246"/>
            <p:cNvCxnSpPr/>
            <p:nvPr/>
          </p:nvCxnSpPr>
          <p:spPr>
            <a:xfrm>
              <a:off x="1931041" y="1863524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線コネクタ 247"/>
            <p:cNvCxnSpPr/>
            <p:nvPr/>
          </p:nvCxnSpPr>
          <p:spPr>
            <a:xfrm>
              <a:off x="2199187" y="2015924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コネクタ 248"/>
            <p:cNvCxnSpPr/>
            <p:nvPr/>
          </p:nvCxnSpPr>
          <p:spPr>
            <a:xfrm>
              <a:off x="2351589" y="2168324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線コネクタ 249"/>
            <p:cNvCxnSpPr/>
            <p:nvPr/>
          </p:nvCxnSpPr>
          <p:spPr>
            <a:xfrm>
              <a:off x="2550286" y="2320724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線コネクタ 250"/>
            <p:cNvCxnSpPr/>
            <p:nvPr/>
          </p:nvCxnSpPr>
          <p:spPr>
            <a:xfrm>
              <a:off x="2575365" y="2473124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線コネクタ 251"/>
            <p:cNvCxnSpPr/>
            <p:nvPr/>
          </p:nvCxnSpPr>
          <p:spPr>
            <a:xfrm>
              <a:off x="2808788" y="2625524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線コネクタ 252"/>
            <p:cNvCxnSpPr/>
            <p:nvPr/>
          </p:nvCxnSpPr>
          <p:spPr>
            <a:xfrm>
              <a:off x="3019061" y="2777924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線コネクタ 253"/>
            <p:cNvCxnSpPr/>
            <p:nvPr/>
          </p:nvCxnSpPr>
          <p:spPr>
            <a:xfrm>
              <a:off x="2851230" y="125585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線コネクタ 254"/>
            <p:cNvCxnSpPr/>
            <p:nvPr/>
          </p:nvCxnSpPr>
          <p:spPr>
            <a:xfrm>
              <a:off x="3049927" y="140825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線コネクタ 255"/>
            <p:cNvCxnSpPr/>
            <p:nvPr/>
          </p:nvCxnSpPr>
          <p:spPr>
            <a:xfrm>
              <a:off x="3040283" y="156065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線コネクタ 256"/>
            <p:cNvCxnSpPr/>
            <p:nvPr/>
          </p:nvCxnSpPr>
          <p:spPr>
            <a:xfrm>
              <a:off x="3042213" y="171305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線コネクタ 257"/>
            <p:cNvCxnSpPr/>
            <p:nvPr/>
          </p:nvCxnSpPr>
          <p:spPr>
            <a:xfrm>
              <a:off x="3159888" y="186545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線コネクタ 258"/>
            <p:cNvCxnSpPr/>
            <p:nvPr/>
          </p:nvCxnSpPr>
          <p:spPr>
            <a:xfrm>
              <a:off x="3161816" y="201785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線コネクタ 259"/>
            <p:cNvCxnSpPr/>
            <p:nvPr/>
          </p:nvCxnSpPr>
          <p:spPr>
            <a:xfrm>
              <a:off x="3360516" y="217025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線コネクタ 260"/>
            <p:cNvCxnSpPr/>
            <p:nvPr/>
          </p:nvCxnSpPr>
          <p:spPr>
            <a:xfrm>
              <a:off x="3374018" y="2311076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線コネクタ 261"/>
            <p:cNvCxnSpPr/>
            <p:nvPr/>
          </p:nvCxnSpPr>
          <p:spPr>
            <a:xfrm>
              <a:off x="3595866" y="247505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線コネクタ 262"/>
            <p:cNvCxnSpPr/>
            <p:nvPr/>
          </p:nvCxnSpPr>
          <p:spPr>
            <a:xfrm>
              <a:off x="3748266" y="262745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線コネクタ 263"/>
            <p:cNvCxnSpPr/>
            <p:nvPr/>
          </p:nvCxnSpPr>
          <p:spPr>
            <a:xfrm>
              <a:off x="3946966" y="2779851"/>
              <a:ext cx="345833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図形グループ 264"/>
          <p:cNvGrpSpPr/>
          <p:nvPr/>
        </p:nvGrpSpPr>
        <p:grpSpPr>
          <a:xfrm>
            <a:off x="4724573" y="7130175"/>
            <a:ext cx="3727048" cy="1360025"/>
            <a:chOff x="4793848" y="1043650"/>
            <a:chExt cx="3727048" cy="1360025"/>
          </a:xfrm>
        </p:grpSpPr>
        <p:cxnSp>
          <p:nvCxnSpPr>
            <p:cNvPr id="266" name="直線コネクタ 265"/>
            <p:cNvCxnSpPr/>
            <p:nvPr/>
          </p:nvCxnSpPr>
          <p:spPr>
            <a:xfrm>
              <a:off x="4793848" y="1043650"/>
              <a:ext cx="3727048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線コネクタ 266"/>
            <p:cNvCxnSpPr/>
            <p:nvPr/>
          </p:nvCxnSpPr>
          <p:spPr>
            <a:xfrm>
              <a:off x="4793848" y="1253924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コネクタ 267"/>
            <p:cNvCxnSpPr/>
            <p:nvPr/>
          </p:nvCxnSpPr>
          <p:spPr>
            <a:xfrm>
              <a:off x="4901879" y="1396677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コネクタ 268"/>
            <p:cNvCxnSpPr/>
            <p:nvPr/>
          </p:nvCxnSpPr>
          <p:spPr>
            <a:xfrm>
              <a:off x="5090932" y="1539433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線コネクタ 269"/>
            <p:cNvCxnSpPr/>
            <p:nvPr/>
          </p:nvCxnSpPr>
          <p:spPr>
            <a:xfrm>
              <a:off x="5335929" y="1680258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コネクタ 270"/>
            <p:cNvCxnSpPr/>
            <p:nvPr/>
          </p:nvCxnSpPr>
          <p:spPr>
            <a:xfrm>
              <a:off x="5606006" y="1834586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コネクタ 271"/>
            <p:cNvCxnSpPr/>
            <p:nvPr/>
          </p:nvCxnSpPr>
          <p:spPr>
            <a:xfrm>
              <a:off x="5723681" y="1963837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コネクタ 272"/>
            <p:cNvCxnSpPr/>
            <p:nvPr/>
          </p:nvCxnSpPr>
          <p:spPr>
            <a:xfrm>
              <a:off x="5802774" y="2251275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線コネクタ 273"/>
            <p:cNvCxnSpPr/>
            <p:nvPr/>
          </p:nvCxnSpPr>
          <p:spPr>
            <a:xfrm>
              <a:off x="5804702" y="2102735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コネクタ 274"/>
            <p:cNvCxnSpPr/>
            <p:nvPr/>
          </p:nvCxnSpPr>
          <p:spPr>
            <a:xfrm>
              <a:off x="6038125" y="1236562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コネクタ 275"/>
            <p:cNvCxnSpPr/>
            <p:nvPr/>
          </p:nvCxnSpPr>
          <p:spPr>
            <a:xfrm>
              <a:off x="6144227" y="1388960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コネクタ 276"/>
            <p:cNvCxnSpPr/>
            <p:nvPr/>
          </p:nvCxnSpPr>
          <p:spPr>
            <a:xfrm>
              <a:off x="6414301" y="1531711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コネクタ 277"/>
            <p:cNvCxnSpPr/>
            <p:nvPr/>
          </p:nvCxnSpPr>
          <p:spPr>
            <a:xfrm>
              <a:off x="6566703" y="1672540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コネクタ 278"/>
            <p:cNvCxnSpPr/>
            <p:nvPr/>
          </p:nvCxnSpPr>
          <p:spPr>
            <a:xfrm>
              <a:off x="6765400" y="1801790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コネクタ 279"/>
            <p:cNvCxnSpPr/>
            <p:nvPr/>
          </p:nvCxnSpPr>
          <p:spPr>
            <a:xfrm>
              <a:off x="6790479" y="1954190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コネクタ 280"/>
            <p:cNvCxnSpPr/>
            <p:nvPr/>
          </p:nvCxnSpPr>
          <p:spPr>
            <a:xfrm>
              <a:off x="7023902" y="2095015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コネクタ 281"/>
            <p:cNvCxnSpPr/>
            <p:nvPr/>
          </p:nvCxnSpPr>
          <p:spPr>
            <a:xfrm>
              <a:off x="7234175" y="2235842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線コネクタ 282"/>
            <p:cNvCxnSpPr/>
            <p:nvPr/>
          </p:nvCxnSpPr>
          <p:spPr>
            <a:xfrm>
              <a:off x="7265041" y="1213410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コネクタ 283"/>
            <p:cNvCxnSpPr/>
            <p:nvPr/>
          </p:nvCxnSpPr>
          <p:spPr>
            <a:xfrm>
              <a:off x="7268902" y="1379313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コネクタ 284"/>
            <p:cNvCxnSpPr/>
            <p:nvPr/>
          </p:nvCxnSpPr>
          <p:spPr>
            <a:xfrm>
              <a:off x="7376930" y="1533639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コネクタ 285"/>
            <p:cNvCxnSpPr/>
            <p:nvPr/>
          </p:nvCxnSpPr>
          <p:spPr>
            <a:xfrm>
              <a:off x="7575630" y="1662892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線コネクタ 286"/>
            <p:cNvCxnSpPr/>
            <p:nvPr/>
          </p:nvCxnSpPr>
          <p:spPr>
            <a:xfrm>
              <a:off x="7810980" y="1805648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線コネクタ 287"/>
            <p:cNvCxnSpPr/>
            <p:nvPr/>
          </p:nvCxnSpPr>
          <p:spPr>
            <a:xfrm>
              <a:off x="7963380" y="1946472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線コネクタ 288"/>
            <p:cNvCxnSpPr/>
            <p:nvPr/>
          </p:nvCxnSpPr>
          <p:spPr>
            <a:xfrm>
              <a:off x="8162080" y="2087298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コネクタ 289"/>
            <p:cNvCxnSpPr/>
            <p:nvPr/>
          </p:nvCxnSpPr>
          <p:spPr>
            <a:xfrm>
              <a:off x="5966749" y="2403675"/>
              <a:ext cx="345833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1" name="正方形/長方形 290"/>
          <p:cNvSpPr/>
          <p:nvPr/>
        </p:nvSpPr>
        <p:spPr>
          <a:xfrm>
            <a:off x="8344459" y="6382259"/>
            <a:ext cx="11427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cufflinks</a:t>
            </a:r>
          </a:p>
          <a:p>
            <a:r>
              <a:rPr lang="en-US" altLang="ja-JP" dirty="0" err="1" smtClean="0"/>
              <a:t>cuffmerge</a:t>
            </a:r>
            <a:endParaRPr lang="en-US" altLang="ja-JP" dirty="0" smtClean="0"/>
          </a:p>
          <a:p>
            <a:r>
              <a:rPr lang="en-US" altLang="ja-JP" dirty="0" err="1" smtClean="0"/>
              <a:t>cuffquant</a:t>
            </a:r>
            <a:endParaRPr lang="en-US" altLang="ja-JP" dirty="0" smtClean="0"/>
          </a:p>
          <a:p>
            <a:r>
              <a:rPr lang="en-US" altLang="ja-JP" dirty="0" err="1" smtClean="0"/>
              <a:t>cuffdiff</a:t>
            </a:r>
            <a:endParaRPr lang="en-US" altLang="ja-JP" dirty="0" smtClean="0"/>
          </a:p>
        </p:txBody>
      </p:sp>
      <p:sp>
        <p:nvSpPr>
          <p:cNvPr id="2" name="下矢印 1"/>
          <p:cNvSpPr/>
          <p:nvPr/>
        </p:nvSpPr>
        <p:spPr>
          <a:xfrm>
            <a:off x="2206731" y="9011064"/>
            <a:ext cx="471054" cy="35023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2" name="下矢印 291"/>
          <p:cNvSpPr/>
          <p:nvPr/>
        </p:nvSpPr>
        <p:spPr>
          <a:xfrm>
            <a:off x="6352570" y="9011064"/>
            <a:ext cx="471054" cy="35023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3" name="正方形/長方形 292"/>
          <p:cNvSpPr/>
          <p:nvPr/>
        </p:nvSpPr>
        <p:spPr>
          <a:xfrm>
            <a:off x="1888260" y="9339371"/>
            <a:ext cx="1124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solidFill>
                  <a:schemeClr val="accent2"/>
                </a:solidFill>
              </a:rPr>
              <a:t>FPKM = ? </a:t>
            </a:r>
            <a:endParaRPr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294" name="正方形/長方形 293"/>
          <p:cNvSpPr/>
          <p:nvPr/>
        </p:nvSpPr>
        <p:spPr>
          <a:xfrm>
            <a:off x="6034503" y="9339371"/>
            <a:ext cx="1124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solidFill>
                  <a:schemeClr val="accent6"/>
                </a:solidFill>
              </a:rPr>
              <a:t>FPKM = ? </a:t>
            </a:r>
            <a:endParaRPr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95" name="角丸四角形 294"/>
          <p:cNvSpPr/>
          <p:nvPr/>
        </p:nvSpPr>
        <p:spPr>
          <a:xfrm>
            <a:off x="82764" y="9921776"/>
            <a:ext cx="9398645" cy="2761356"/>
          </a:xfrm>
          <a:prstGeom prst="roundRect">
            <a:avLst>
              <a:gd name="adj" fmla="val 54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6" name="角丸四角形 295"/>
          <p:cNvSpPr/>
          <p:nvPr/>
        </p:nvSpPr>
        <p:spPr>
          <a:xfrm>
            <a:off x="82189" y="9923137"/>
            <a:ext cx="2436354" cy="368082"/>
          </a:xfrm>
          <a:prstGeom prst="roundRect">
            <a:avLst>
              <a:gd name="adj" fmla="val 4339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0" rIns="108000" bIns="0" rtlCol="0" anchor="ctr">
            <a:spAutoFit/>
          </a:bodyPr>
          <a:lstStyle/>
          <a:p>
            <a:pPr algn="ctr"/>
            <a:r>
              <a:rPr lang="en-US" altLang="ja-JP" smtClean="0"/>
              <a:t>List of gene </a:t>
            </a:r>
            <a:r>
              <a:rPr lang="en-US" altLang="ja-JP" dirty="0" smtClean="0"/>
              <a:t>expression</a:t>
            </a:r>
            <a:endParaRPr lang="ja-JP" altLang="en-US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587"/>
          <a:stretch/>
        </p:blipFill>
        <p:spPr>
          <a:xfrm>
            <a:off x="1488915" y="10251282"/>
            <a:ext cx="6413500" cy="228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1447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38</Words>
  <Application>Microsoft Macintosh PowerPoint</Application>
  <PresentationFormat>A3 297x420 mm</PresentationFormat>
  <Paragraphs>17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Yu Gothic</vt:lpstr>
      <vt:lpstr>游ゴシック</vt:lpstr>
      <vt:lpstr>游ゴシック Light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Atsushi OHTA</dc:creator>
  <cp:lastModifiedBy>Atsushi OHTA</cp:lastModifiedBy>
  <cp:revision>8</cp:revision>
  <dcterms:created xsi:type="dcterms:W3CDTF">2017-07-02T04:25:09Z</dcterms:created>
  <dcterms:modified xsi:type="dcterms:W3CDTF">2017-07-02T08:03:31Z</dcterms:modified>
</cp:coreProperties>
</file>