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92" r:id="rId5"/>
    <p:sldId id="258" r:id="rId6"/>
    <p:sldId id="309" r:id="rId7"/>
    <p:sldId id="310" r:id="rId8"/>
    <p:sldId id="271" r:id="rId9"/>
    <p:sldId id="288" r:id="rId10"/>
    <p:sldId id="293" r:id="rId11"/>
    <p:sldId id="259" r:id="rId12"/>
    <p:sldId id="265" r:id="rId13"/>
    <p:sldId id="313" r:id="rId14"/>
    <p:sldId id="302" r:id="rId15"/>
    <p:sldId id="304" r:id="rId16"/>
    <p:sldId id="314" r:id="rId17"/>
    <p:sldId id="316" r:id="rId18"/>
    <p:sldId id="308" r:id="rId19"/>
    <p:sldId id="312" r:id="rId20"/>
    <p:sldId id="317" r:id="rId21"/>
    <p:sldId id="318" r:id="rId22"/>
    <p:sldId id="320" r:id="rId23"/>
    <p:sldId id="321" r:id="rId24"/>
    <p:sldId id="327" r:id="rId25"/>
    <p:sldId id="323" r:id="rId26"/>
    <p:sldId id="325" r:id="rId27"/>
    <p:sldId id="326" r:id="rId28"/>
    <p:sldId id="282" r:id="rId29"/>
    <p:sldId id="295" r:id="rId30"/>
    <p:sldId id="296" r:id="rId31"/>
    <p:sldId id="289" r:id="rId32"/>
    <p:sldId id="278" r:id="rId33"/>
    <p:sldId id="284" r:id="rId34"/>
    <p:sldId id="279" r:id="rId35"/>
    <p:sldId id="297" r:id="rId36"/>
    <p:sldId id="298" r:id="rId37"/>
    <p:sldId id="311" r:id="rId38"/>
    <p:sldId id="305" r:id="rId39"/>
    <p:sldId id="306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82121209336314"/>
          <c:y val="3.8809603194030609E-2"/>
          <c:w val="0.79364541637604102"/>
          <c:h val="0.765535447493479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Sheet1!$C$4:$C$7</c:f>
              <c:numCache>
                <c:formatCode>General</c:formatCode>
                <c:ptCount val="4"/>
                <c:pt idx="0">
                  <c:v>2104</c:v>
                </c:pt>
                <c:pt idx="1">
                  <c:v>1416</c:v>
                </c:pt>
                <c:pt idx="2">
                  <c:v>1534</c:v>
                </c:pt>
                <c:pt idx="3">
                  <c:v>852</c:v>
                </c:pt>
              </c:numCache>
            </c:numRef>
          </c:xVal>
          <c:yVal>
            <c:numRef>
              <c:f>Sheet1!$D$4:$D$7</c:f>
              <c:numCache>
                <c:formatCode>General</c:formatCode>
                <c:ptCount val="4"/>
                <c:pt idx="0">
                  <c:v>460</c:v>
                </c:pt>
                <c:pt idx="1">
                  <c:v>232</c:v>
                </c:pt>
                <c:pt idx="2">
                  <c:v>315</c:v>
                </c:pt>
                <c:pt idx="3">
                  <c:v>178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89-474F-882E-D6331718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8828480"/>
        <c:axId val="1773795984"/>
      </c:scatterChart>
      <c:valAx>
        <c:axId val="166882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73795984"/>
        <c:crosses val="autoZero"/>
        <c:crossBetween val="midCat"/>
      </c:valAx>
      <c:valAx>
        <c:axId val="177379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6882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82121209336314"/>
          <c:y val="3.8809603194030609E-2"/>
          <c:w val="0.79364541637604102"/>
          <c:h val="0.765535447493479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Sheet1!$C$4:$C$7</c:f>
              <c:numCache>
                <c:formatCode>General</c:formatCode>
                <c:ptCount val="4"/>
                <c:pt idx="0">
                  <c:v>2104</c:v>
                </c:pt>
                <c:pt idx="1">
                  <c:v>1416</c:v>
                </c:pt>
                <c:pt idx="2">
                  <c:v>1534</c:v>
                </c:pt>
                <c:pt idx="3">
                  <c:v>852</c:v>
                </c:pt>
              </c:numCache>
            </c:numRef>
          </c:xVal>
          <c:yVal>
            <c:numRef>
              <c:f>Sheet1!$D$4:$D$7</c:f>
              <c:numCache>
                <c:formatCode>General</c:formatCode>
                <c:ptCount val="4"/>
                <c:pt idx="0">
                  <c:v>460</c:v>
                </c:pt>
                <c:pt idx="1">
                  <c:v>232</c:v>
                </c:pt>
                <c:pt idx="2">
                  <c:v>315</c:v>
                </c:pt>
                <c:pt idx="3">
                  <c:v>178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89-474F-882E-D6331718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8828480"/>
        <c:axId val="1773795984"/>
      </c:scatterChart>
      <c:valAx>
        <c:axId val="166882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73795984"/>
        <c:crosses val="autoZero"/>
        <c:crossBetween val="midCat"/>
      </c:valAx>
      <c:valAx>
        <c:axId val="177379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6882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02:59.7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1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2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3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4">9407 13949 10089,'0'20'1057,"0"-20"288,0 0 705,-18 0-608,18 0-834,0 0-255,0 0-97,0 0-96,18 0-96,3-20-96,-1 20 32,0 0-96,0-19-128,0 19-417,-1-21-192,1 2-416,0 19-1057,0-20-1986</inkml:trace>
  <inkml:trace contextRef="#ctx0" brushRef="#br0" timeOffset="5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6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7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8">9944 12916 448,'20'0'-32,"0"0"-383</inkml:trace>
  <inkml:trace contextRef="#ctx0" brushRef="#br0" timeOffset="9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10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11">10183 12956 12619,'-21'20'641,"21"-20"-1730,0 0-1954,0 0-4068</inkml:trace>
  <inkml:trace contextRef="#ctx0" brushRef="#br0" timeOffset="12">10183 12976 6245,'0'0'5638,"-21"0"-5894,21 0-2723,0 0-4965</inkml:trace>
  <inkml:trace contextRef="#ctx0" brushRef="#br0" timeOffset="13">10221 12956 10954,'-18'20'-64,"18"-20"-3492</inkml:trace>
  <inkml:trace contextRef="#ctx0" brushRef="#br0" timeOffset="14">10262 13015 15246,'-41'20'-1730</inkml:trace>
  <inkml:trace contextRef="#ctx0" brushRef="#br1" timeOffset="15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16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17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18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18342 4431 14381,'-20'0'833,"20"0"-609,0 0-160,20 0 641,-20 20 384,19 0-577,1 19-384,0-19-31,20 20-129,-21-20-289,1-1-480,0 2-320,0-2-1185,1-19-2434</inkml:trace>
  <inkml:trace contextRef="#ctx0" brushRef="#br0" timeOffset="1">18559 4371 15150,'0'20'961,"20"0"-705,-20 0 353,0 0-321,20 0-192,1 19-256,-21 1-833,40-20-865,-21 19-4516</inkml:trace>
  <inkml:trace contextRef="#ctx0" brushRef="#br0" timeOffset="2">18877 4689 14285,'20'19'-96,"0"2"-128,-20-1 448,20 20 128,19 20 1,-19-1-321,0 1-289,21-1-223,-23 1 448,3-21 64,-21 1 256,0 1 705,0-2 256,-21-19-32,3-1-63,-23-19-65,1 21-353,22-21-255,-23-21-257,21 21-160,-19-19-256,19-21-513,0 21-864,0-22-577,0 1-1922,1 1-8712</inkml:trace>
  <inkml:trace contextRef="#ctx0" brushRef="#br0" timeOffset="3">18937 4510 5413,'21'-20'10442,"-21"20"-10026,0 0-192,0 0 449,0 0-609,0 20-545,0 0-2113,18 0-5798</inkml:trace>
  <inkml:trace contextRef="#ctx0" brushRef="#br0" timeOffset="4">19156 4649 14798,'0'0'736,"19"20"-768,-19-20 352,0 20 225,20 20-33,0-20-383,0-1-161,0 2-257,-1-2-319,1 2-129,0-21 64,0 0 193,-20 0-1,20-21 385,-20 21 225,0-19-97,0-2-64,0-18 32,19 18 0,-19-18 0,0 19 32,0 1 416,-19-2 545,19 21 192,0-19-352,0 19-545,0 19-192,19-19 32,-19 21-32,0-2-32,20 1-128,-20 19-64,20-18-544,1-1-834,-21-20-1024,20 19-3460</inkml:trace>
  <inkml:trace contextRef="#ctx0" brushRef="#br0" timeOffset="5">19592 4570 16047,'0'0'512,"0"0"-448,0 0 673,-19 0-641,19 0-128,0 20 0,0-1 0,0 2-192,19 18-129,1-19-95,0-20 352,0 19 64,-20 2 32,20-21 0,-20 20 160,0-20 256,0 0 161,-20 0-65,20 0-191,-20 19-225,0-19-64,0 0-320,1 0-769,-1 0-1570,20 0-4291</inkml:trace>
  <inkml:trace contextRef="#ctx0" brushRef="#br0" timeOffset="6">19672 4609 12684,'39'0'384,"-19"0"641,20 0 1153,-1-19-705,2-1-159,-3 0-642,23 0-512,-22 0-352,-19 0-673,-20 1-576,0-1-3139</inkml:trace>
  <inkml:trace contextRef="#ctx0" brushRef="#br0" timeOffset="7">19790 4411 12427,'20'79'1281,"-20"-39"513,20 0 448,1-1-1057,-1 1-608,-2 0-577,2 0-577,-20-20-672,21 20-1473,-21-21-4517</inkml:trace>
  <inkml:trace contextRef="#ctx0" brushRef="#br0" timeOffset="8">19434 5663 11883,'20'40'544,"-20"-20"225,-20-20 1601,20 0-384,-21 0-673,21-20-672,-20 1-225,20-22-127,-20 1-33,20 21-288,0-21 64,0 20-128,20 0 96,0 0-96,-20 0 0,21 1-33,-1-1 65,0 20-384,-2 0-385,3 0 0,-1 20-512,0-20-1313,0 19-2307</inkml:trace>
  <inkml:trace contextRef="#ctx0" brushRef="#br0" timeOffset="9">19632 5504 12043,'0'0'1313,"0"0"-224,0 0 192,0 0-896,20 0-289,-20 20-96,20-20-288,-1 0-577,1 0-1089,0 0-1441,0 0-2499</inkml:trace>
  <inkml:trace contextRef="#ctx0" brushRef="#br0" timeOffset="10">19731 5365 7334,'-40'-39'2979,"40"-2"-2050,0 22-288,0 19-1026,0-20-1280,0 20-1826</inkml:trace>
  <inkml:trace contextRef="#ctx0" brushRef="#br0" timeOffset="11">19909 5326 13933,'-20'19'448,"20"1"-64,-18-1 673,-2 2-768,20-1-257,0 0-64,0-1-160,20 1-257,-2-20-159,-18 0 287,41 0 321,-21 0 0,-20-20-96,20 1 160,-1-1 160,-19 0 193,0 20 31,0-21-224,0 21-224,0 0-96,0 0-224,20 21 160,-20-1 224,20 19-128,-20 1 64,20 20 96,0-21-96,-1 1 0,1 1 32,0-2 32,-20 0 417,0-18 704,0-1 192,-20-1-128,0-19-224,-19 0-384,19 0-257,-20-19-320,1 19-288,-2-41-417,21 21-800,2 1-833,18-1-1794,0-20-9000</inkml:trace>
  <inkml:trace contextRef="#ctx0" brushRef="#br0" timeOffset="12">19731 5564 11242,'0'0'833,"0"-20"-353,0 20 1763,0 0-450,0 0-512,0 0-320,0 0-96,0 0-224,0 20 320,0 0-481,0-1-224,0 21-256,20-20 96,-20 20-480,20-20-769,-1-1-865,1 1-3331</inkml:trace>
  <inkml:trace contextRef="#ctx0" brushRef="#br0" timeOffset="13">20168 5067 13452,'0'40'256,"19"0"769,-19-1 225,20 21-225,-20 0-449,20-21-448,0 21 32,-20-20-160,21-1-32,-21-19 128,20 0-63,-20 0 31,0-20-32,0-20 128,18 0-192,-18 0-289,0 0 65,21-19 128,-21 19-96,0-1 224,20 2 192,-20-1 64,0 20 161,20 0-161,-20 0-224,20 20-32,-1-20-32,-19 19-96,20 2-289,-20-1-351,20-20-642,-20 20-1344,20-20-3140</inkml:trace>
  <inkml:trace contextRef="#ctx0" brushRef="#br0" timeOffset="14">20466 5285 13068,'20'-19'224,"-1"19"673,1 0 1217,0 0-673,0 0-256,19 0-576,-19-20-449,20 20-96,-19-20-544,-3 20-513,-18-19-929,0 19-3299</inkml:trace>
  <inkml:trace contextRef="#ctx0" brushRef="#br0" timeOffset="15">20585 5047 13484,'19'60'833,"1"-20"833,-20 20 448,20-21-961,0 0-705,-20 2-416,21-22-320,-3 20-385,2-18-544,1-21-2018,-21 0-7463</inkml:trace>
  <inkml:trace contextRef="#ctx0" brushRef="#br0" timeOffset="16">20883 4829 17296,'0'59'416,"0"-39"-416,0 0 160,0 20-63,0-21-450,19 1-896,1 0-2370,-20 0-4645</inkml:trace>
  <inkml:trace contextRef="#ctx0" brushRef="#br0" timeOffset="17">20982 4928 16303,'19'0'576,"-19"20"-159,-19 0-1,19-1-63,0 21-2147,-20-20-7687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7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23343 4868 3619,'0'0'5958,"-18"0"-5446,18 0 481,0 0 833,0 0-289,0 0-768,0 0-417,18 0-160,-18 0-95,21-19 95,-1 19-192,0 0 160,0 0-160,-1 0 0,1 0 0,0-20-32,-20 20 0,20 0 32,-20 0 32,0 0 64,0 0-64,0 0 0,0-21-64,0 21-64,-20 0-32,20 0-32,-40 0-97,21 21 33,-1-21 224,-20 20-32,1-1-128,-1-19 160,19 20-32,1 0 32,2 0-128,18-20-64,18 0-417,-18 20 161,41-20-353,-21 0 449,0 0-321,-2 0 641,3 0-481,-1 0 609,20-20-128,-21 20 32,1-20 0,-20 20 0,20 0-32,-20-20 64,0 20-128,-20 0-192,20 0-865,-39 0-3491</inkml:trace>
  <inkml:trace contextRef="#ctx0" brushRef="#br0" timeOffset="1">23343 4948 4612,'21'0'32,"-1"0"-3075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23244 6200 11530,'0'0'1570,"0"0"-994,0 0-31,0 0 96,20 0 384,21 0-129,-21 0-511,-2 0 63,23 0-160,-1-21-127,-1 21-418,21 0 642,-21-19-513,1 19-289,1-20 1,-23 20-417,2-20-160,-20 20-1025,0 0-320,0 0 833,-20 0 223,-18 0-639,17 0 575,-19 20 1314,21-20 32,19 20 64,0-1 513,0 2 352,0 18-129,0-18-127,19 18-321,1 0 321,21 2 128,-21-22 0,-2 21 672,-18-20 225,0 0-161,0 0-288,-18-1-416,-2 1-385,-1-20-95,-19 20-225,1-20-160,-1 20 32,0-20-481,1 0-447,19 20-546,0-20-2017,20 0-641</inkml:trace>
  <inkml:trace contextRef="#ctx0" brushRef="#br0" timeOffset="1">23781 6498 13901,'0'0'512,"0"0"-384,0 0 1666,20 0-801,20 0-481,-21 0-191,21 0-193,0 0-32,-1-20-128,-19 20-385,21 0-736,-23 0-1345,-18-20-2851</inkml:trace>
  <inkml:trace contextRef="#ctx0" brushRef="#br0" timeOffset="2">23880 6338 13741,'0'21'1377,"0"-1"-961,0-1 481,0 21 256,20 0-640,0-20-417,-20 19-449,20 1-608,-20 1-768,19-3-1762,1-17-3716</inkml:trace>
  <inkml:trace contextRef="#ctx0" brushRef="#br0" timeOffset="3">24078 6637 9961,'0'19'1666,"0"2"-1666,0-21 608,0 0 2275,0 19-1602,0-19-448,0-19-545,0 19-128,0-21 0,0 2-384,0 0-32,0-2-128,0 1-193,20 0 0,-20 0 97,21 20-32,-1-20 191,-2 20 193,23 0-64,-21-19-321,19 19 385,-19 0 96,0 0 32,0 0 0,-20 19 192,0-19 225,0 0 95,0 0 1,-20 0-225,0 20-128,0-20 193,1 20-1,-1-20-256,0 20-64,20 0-32,0 1-128,0-21-128,0 19-193,20 0-95,19-19-129,-19 0 193,0 0 159,20 0-63,-21-19 256,1 19 0,-20-19 32,20 19-257,-20-21-576,0 1 97,0 0 415,0 0 641,-20 20 1090,20-20-353,0 20-385,0 0-95,0 20 95,0-20-223,0 20-161,0 0-64,0 0-416,20 1-737,0-2-257,0-19-704,1 19-896</inkml:trace>
  <inkml:trace contextRef="#ctx0" brushRef="#br0" timeOffset="4">24457 6478 8391,'0'-20'3139,"0"20"-5285,0-20 513,0 20 1537,18 0-2178</inkml:trace>
  <inkml:trace contextRef="#ctx0" brushRef="#br0" timeOffset="5">24516 6637 2178,'20'59'1185,"-20"-38"993,0-21 1249,0 19-1249,0-19-961,-20 0-896,20 0-386,0-19-31,20 19-128,-20-21 96,20 2 128,-20-2 128,18 2 385,3 0 416,-21-2 544,0 21-96,0 0-352,20 21-512,-20-21-321,20 19-32,-20 0-352,0 2-417,20-2-864,-20-19-1474,0 21-5189</inkml:trace>
  <inkml:trace contextRef="#ctx0" brushRef="#br0" timeOffset="6">24734 6100 2914,'20'0'14030,"-40"0"-14191,20 20 450,-20 0 1152,20 0-768,0 20-321,-20 20-64,20-21-256,0 21-96,0-1-96,0 1-384,20-1-513,0-19-577,0 1-1281,-1-22-2370</inkml:trace>
  <inkml:trace contextRef="#ctx0" brushRef="#br0" timeOffset="7">24953 6299 7110,'18'-20'7175,"-18"20"-7655,0 0 960,-18 0 865,18 0-928,0 20-193,-20 0 96,20 20 1,0-1-193,0 1-96,20 0-321,-20-1-127,18-19 128,2 20 96,1-40 224,-1 20 128,0-20 128,-1 0 128,1-20 97,0 0-225,-20 0-64,20-19-96,-20 19-224,0-20-416,-20 0-545,20 1-833,-40-1-480,21 20 2050,-1 0 352,-21 1 288,21 19 449,2 19-65,18 1-255,-20 0 31,40-1-448,-2 22-416,23-22-385,-1-19-576,-1 20-865,1-20-3684</inkml:trace>
  <inkml:trace contextRef="#ctx0" brushRef="#br0" timeOffset="8">25012 6140 13068,'59'20'673,"-19"-1"544,-20 21 1153,0 1-801,19-2-928,-19 0-513,0 2 0,0-2-64,1 1-32,-21 0-448,0-1-545,0 1-512,-21 1-1090,1-3-1312,-20-17-4165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23443 6836 11979,'20'0'769,"-20"0"-769,0 19 704,0 1 674,0 0-834,20 0-384,-20 0-64,0 19-32,0-19 64,0 20-31,-20-20 319,0 19 385,1-18-289,-21-2-95,-1 2 95,-17-2-416,-22-19 289,20 0-129,-19-19-64,20 19 32,-1-21 161,21 2-161,-1-2-128,19 21-128,3-19-96,-2 19-32,20 0-513,20 0 0,-2 0 257,3 19-417,19-19-576,-1 0-994,-39 21-1152,20-21-4260</inkml:trace>
  <inkml:trace contextRef="#ctx0" brushRef="#br0" timeOffset="1">23086 6955 11370,'-40'0'-128,"1"0"-128,-1 19 672,-19-19 1090,19 20-641,1 0-225,-2 0-63,1 0-225,1 0-64,19-1 65,20 2 159,0-2-224,0 2 193,20-2-193,1 1-128,17 0 64,3-20-95,-3 20-129,3 0-225,-1-1-319,-1-19-1090,-19 20-1985,-20 0-8072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16277 8386 16143,'-20'0'416,"20"0"-384,0 0 449,0-21 191,0 1 257,0 1-512,20-21-161,0 0-160,0 1 224,-1 18-96,1-18 161,0-1-97,0 0-128,19 1-128,1-2-32,19-18 0,-18 19-32,-1 1-128,-1-1-288,-19 20-129,0 0-256,0 0-448,-20 20-609,0 0-576,0-19-2018</inkml:trace>
  <inkml:trace contextRef="#ctx0" brushRef="#br0" timeOffset="1">16496 7610 11562,'-21'-19'1346,"21"-2"-1154,21 21 352,-1 0 353,-2-19 320,23 19-320,-1-21-608,19 21-257,0 0-32,-19 0 32,0 21-32,-1-21-32,-19 19 0,1 21 32,-21-21 96,0 22 32,0-1-32,-21-20 32,1 19-64,20 1-64,-20-20 0,20 19-160,-19-19-417,19 0-896,0 0-2467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18877 7491 14189,'20'0'384,"0"39"-256,-20-18 321,20 19 223,1-2-63,-3 3-257,2-1 33,0-1-1,1 1-384,17 0 513,-17-1-97,-1-19 129,0-20-97,19 20 257,-19-20 63,0 0-31,20-20 192,-21-19-321,21-1-95,0 0-321,-1-19-224,2 19-416,-1-1-129,-22 22-384,3 0-672,-21-2-449,0 21-1858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19235 8147 7463,'0'-20'2017,"-20"0"-1184,20 0-609,0 20 513,-20-20 544,0 0-384,1 1-480,-1-1-97,0-1-32,0 21 97,-1 0-97,-17 21-224,-3-1-64,3-1-32,-3 21 0,21 0-64,-19 0 0,19 0 64,20-1 32,0 21-32,0-1 64,39 1-32,1-21 0,19 2-32,2-22-97,-2 1-127,1 0 224,-1-20 224,20-20 193,-19 0 191,-1 1 65,2-41-129,-2 1-191,-19-1-193,-21 0 0,1 1 32,-40-1 128,1-20 33,-21 41 31,-1-21 128,-17 20-31,-22 20-97,0 0-288,1 20-64,20 20-672,-20 0-930,18 20-2466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6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16099 8783 8520,'-41'0'4484,"21"0"-3331,0 0 96,20 0-96,0 0-128,0-20-480,20 20-257,21 0 32,-1 0-256,19-20 0,0 20-128,-19-20-64,19 20-320,-19-20-257,1 20-416,-23 0-448,-18-19-481,0 19-64,0 0 160,-39 19 576,19-19 1154,-20 20 641,21 0 800,-1 0 160,0 0 0,20 19-480,0-19-608,0 20-161,20 0-32,0-21-64,-1 21-32,21-20 0,-20 0 64,-20 0 128,21 0 353,-21-20 512,0 20 288,-21-20-224,1 0-449,-20 19-223,21-19-257,-21 0-224,0 0-224,21 0-417,-1 0-768,20 0-1890,0 0-4997</inkml:trace>
  <inkml:trace contextRef="#ctx0" brushRef="#br0" timeOffset="1">16615 8981 11402,'0'0'353,"-20"0"287,20 0 1314,-20 0-384,20 0-738,0 0-671,-20 20-97,20 0 32,-21 20-32,21-20-32,0-1-32,21 2 0,-21-2-32,20 1-64,0-20-161,0 20-159,-1-20-385,1-20-672,0 20-769,0-20-1186,0 1-4099</inkml:trace>
  <inkml:trace contextRef="#ctx0" brushRef="#br0" timeOffset="2">16733 9021 4292,'20'0'3042,"-20"20"-2145,0 0 577,0 0-225,0-1-256,20 2-641,-20-2-224,20-19 161,0 20 351,-1-20 129,-19 0-32,20 0-33,0-20-191,-20 1-65,0-2-96,0 2-159,0-1-129,0 0-128,0 20-545,0-20-1024,0 20-2627</inkml:trace>
  <inkml:trace contextRef="#ctx0" brushRef="#br0" timeOffset="3">17150 8703 14669,'-19'-40'673,"-1"40"-705,20 0 769,-20 21 95,0-2 193,20 1-640,0 20-97,0 0 64,0 19 129,0-19-129,0 20-320,0-1 32,20-19-544,0-1-513,0 1-577,19-20-1120,-19 0-3652</inkml:trace>
  <inkml:trace contextRef="#ctx0" brushRef="#br0" timeOffset="4">17409 8842 15855,'-20'-20'544,"-1"20"-736,1 20 288,20 0 480,-18 0 97,18 20-481,0 19-64,0-19-160,18 0 64,2-1-288,1 1-288,19-20-129,-21 0 129,21 0 351,0-20 225,-21-20-32,21 0 32,-20 0 64,0-20 193,-1 21-1,-19-21-64,0 0-192,-19 1-32,-1-1-64,0 20 64,-20-20 0,1 20 64,-1 20 96,1 0-31,19 0-129,0 0 0,-1 20 64,21 0 32,0 0 0,21 0-64,-1-1 0,19 2-32,1-2-128,19 1-321,-19-20-319,0 0-386,-21 0-799,1-20-1571,0 1-3618</inkml:trace>
  <inkml:trace contextRef="#ctx0" brushRef="#br0" timeOffset="5">17567 8684 9064,'0'0'3491,"20"0"-3042,0 19 1312,19 1-127,1 20-321,1-20-448,-3 19-224,3 21-1,-1-20-31,-1 0-417,-19 19-128,0-19-64,-20-1-224,0 1-128,0 20-193,-20-20-448,-20-20-96,21 19-128,-21 1-1281,-1-20-8681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991 9260 3106,'0'19'-1057,"-20"-19"-64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15641 11724 1249,'0'0'-160,"0"0"-928</inkml:trace>
  <inkml:trace contextRef="#ctx0" brushRef="#br0" timeOffset="1">15582 11724 2306,'-20'0'1825,"20"0"-1152,0 0 576,0 0 257,0 0-129,0 0-512,20 0 0,-20 0-161,21 0-223,-3 0-65,2-20-192,1 20-192,-1 0-96,0 0-352,-2 0-385,3 0-288,-1 0-96,-20 0 0,0 0-321,0-20-768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02:59.73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1" timeOffset="1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23226 12360 8263,'0'0'417,"0"0"-193,0 0 2466,0 0-319,0 0-1186,0 0-160,0 19-32,18 1-257,-18 0-191,0-1-193,0 2-63,-18 19-65,18-21-32,0 41-64,-21-20-128,1-1 64,0 1-32,0 0 0,1-1 0,-1 2 64,0-21-96,0 19 0,0-20-128,20-19-128,-19 21-385,19-21-608,0 20-737,0-20-1409,0 0-2915</inkml:trace>
  <inkml:trace contextRef="#ctx0" brushRef="#br0" timeOffset="1">22987 12459 7911,'-20'0'1281,"0"0"-608,20 0 1537,-19 0 0,-1 0-801,20 20-480,0-20-737,0 0 33,20 0-65,-1-20-64,21-1-64,19 2-32,1-1 0,-1 0 32,-19 1-32,-1-2 0,-19 21 96,-20-20 96,21 20 32,-21 0-127,0 0-33,0 20 32,0-20 0,20 21 0,-20-2 64,20 1-64,-20 0 0,18-1 0,-18 2-96,0-1-160,21-20-320,-1 20-673,-20-20-1506,20 19-8007</inkml:trace>
  <inkml:trace contextRef="#ctx0" brushRef="#br0" timeOffset="2">22074 12936 416,'0'-60'9769,"0"40"-7815,0 1-545,0 19 1,0 0-257,0 0-96,0 19-481,0 1-95,0 20 63,0-20 33,0 20-289,0-1 32,-20 1-352,20 20-96,0-21-480,0 1-385,0 0-417,20-1-608,-20-18-2210</inkml:trace>
  <inkml:trace contextRef="#ctx0" brushRef="#br0" timeOffset="3">22430 13134 384,'0'-19'13196,"-18"19"-13164,-2-20 32,-1 20 801,1 0 64,0 0-865,1 0-64,-1 20-96,0-1 64,20 1-160,-20 0-160,20-20-257,0 20-32,20 0-31,0-20-129,0 20-32,-1-20 481,1 0 224,0 0 128,1-20 64,-1 20 32,-20-20 32,18 20-96,-18-20 0,0 20-32,0-20 32,0 20-64,0-20-96,0 20 32,0 0-32,0 20 128,0 0-96,0 0-97,20 0-95,-20-20-128,21 20 256,-1-20 160,-20 19 128,20-19 384,-20 0 193,0-19 128,0 19 0,0-20-161,0 20-255,0-20-65,19 0-192,-19 20-160,0-20-224,0 0-449,0 20-320,0-19-768,20 19-97,0 0 0,-20 19 0,0-19 641,20 0-1762</inkml:trace>
  <inkml:trace contextRef="#ctx0" brushRef="#br0" timeOffset="4">22730 13154 14093,'0'0'352,"-21"0"-320,1 0 705,0 0 96,0 20-833,0-20-128,20 20-65,0-20-191,0 20-513,0 0-160,0-1 160,20-19 289,0 20 352,-20-20 223,20 0 290,0 0 287,-20-20 161,21 20-32,-21-19-161,18-1-320,-18 0-128,0 0-128,0 20-128,0 0-160,0 0 127,0 0-95,0 20-64,20 0 192,-20 0 160,0 19 32,0 1 224,0-20 160,0 19 289,0-18 192,-20-1 192,20-1-64,-18 2-321,-3-21-95,21 0-449,-20 0-96,0-21-96,20 2-417,-20 19-608,20-20-1025,0-1-1953</inkml:trace>
  <inkml:trace contextRef="#ctx0" brushRef="#br0" timeOffset="5">22847 13253 9224,'21'0'513,"-21"20"-481,20-20 1601,0 0 33,0 0-1058,19 0-223,-19 0 127,0-20 1,0 20-225,-20-19 64,19-1-159,-19 0-65,0 20-32,-19-20-64,-1 20-96,-20 0 64,1 0 64,-1 0 64,20 0 32,-1 20-96,21 0 32,0 0 225,0-1-1,21 1 32,-1 1 1,20-2-257,-1 1 32,21 0-64,-21-20 0,21 0-128,-41 0-257,21-20-191,-20 20-865,-20 0-3140</inkml:trace>
  <inkml:trace contextRef="#ctx0" brushRef="#br0" timeOffset="6">23702 13234 13196,'-21'0'0,"21"0"-64,-20 0 608,2 0-95,-23 19-417,21 1 0,-19 20 0,19-20 32,-20 19-64,20-18 32,20-1-64,-20-1-384,1 2-737,19-2-1730,0-19-2434</inkml:trace>
  <inkml:trace contextRef="#ctx0" brushRef="#br0" timeOffset="7">23562 12995 13901,'-19'-19'192,"-1"19"-192,20 0 2050,0 0-545,20 19-832,-1 1-129,1 20 33,21 0 31,-3-1-159,3 1-257,-1 0-128,-1 19-96,21-19-160,-21 0-256,1 0 31,-20-20-191,19 20-417,-19-21-545,0-19-1889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15682 12558 9961,'-41'20'1954,"41"-20"-1314,0 0 513,0-20 577,0 20-897,21 0-513,-1-19-160,18-2 65,3 2-1,-1-1 32,19 0-192,-19-1 128,-21 21 32,1-19-31,0 19-1,-20 0-64,0 0-64,20 19 96,-20 2 0,21-1-32,-21 0 1,18-1-65,2 2 0,0-2-32,1 1-96,-1 0-161,0 20-319,-2-21-609,3 1-1954,-1-20-10890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12347 12677 14990,'-61'-20'672,"41"20"-608,-18 0-64,-3 0-32,2 20 0,19 0 0,0 0-224,0 20 128,40-21-160,0 1 95,19 21 97,1-22-32,19 20 32,-18-18 128,-1-1-32,-1 0 160,-19 0 321,0-1 384,-20 1 96,-20 0-289,0-20-223,0 20-481,1-20 288,-21 0-576,-1 0-385,23 0-865,-2-20-1537,-1 20-2626</inkml:trace>
  <inkml:trace contextRef="#ctx0" brushRef="#br0" timeOffset="1">12564 12737 6021,'40'20'5125,"-20"-1"-4709,-20 1 65,21 1 416,-21-1 64,0-1-673,0 1-160,0-1 0,0 2 192,0-1-95,18-20 127,-18 0-64,0 0-160,0-20-64,0-1-31,0 2-1,0-1 0,0-19-32,20 18 0,-20 1 32,0 1 64,20-1-32,-20 20 96,21 0-64,-1 0-32,-20 20 64,18-1-64,3 22 0,-21-21-64,20-1 0,-20 1-32,0-1 0,20-19 0,-20 21 160,0-21 97,0 0-65,0 0-96,20-21 32,-20 21 32,20-19 32,-1-1 32,1 1 353,0-1-353,0 20-160,-20 0 0,0 20-96,20-20 64,-20 19-64,0 1-288,0-1-257,19 2-512,-19-1-673,20 0-480,0-20-1057,0 0-1538</inkml:trace>
  <inkml:trace contextRef="#ctx0" brushRef="#br0" timeOffset="2">13141 12876 832,'20'-39'5125,"-20"39"-1730,0-20-1185,-20 20-256,0 0-608,20 20-610,-21-20-255,1 19-161,20 1-256,0-1-32,0 2-32,0-1-192,20 0-32,1 0 0,-1-20-1,0 0-63,19 0-64,-19 0 95,-20-20 193,20 0 128,-20 20-32,0-20 33,0-1 31,0 2 96,-20 19 0,20-20 0,0 20-128,0 0 64,0 0-32,0 20-64,0-1 33,20 2-65,0-1-65,-1-20-223,1 20 0,0-20 160,0 0 128,-20 0-32,20 0 0,-20 0 64,19-20 0,-19 20 0,0-20 128,20-1 64,-20-18-32,0 20-63,0-42-65,0 22-32,0-21-64,0 1-129,20-1 33,-20 1 128,0 19 96,-20 19 97,20 21-193,0 21 128,-20-1 224,20 0-128,0 20-96,0 19-96,20-19 0,-20 19-64,20 1-224,0 0-96,1-1-129,-3-40-127,2 22 287,0-21 193,21 0 256,-23-20-31,2 0 159,1 0-128,-1-20 192,0 0 97,0-21-97,-20 22-96,19-40-160,-19-1-96,0 0-32,-19 1-32,19-1 128,-20 21 192,20-1 161,-20 20-65,20 0-192,-20 20 353,20 20 63,0 19-128,0 1-95,0 20-65,20-1-192,-20 1-32,20-1 64,0-18-224,-1-2-256,-19 1-417,20 0-352,0-1-224,-20-19-1666,0 0-7688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18322 13234 13196,'-20'19'64,"20"1"-320,0-20 800,0 21 1058,0-21-705,20 0-449,0 0-160,19-21 65,1 21-129,-1 0-32,21-20-96,-1 1 160,2-1-31,-2 0-161,-19 20-64,19-20-353,-39 0-672,0 20-1217,0-20-3587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12663 13273 7174,'0'-39'7752,"0"39"-7656,0 0 0,0 0 1505,0 0-223,20 19-578,0 22-383,1-22-1,17 40-63,-17-18-65,39-1-256,-21 19 128,1-19-192,0 0-160,-1-1-32,1 1-257,-1-20-288,2 19-416,-21-19-1153,0 1-4260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12803 13532 13965,'0'20'160,"0"-20"-480,0 0 768,-20 20 513,-1 0-641,21-1-224,-18 1-64,-2 20 32,-1-20-64,21 0-64,-20-1-160,20 1-384,0 1-449,0-21-609,0 19-736,0-19-2947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11:37.86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1" timeOffset="1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2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12:21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10183 12657 15150,'0'0'224,"0"0"-897,0 0 129,0-19 608,0 19 0,0-20 32,0 0-128,0 0-96,0 20-128,0-20-769,0-20-2114,0 21-3940</inkml:trace>
  <inkml:trace contextRef="#ctx0" brushRef="#br0" timeOffset="1">10203 12081 12139,'-20'-59'1025,"20"39"384,-21-21-896,21 3-545,0 17-577,0-18-640,0-1-673,21 0-832,-21 1-2884</inkml:trace>
  <inkml:trace contextRef="#ctx0" brushRef="#br0" timeOffset="2">10183 11366 11659,'0'-20'2114,"-21"0"-737,21 0-833,0 1-608,0-1-416,0-20-417,21 20-1633,-21-19-3428</inkml:trace>
  <inkml:trace contextRef="#ctx0" brushRef="#br0" timeOffset="3">10162 10810 11434,'0'-40'193,"0"20"-97,0-19 288,0 19-64,0-20-128,0 0-192,0 21-544,0-22-2595,0 1-5637</inkml:trace>
  <inkml:trace contextRef="#ctx0" brushRef="#br0" timeOffset="4">10183 10134 6053,'0'-60'993,"0"21"-673,0 19-352,0-20 129,0 20 127,0-19-320,0 18-1794</inkml:trace>
  <inkml:trace contextRef="#ctx0" brushRef="#br0" timeOffset="5">10221 9180 4484,'-18'-20'2050,"18"0"-1730,0 1 641,0-21-577,0 20-416,0 0-1057,0 0-1986</inkml:trace>
  <inkml:trace contextRef="#ctx0" brushRef="#br0" timeOffset="6">10162 8703 8199,'0'-59'-160,"0"38"577,21-18-33,-21 19-416,20 0-288,-2 0-353,-18 1-384,0-1-705,21-1-672,-21 2-127</inkml:trace>
  <inkml:trace contextRef="#ctx0" brushRef="#br0" timeOffset="7">10262 8067 7431,'0'-20'1281,"0"20"-673,0 0 1602,0-19-32,0 19-192,0-20-480,0 20-257,0-21-512,0 21-513,0-19-288,0-1-513,0 20-1377,20-20-2370,-20 0-6566</inkml:trace>
  <inkml:trace contextRef="#ctx0" brushRef="#br0" timeOffset="8">10242 7690 3395,'-21'-40'9609,"3"40"-9257,18-21-32,0 2 193,-20 0 704,20-2-224,0 2-1025,0-2-801,20 1-320,-20 1 352,18-1-288,-18 0-1665,21 0-1474,-21 0-1280</inkml:trace>
  <inkml:trace contextRef="#ctx0" brushRef="#br0" timeOffset="9">10203 7292 1921,'-20'-39'5093,"20"19"-1762,0 0-1249,0 0-1217,20 0-192,-20 20-289,0-19-448,18-2-833,-18 2-1281,0-2-192,0 2-1506</inkml:trace>
  <inkml:trace contextRef="#ctx0" brushRef="#br0" timeOffset="10">10162 6677 8327,'0'-21'801,"21"2"32,-21 0-224,0-22-225,0 21-736,0 0-3204</inkml:trace>
  <inkml:trace contextRef="#ctx0" brushRef="#br0" timeOffset="11">10162 6299 8071,'0'-60'705,"0"40"864,0-20-800,0 1-513,21 19-640,-21 0-4068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22748 2047 7238,'0'-20'2531,"20"20"-2467,-20 20 192,20-1 897,-20 21 0,21 0-32,-1 19-448,-2 22-385,23-22-320,-21 0 64,-20 1 128,20-21-32,-1 1 1,-19-20 287,0-20 321,0 0 416,0 0-320,0-20-737,0 0-192,20-20-257,-20 1 33,20 19-321,0-19 1,0 18-193,-1 21-160,1 0 641,0 21 224,20-2 224,-21 1 192,-19 0 32,20 0-32,-20-1 65,0 1 287,-20 0 161,1-20-160,-1 20-289,0-20-288,0 0-160,0 0-384,20 0-994,0 0-1280,0-20-5062</inkml:trace>
  <inkml:trace contextRef="#ctx0" brushRef="#br0" timeOffset="1">23285 2324 11979,'20'40'128,"-20"-40"-128,0 21 1185,0-2-352,20-19-545,-20 20-256,0 20-32,18-21-737,-18 1-864,21 0-865,-21 0-1794</inkml:trace>
  <inkml:trace contextRef="#ctx0" brushRef="#br0" timeOffset="2">23343 2286 64,'-18'-21'14221,"18"21"-14189,0-20-32,0 20-128,0-20-1281,0 20-898,0 0-5028</inkml:trace>
  <inkml:trace contextRef="#ctx0" brushRef="#br0" timeOffset="3">23582 2345 10986,'-20'0'1281,"1"0"-1313,-1 19 737,20-19 31,-20 0-447,20 21 31,0-21-128,0 19-192,0 1 96,0 20-32,20-21-320,0 1-160,-1 0-1,1 0-127,21-20 480,-21 0 64,-2 20 0,2-20-32,-20-20 224,21 20-64,-21-20 192,0 0 1,0 0-65,0 1-192,0-1 32,0 0 32,0 0 224,-21 1-159,1-2-225,20 21-64,0 0 128,0 21 64,0-21 64,0 39-64,20-19 96,1 0-32,-1-1-128,19-19 64,-19 20-64,0 0-32,0-20 0,-20 0-32,20 0-96,-20 0 64,19-20-192,-19 20-64,0-20-641,20 1-32,0-1 0,-20 20 512,20-20 353,0 20 192,-1 0 225,1 0 127,0 20 32,0 0-127,1-1 31,-21 1 0,18 20-31,-18-20 608,0 0 448,0-1-256,-18-19-416,-23 20-1,21-20-447,-19 0-161,19 0-257,0 0-671,0 0-898,0 0-2306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15562 2385 8584,'0'-21'1345,"0"21"449,0 0-737,0 0-865,20 0 352,-20 21 321,21-2-192,-3 21-225,23 19-192,-21 1 33,0 20-193,19-21 0,-19 1 32,0-21-32,0-20 160,-1 2 193,-19-1 31,20-20 161,-20-20 320,0-1-225,0 2-479,20-20-353,-20-21 416,0 20-288,0-20 0,0 21-32,0-1-256,0 0 64,0 21 95,0-1-447,0 20-673,0-20-961,0 20-2723</inkml:trace>
  <inkml:trace contextRef="#ctx0" brushRef="#br0" timeOffset="1">16099 2483 14317,'0'-19'128,"0"19"96,-20 0 449,20 0-449,-21 0-64,21 19-256,-20 1 0,0 0-96,20 20-288,0-1 95,0-19 97,20 20-225,0-20-351,1 0 159,-1-20 353,0 0 320,-2 0 32,3-20-32,-1 0-225,0 1 65,-20-2 0,0 1-224,0 1-385,0-21-865,0 20-352,0 20 801,-20 0 513,20 0 255,0 0 353,0 20 641,0 0 95,20 0-320,-20-1 1,20 1-65,-1 1 160,1-21 321,0 19 0,0-19 544,-20 0 513,0 0 320,0-19-577,0-2-736,0 21-289,0-39-159,0 39-321,-20-20-64,20 0-385,0 0-480,0 20-480,20 0-320,-20-20-482,20 20-1248,-1 0-2562</inkml:trace>
  <inkml:trace contextRef="#ctx0" brushRef="#br0" timeOffset="2">16435 2523 6918,'0'20'128,"20"0"-96,-20-20 32,0 20-64,0-1 224,0-19-256,20 20 129,-20-20-1,0 0-192,21 0-609,-21 0-1922</inkml:trace>
  <inkml:trace contextRef="#ctx0" brushRef="#br0" timeOffset="3">16634 2483 14733,'-19'0'-160,"19"20"128,-20-20 160,20 20-64,-20 0 129,20 0-225,0 0-97,0 19-351,0-18-481,20-2 64,0 1-416,-1-20 224,1 0 224,0 0 513,-20 0 256,20-20 96,-20 1 64,0-2 0,0 1 64,0 1 64,0-1-96,0 0 0,0 0-128,0 20 641,0 0-33,0 0-608,0 20 129,20 0-97,-20 0 96,19-1-64,-19-19 32,20 20-64,0 1-128,0-2 31,-20-19 97,0 0 65,0 0 159,0 0 416,0-19-608,0 19-384,0-21-32,0 1-417,0 1-480,0-1-225,20 0 481,-20 0 1121,19 20 833,-19 0 769,20 0-353,-20 0-320,20 0-384,-20 0-321,21 20-256,-21 0-128,20-20-64,-20 20-256,0-1-65,0-19-448,20 0-544,-20 0-801,18 0-128,-18 0-1666</inkml:trace>
  <inkml:trace contextRef="#ctx0" brushRef="#br0" timeOffset="4">16992 2583 672,'20'19'4228,"-20"1"-3331,0-20 352,0 0-384,20 21-96,-20-21-193,19 0-255,-19 0-129,20 0 0,0-21 128,0 21 161,-20-20-161,20 1-288,-20-1 0,19 20 0,-19-20-128,0 0-449,-19 20-255,-1 0-962,0 20 641,20-20 1057,-20 40 640,20-21-63,0 1-417,20 1 96,-20-2 289,40 1 159,-21 0-415,21-1-1,0-19 192,-21 0 1,21-19 127,-19 19 65,-1-20 191,-2 0-95,-18 1-257,0-2-95,0 1-33,0 20-192,-18-19-128,-2 19-96,-1 0 0,1 0 128,0 19 0,1 1 0,19 1-32,19-2 0,1 1-256,0 0-64,21-20-225,-3 19-576,3-19-1025,-2 0-1602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13776 13413 5541,'0'0'4004,"0"0"-3492,0 0 673,0 0 641,0 0-865,0 0-801,0 0 320,0 0 97,19 0-161,-19 0-31,20 19-65,0-19-64,0 0 129,1 0-1,-3 0-64,2 0 33,21 21-1,-3-21-96,3 19-160,18 1 0,21-20 65,-1 20-129,21-20 128,-1 0-128,20 0 64,-20-20 0,39 0-64,-18 1 96,-1-21 0,0-1 64,1-18-31,-1 19-33,-20-19-96,-20-1 96,1 1-128,-1 19 64,-39-20 32,-1 1 64,1 18-192,-20 2 160,-20-21-32,20 21 128,-20-1-416,0 0 513,19 20-257,-19 1-128,0-1-32,20 0 96,-20 20-97,0-20 33,20 0-352,-20 1-705,20 19-513,-20-21-1280,0 21-4101</inkml:trace>
  <inkml:trace contextRef="#ctx0" brushRef="#br0" timeOffset="1">15582 11704 128,'0'0'5573,"0"0"-5925,21 0 352,-21 0 320,0 0 641,0 0-32,0 0-161,0 0-127,0 0 128,0 0 31,0 0-31,0 0 64,0 0-160,0 0-193,18 0-64,-18 0-191,0 0-65,0 0 0,0-20 0,20 20-96,-20 0 0,0 0 64,21 0-64,-21 0 33,0 0-1,20 0 0,-20 0-32,0 0 0,20 0 32,-20 0 0,0-20 0,18 20-64,-18 0 0,21 0 0,-21 0 0,20-19 0,-20 19-32,20 0-32,-20 0 96,20 0-64,-20 0 0,0 0 0,19 0 0,-19 0 32,0-20-32,0 20 32,0 0-32,0 0 32,0 0 0,20 0-32,-20-20 289,20 20-129,-20 0-160,20-20 32,0 20 0,-1-20-32,1 0 0,20 20 0,-1-19 32,-19-2-32,21 2 0,-1-2 64,-22 2-32,23-2 0,-1 2 96,-21-1-64,21 0 0,0 0-32,-21 0-32,21 0 32,1 1-32,-23 19 32,22-20-64,1 0 32,-23 0 0,23 0 0,-1 1 32,-21 19-32,21-20 0,-20 0 0,19 0 32,1 20-32,0-20-32,-21 0 32,21 20 0,1-19 32,-3-2-32,3 1 0,18 1 0,-19 19 64,0-21-31,-1 2 31,1-1-32,-1 0 32,22 20 32,-23-20 32,3 0-64,18 0 32,-19 0-96,19 1 0,-19-1 32,19-20 0,1 20-32,-21 0 0,22 1 32,-2-1-32,-19-1 32,19-18-32,1 19 32,-21 1 64,21-2-96,-21 1 321,2 1-321,17-21 128,-17 20-96,18 0-32,-19 0 32,0 0-32,19-20 0,-18 21 0,-3-1 32,23-20 0,-22 20 0,1 0-32,19-19 64,-19 18-32,0-18 32,19 19 0,-18-20-160,17 1 160,-17 19-32,-2-20-96,21 0 96,-21 1-64,1 18 96,19-18-32,-19-1-64,-1 0 128,22 1-96,-21-1 0,19 0-32,-19 0 96,19 1-64,0-1-64,-19 0 64,19 0-32,2 0 64,-23 1-32,23-1 32,-2 0 64,-19-19-128,19 19 96,1 0 32,-21 1-96,22-1 96,-23-20 33,23 20-129,-22 0 64,21-19-32,-21 19-32,21-19 32,-1 19 0,-19-19-32,19 19 64,-18 0 32,18-20 32,1 21 32,-1-21-128,0 20 64,1-20-128,-19 1 64,18 19-64,0-20 32,-19 21 0,19-21 0,1 20 64,-1-20-32,-19 21 0,19-21 129,2 21-1,-22-21 160,21 20-288,-21-19 128,21 19-64,-21-19-64,21-2-64,-1 2 32,-18-1 32,18 21-64,-19-21 64,-1 1 32,1-1-96,0 21 64,-1-22 0,1 2-64,-1-1 64,22 21-32,-23-21 64,-18 1 33,21-1-97,-2 21 96,-19-22-96,0 2 32,20-1-32,-1 1 0,-19-1 32,20 21-32,-19-21 0,17 1 0,3-1 0,-3 20 32,3-20 32,-1 0-32,-21 21 224,21-21-256,-20 21 128,0-2-160,19-17 64,-19 17-64,0-18 64,19 19-64,-19-20 64,20 21-32,-19-1-32,-21-20 224,18 21-256,2-2 192,1 2 33,-1 0-129,0-1 160,-2 20-96,-18 0-96,21-20-32,-1 20 32,-20-20 160,20 1-320,0 19 128,-20-20 32,19 20 0,1-19-128,-20 19 320,20 0-224,-20-20-513,0 20-640,0 1-1698,20 19-5380</inkml:trace>
  <inkml:trace contextRef="#ctx0" brushRef="#br1" timeOffset="2">23145 4689 1505,'0'0'1633,"0"0"-255,0 0 127,-19 0-576,19 0-256,0 0 480,0 0-96,0 0-160,0 19-385,0-19-127,0 21 95,-20-21-32,20 20 1,0-1-65,-20-19 33,20 21-65,-20 19-160,20-20-96,-20-1 32,1 21 0,-1-20-96,20 20 0,-20-21-224,20 1 288,-20 0-64,20 20-32,-20-20 64,1 19 33,-1-18-65,0-2-32,0 22 32,-1-22 0,-17 1-32,17 19 0,1-18 32,0-1 0,2 19 0,-3-20-32,1 22 32,0-21 32,-20 19-96,21-19 64,-1 20-32,0-20 64,0 0-64,0 19 0,1 1 32,-1-19 32,0 18 32,20 0-64,-21-18 0,1 18 32,-18 0-32,17-18 0,1 18 0,0 1-32,1-20 128,-21 20 97,20-1-1,0 1-96,-19 0-64,19-1 0,0 1-32,0 1 32,-19-2-64,19 0 32,0 2-32,-1-2 0,-17 1 0,18 0 32,-1-1 0,1-19 32,2 20 32,-23 0-32,21 0-64,0 0 0,0-21 65,1 21-97,-21 0 64,20-20 0,-19 19-32,19 1 160,0 0 64,-21-21-128,23 21-64,-2 0 32,-21-1-64,21 1 0,2-19 64,-23 18 0,1 1 64,21-1 33,-21-19-65,20 20 32,-19 0 0,-1-1-64,0 1-64,1-20 96,-2 19-64,3 2 96,-3-1-64,-19-21 64,21 21-96,-21-20-256,1 20 544,18-20-352,-17 19 129,17-19-97,-18 20 32,0-20-64,-1-1 160,1 21-96,-1-20 96,1 0-192,-20 19 96,18-18 32,2-1-64,-20-1 0,-1 1 0,21 0 0,-20 0 0,-1 0 32,20 0-96,-19 0 96,0-1-32,18 2 0,-18-21 0,0 19 0,0 1 0,19-20 32,-19 20 64,0-20-192,0 0 128,18 20 0,-18-20-32,0 0 64,19 0-64,-20 0 128,22-20-192,-3 20 96,2-20 0,-1 0-64,1 1 64,0-2-32,19 2 64,-19-1-128,-2 0 64,2-20 0,-1 20 128,21-19-64,-21-2-96,21 2 32,-22-1 64,23 0-64,-23 1-32,22-1 64,-1 0 0,0-19-32,1 19 32,-1 0-64,1-19 128,-1-1-96,-19 0 32,18 1 129,1-1-33,1 1-64,19 19-64,-20-40 96,1 21-160,-1-1 128,1 1-128,-1-1 64,-1 1 64,3-1-96,-3-20 64,1 21-32,1-1 32,-1 0-32,1-19 0,-1 20-32,0-1 128,1 1 0,-1-22-64,1 22-128,-2-21 192,1 21-64,1-1-32,-1-19 0,1 20 0,-1-1 64,0 0 64,21 0-128,-21 1 64,20-1 32,-19 1-31,-1-1 31,19 1-96,-19 19 128,22-19-64,-23 18-64,1 1 32,21 1-32,-1-1 0,-20 0 32,20 20-32,-19-19 32,19 19-288,-21-20 736,23 20-480,-2 1 128,-21-1-96,21-1 64,2 2-32,-3-2-192,1 21-96,20-19-64,-20 19-289,0-20-544,20 20-64,0-21-1153,0 21-3139</inkml:trace>
  <inkml:trace contextRef="#ctx0" brushRef="#br2" timeOffset="3">22709 3040 12363,'21'-60'833,"-21"40"-321,0 0 962,0 20-353,0-19-288,0 19-225,0 0-319,0 0-129,0 0-224,0 0 160,0 19 64,0 1-64,0 40 64,0-21 64,0 41-31,-21-20 95,21 39 128,0-19-63,0 19 127,0 1-320,-20-1 64,20 0-128,-20 1-96,20-21-32,0 21-64,0-41 0,0 20-224,0-19 320,0 0-64,0-1 64,0-19-32,0-20-128,0 0-129,0 0-319,0-20-161,0 0-576,0 0-609,0-20-2786</inkml:trace>
  <inkml:trace contextRef="#ctx0" brushRef="#br2" timeOffset="4">22471 4132 13612,'0'-19'673,"0"19"-769,0 0 320,0 0 577,0 0-257,0 19 97,20-19-161,-20 21-159,0 18 191,20-19 385,-1 20-32,1-1-256,0 1-129,0 20-96,19-20 1,-19 0-97,20-21-96,1 1-128,-3 0 192,3-20 65,-3 0-1,3-20-32,-1-19 65,-1 19-97,1-20-160,-1-19-64,-19 19-96,20 0-416,-20 20-161,-1 0-576,-19 0-737,20 0-1185,-20 20-7912</inkml:trace>
  <inkml:trace contextRef="#ctx0" brushRef="#br2" timeOffset="5">22193 13611 6213,'-40'20'3107,"20"0"-2434,1-20 640,19 0 577,0 0-545,0 0-352,0 0-224,0 0-64,19 0-97,1 0-127,20 0-129,-1 0 0,21 0-192,19 0-63,-20 0-33,41-20-32,-1 20-64,20 0-161,1 0 1,19 0-128,19 0-481,-18 20 64,-2-20 545,1 0 256,1-20-96,-2 20 0,-19 0-897,0 0-1505,-39 0-2306</inkml:trace>
  <inkml:trace contextRef="#ctx0" brushRef="#br1" timeOffset="6">16257 9538 6854,'0'-21'1153,"0"21"-96,0 0 609,0 0-33,0 0-480,0 0-576,0 0-193,0-19 65,20 19-1,-20 0-96,0 0 1,0 0 63,0 0-128,20 0 97,0 0-129,19 0-96,1 19-128,19-19 96,2 0 64,18 21 1,0-21-97,40 0 0,1 0 32,38 0 0,-19 0-128,19 0 96,2 0-96,-22 0 481,2 0-289,-21 0 96,-40 0-128,0 0-224,-59 0 64,0 0-384,-20 0-225,-20 0-95,0 20-834,-39-20-768,19 0-449,-19 20-704</inkml:trace>
  <inkml:trace contextRef="#ctx0" brushRef="#br1" timeOffset="7">18004 8524 12299,'20'0'769,"-20"0"-1121,20 0 672,-20 0 1281,0 0-63,0 0-930,-20 0-319,20 0 159,-20-19-96,0 19-191,0 0 63,1-20-192,-21 20-32,-19 0-32,19 0 32,-39 0-64,18 0 0,-18 0 32,-20 0 0,0 0 64,-1 0 0,-39 0 128,1 0 32,-2 20-96,1-20 160,21 0-128,-1 0-128,-1 0 0,21 19 0,20-19-32,0 0 64,18 0-32,3 0 0,-3 0 97,41 0-33,-19 20-128,39-20 96,-20 0-64,20 0-65,0 20 33,0-20 32,0 0 0,0 20 32,0-20-128,0 20 64,0-20-32,-20 19 96,20 2-32,-20-2 32,1 21 0,19-20-32,-20 20-32,20 0 160,0 19-64,0-19-96,0 20 64,0-21 0,0 21 0,20 0 0,-20-1 0,19-19 0,-19 19-96,20-19 192,0 0-160,0-1 96,0-19 96,-20 1-224,0-2 160,19 1-32,-19-20-32,0 20 96,0-20 96,20 0-96,-20 0-160,20 0 96,21-20 65,-23 20-162,22-20 65,21 20 97,-22 0-97,21 0-97,-1 0 1,0 0 64,1 0-128,19 0-128,1 20 96,-1-20-97,1 20-95,-1-20 64,0 0 256,0 19 0,2-19 64,-2 21-32,-20-21 32,20 0 0,-18 0-32,-3 20 0,22-20-32,-20 0 64,-1 0 0,1 0-33,-21 0 33,1 0 0,-19 0 33,17 0-33,-17 0 32,19 0-32,-20 0 0,-1 0-161,21 0-95,-20-20-160,0 20 288,-1 0-33,-19 0 161,20 0 0,-20 0-32,20-21 0,-20 21 32,20 0-32,-20 0 32,20 0 0,-1 0-32,-19-19 64,20 19-32,-20-20 64,0 20 65,0-20 63,0 20 32,0-19-64,-20 19-128,20-21-64,0 1 0,-19-19 32,19 19 0,0-20-32,0 1 128,19-1 64,-19-20-96,0 21-32,0-21 161,20 0-1,-20-19 0,0 19 192,0-19 1,0-1-225,0 21-160,0-1 32,0 20 320,0 1-224,0-2-160,0 41-256,0 0-289,0 0-1665,-20 0-4452</inkml:trace>
  <inkml:trace contextRef="#ctx0" brushRef="#br0" timeOffset="8">24475 5921 10954,'0'0'64,"0"0"-32,0 0 1217,0 0 160,0 0-640,-18 0-256,-3 0-257,1-19-160,-20 19 128,-19 0 32,-1 0-223,1 0-33,-20 0-225,-21 0-255,1 19-33,0-19 225,0 0 192,0 20 32,38-20 64,-18 20 0,39-20-32,-19 0 32,18 20 0,-17-20-256,17 20-129,23 0 97,-3-20 256,21 19 0,0-19 0,0 20 96,0-20 32,0 0 128,0 20 65,-20-20 95,20 20-96,0 0 0,0 0-63,0 0-65,-20 20-96,20-1-32,-20-18 32,20 18-32,0 0 96,0 2-96,0-2 0,0 21-32,0-21 32,20 1 0,-20 0 0,0 0-32,0 0 0,0-21 192,20 2 97,-20 18-97,0-19-32,0 0-128,20 0 96,-20 0-96,21-1 96,-3-19-160,2 20 32,1 0 32,-1-20-32,0 20 0,-2-20 0,3 0 0,19 20-32,-1-20 64,1 0-64,20 20-32,-1-20 32,0 19 0,2-19 32,18 0-32,0 20-32,0-20 32,2 0 32,-2 20 0,0-20-128,0 0 96,-19 20 0,19-20 0,0 0-256,-18 0-33,-2 20-159,0-20-129,1 0-288,-1 0 33,-19 0 543,19 0 257,-18 0 64,-21 0 64,18 0 96,-17 0-95,-1 0-1,0 0-32,-1 0-32,-19-20 0,20 20-64,-20 0 0,20 0 31,-20-20-63,20 20 64,0 0 0,-1 0 64,1 0-32,0 0 0,-20 0 0,20-20 96,0 20-160,-20 0 128,21 0-32,-21 0 33,18 0 63,-18 0 128,0 0-64,0-20-128,0 20 128,20-19-160,-20 19 64,0-20 65,0 0-161,20 0 32,-20 0-32,0-19 0,0 19 32,0-20 32,21 0 0,-21 21 96,0-21-64,20 0-64,-20-20-96,18 20 0,-18 1-192,0-21-1,0 1 161,0-1 128,21 20 64,-21 0-96,20 1-32,-20-1 225,0 20 31,20 0-96,-20 20-128,0-20-32,0 20 32,0-20-96,0 20 64,20 0-96,-20 0 32,0-20-33,0 20-31,0 0 0,-20 0 160,0-20 128,0 20 0,-39-19 97,-2-1 383,-18 20 129,-40-20 448,19 0-96,-37 0-256,17 20-321,21-20-448,0 20-992,-1 20-2308,40-20-9544</inkml:trace>
  <inkml:trace contextRef="#ctx0" brushRef="#br3" timeOffset="9">19314 6219 5060,'0'-40'1730,"0"40"160,0-19 64,0-1-449,0 0-256,0 0-192,0 0-256,0 20-128,0-20-1,0 20 1,-20-20-1,20 20-223,0 0-193,-20 0-256,20 0 0,-19 20-96,-1 0 64,0 20 0,0 0 32,20 0-32,-20 20 64,20-1-64,0 1 64,0 19-32,0 0 96,0 2 0,0 18 96,0-20 33,0 20 31,0 0-64,-19 0-128,19 1-32,0-1 64,0-19-32,0-21-96,-20 20 160,20-19-96,0-20 32,0 20 65,0-20-129,0-20 64,0 19-193,0-39-127,0 20-288,0-20-353,0 0-448,0 0-1250,0 0-3010</inkml:trace>
  <inkml:trace contextRef="#ctx0" brushRef="#br3" timeOffset="10">18699 12976 8616,'20'19'2690,"0"-19"-2081,-20 0 832,39 20 225,-19 0-481,20-20-609,-1 20-255,1 0-129,19-20 0,2 0 0,-23 0 129,23 0-97,-22 0-160,-19 20 32,0-20 64,-20 20 64,0-20-544,-20 39 192,-19-19-160,-1 20-161,-1 19-95,-18-19-225,19 0-833,1 0-1697,-1 20-7303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15860 4073 14477,'-20'40'577,"20"-21"-193,20 21 161,-20 20 255,20-1-31,-20 2-288,20-22-385,19 21 32,-19-1-96,0-19 0,19-20 96,1 0 192,-19-1 65,19-19 223,-22-19-63,23-1-97,-21-20-160,19 0-159,1-19-129,-20-1-225,19 20-543,-19 0-930,0 1-1665,-20 19-8809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16099 3477 12363,'-20'-40'224,"20"20"673,0 20-480,0-19 223,0 19 481,0 0-192,0 0-608,20 0 95,-20 39 225,20 1-193,-20 39-128,0 1 65,0-1 31,0 21-128,0-1 161,-20 0-161,0-19-160,20-1-64,0-19 0,0-1-288,0-19-160,0 0-161,0 0-256,20-20-480,-20-20-961,-20 0-1954,-1 0-6278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36980-6FCD-491C-9380-0BE258AE5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65334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42815D-9104-4BB8-B700-7FA09F6F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54330-7BBA-46C3-9E43-FA07159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18F667-719E-4101-B889-11E67B30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537A7-C748-40B9-9C55-F38A289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26AD5-4978-40D2-B222-FB3D47E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24D81A-2CDD-4099-A66C-7C6CF51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14578-7E64-4AF9-89DA-1111859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A84BA-F8A2-4760-8084-280A15A5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C9A23-C0C5-42D7-87DA-0CECFFAB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6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718BFA-977E-4CD1-A75A-3F135F2E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49CB8E-1666-458F-AC95-3EBB3A6B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77E1F4-CCC2-4E7E-AF25-A6BD4102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E9897C-8AB3-4185-AAA7-F28B2A79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6DB37-2D56-4CFF-BD0F-655D85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A8590-0191-41A5-B7EC-6CE980EE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58820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A54BD6-A253-4528-A1C4-7BCC01B0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4591B7-9A9B-41E6-BC93-68B829D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676" y="6383330"/>
            <a:ext cx="2743200" cy="365125"/>
          </a:xfrm>
        </p:spPr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BF5A4EA-8E0A-45F5-BE70-B6DD265EDEDB}"/>
              </a:ext>
            </a:extLst>
          </p:cNvPr>
          <p:cNvCxnSpPr>
            <a:cxnSpLocks/>
          </p:cNvCxnSpPr>
          <p:nvPr userDrawn="1"/>
        </p:nvCxnSpPr>
        <p:spPr>
          <a:xfrm>
            <a:off x="290145" y="764932"/>
            <a:ext cx="11737731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C9EFD-7283-43FB-B84E-2E536D0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09110-908A-4A61-A13D-A19399D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6DAA6-A2EE-4310-A37C-26A54C0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728C7-D6B1-4CB8-A909-DA85ADB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446AA-0B0A-4E3F-A799-DD75B78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9565F-47F8-4448-90E7-57A2EDCC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CBF03-BA32-406A-9E52-0D9DF649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75E775-BC39-447D-A30E-BCEF9DFA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CF1E0B-7D11-4104-8FBE-DFC885D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EF5D3E-7A15-4AF1-9A50-1EC2B8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FBE0C9-20E2-4971-A62E-712E1F02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72E01-2051-4B38-84C7-4C2C17FF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ADB616-DFF5-4F51-A158-3234B63D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D16988-BBFD-4016-A3C1-350226E8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CF25F0-29F8-4A22-8FA5-CD109AAE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A65426-463F-4817-B29F-B8429DFB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08C9D9-7155-4D92-BBB4-D786257B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2822DC-0319-4207-8ACF-3A1D1A9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9E4D1D-9479-4877-AE6D-A52C065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29BDA-E705-4551-ADD6-F270C732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1CBCA9-E827-4940-9DC4-BBDD98F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3881F8-0743-437E-A96C-3F9A7603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18A55E-6273-4389-A018-1BD9AE9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01EDE6-1861-42D9-A89D-D91C4CE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71FC14-788A-4C75-917D-D575198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211317-E961-48F1-9B7D-8D7E8A9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9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42EA-3789-4205-9775-A702222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A4AA0-6BA2-4EA3-988C-F21E9BC8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993308-A1A4-451B-9FE2-65C64658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8D2D31-75DC-4826-A41C-6B5B54A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50951C-7356-4EED-B43A-A85FEB3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A6D7E1-5B86-4472-98AF-F9B173F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B17AA-285F-42E6-9739-7881D78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F27E64-59EC-48C8-AE11-FE2C9DDF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8806E8-CEE4-4F4E-AF09-960D69E5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081A42-6354-4107-8256-D19BBA6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7A8029-03EA-4660-965B-B990B11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46C5D3-D86B-4C99-8B72-DC01C0A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7030EC-5DF3-4031-8CAF-A479EF6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6157A-1F55-4AD2-A80C-D701F620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DF7B9-DA1C-4F2A-BAE7-155B139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92E8E9-9E2B-4A19-BB5A-05E73333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1759C-6C61-4448-9219-1C8E89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tags" Target="../tags/tag3.xml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tags" Target="../tags/tag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tags" Target="../tags/tag4.xml"/><Relationship Id="rId9" Type="http://schemas.openxmlformats.org/officeDocument/2006/relationships/image" Target="../media/image12.png"/><Relationship Id="rId14" Type="http://schemas.openxmlformats.org/officeDocument/2006/relationships/chart" Target="../charts/chart1.xml"/><Relationship Id="rId2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4.png"/><Relationship Id="rId12" Type="http://schemas.openxmlformats.org/officeDocument/2006/relationships/image" Target="../media/image23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7.png"/><Relationship Id="rId11" Type="http://schemas.openxmlformats.org/officeDocument/2006/relationships/hyperlink" Target="https://qiita.com/Ryuichirou/items/97d923671a0015256173" TargetMode="External"/><Relationship Id="rId5" Type="http://schemas.openxmlformats.org/officeDocument/2006/relationships/image" Target="../media/image26.png"/><Relationship Id="rId10" Type="http://schemas.openxmlformats.org/officeDocument/2006/relationships/image" Target="../media/image15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3.xml"/><Relationship Id="rId3" Type="http://schemas.openxmlformats.org/officeDocument/2006/relationships/tags" Target="../tags/tag10.xml"/><Relationship Id="rId7" Type="http://schemas.openxmlformats.org/officeDocument/2006/relationships/image" Target="../media/image28.png"/><Relationship Id="rId12" Type="http://schemas.openxmlformats.org/officeDocument/2006/relationships/image" Target="../media/image29.png"/><Relationship Id="rId2" Type="http://schemas.openxmlformats.org/officeDocument/2006/relationships/tags" Target="../tags/tag9.xml"/><Relationship Id="rId16" Type="http://schemas.openxmlformats.org/officeDocument/2006/relationships/image" Target="../media/image22.emf"/><Relationship Id="rId1" Type="http://schemas.openxmlformats.org/officeDocument/2006/relationships/tags" Target="../tags/tag8.xml"/><Relationship Id="rId6" Type="http://schemas.openxmlformats.org/officeDocument/2006/relationships/image" Target="../media/image27.png"/><Relationship Id="rId11" Type="http://schemas.openxmlformats.org/officeDocument/2006/relationships/image" Target="../media/image19.emf"/><Relationship Id="rId5" Type="http://schemas.openxmlformats.org/officeDocument/2006/relationships/slideLayout" Target="../slideLayouts/slideLayout2.xml"/><Relationship Id="rId15" Type="http://schemas.openxmlformats.org/officeDocument/2006/relationships/customXml" Target="../ink/ink4.xml"/><Relationship Id="rId10" Type="http://schemas.openxmlformats.org/officeDocument/2006/relationships/customXml" Target="../ink/ink2.xml"/><Relationship Id="rId4" Type="http://schemas.openxmlformats.org/officeDocument/2006/relationships/tags" Target="../tags/tag11.xml"/><Relationship Id="rId9" Type="http://schemas.openxmlformats.org/officeDocument/2006/relationships/image" Target="../media/image18.emf"/><Relationship Id="rId1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2.png"/><Relationship Id="rId18" Type="http://schemas.openxmlformats.org/officeDocument/2006/relationships/image" Target="../media/image34.png"/><Relationship Id="rId3" Type="http://schemas.openxmlformats.org/officeDocument/2006/relationships/tags" Target="../tags/tag14.xml"/><Relationship Id="rId21" Type="http://schemas.openxmlformats.org/officeDocument/2006/relationships/image" Target="../media/image23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17" Type="http://schemas.openxmlformats.org/officeDocument/2006/relationships/image" Target="../media/image33.png"/><Relationship Id="rId2" Type="http://schemas.openxmlformats.org/officeDocument/2006/relationships/tags" Target="../tags/tag1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tags" Target="../tags/tag12.xml"/><Relationship Id="rId6" Type="http://schemas.openxmlformats.org/officeDocument/2006/relationships/image" Target="../media/image30.png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19" Type="http://schemas.openxmlformats.org/officeDocument/2006/relationships/image" Target="../media/image35.png"/><Relationship Id="rId4" Type="http://schemas.openxmlformats.org/officeDocument/2006/relationships/tags" Target="../tags/tag15.xml"/><Relationship Id="rId9" Type="http://schemas.openxmlformats.org/officeDocument/2006/relationships/image" Target="../media/image10.png"/><Relationship Id="rId14" Type="http://schemas.openxmlformats.org/officeDocument/2006/relationships/chart" Target="../charts/chart2.xml"/><Relationship Id="rId22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tags" Target="../tags/tag18.xml"/><Relationship Id="rId21" Type="http://schemas.openxmlformats.org/officeDocument/2006/relationships/image" Target="../media/image42.png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9.png"/><Relationship Id="rId25" Type="http://schemas.openxmlformats.org/officeDocument/2006/relationships/image" Target="../media/image46.png"/><Relationship Id="rId2" Type="http://schemas.openxmlformats.org/officeDocument/2006/relationships/tags" Target="../tags/tag17.xml"/><Relationship Id="rId16" Type="http://schemas.openxmlformats.org/officeDocument/2006/relationships/image" Target="../media/image39.png"/><Relationship Id="rId20" Type="http://schemas.openxmlformats.org/officeDocument/2006/relationships/image" Target="../media/image10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45.png"/><Relationship Id="rId5" Type="http://schemas.openxmlformats.org/officeDocument/2006/relationships/tags" Target="../tags/tag20.xml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tags" Target="../tags/tag25.xml"/><Relationship Id="rId19" Type="http://schemas.openxmlformats.org/officeDocument/2006/relationships/image" Target="../media/image41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8.png"/><Relationship Id="rId5" Type="http://schemas.openxmlformats.org/officeDocument/2006/relationships/image" Target="../media/image30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tags" Target="../tags/tag31.xml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33.xml"/><Relationship Id="rId15" Type="http://schemas.openxmlformats.org/officeDocument/2006/relationships/image" Target="../media/image58.png"/><Relationship Id="rId10" Type="http://schemas.openxmlformats.org/officeDocument/2006/relationships/image" Target="../media/image54.png"/><Relationship Id="rId4" Type="http://schemas.openxmlformats.org/officeDocument/2006/relationships/tags" Target="../tags/tag32.xml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%E6%B7%B1%E5%B1%A4%E5%AD%A6%E7%BF%92%E6%95%99%E7%A7%91%E6%9B%B8-%E3%83%87%E3%82%A3%E3%83%BC%E3%83%97%E3%83%A9%E3%83%BC%E3%83%8B%E3%83%B3%E3%82%B0-G%E6%A4%9C%E5%AE%9A-%E3%82%B8%E3%82%A7%E3%83%8D%E3%83%A9%E3%83%AA%E3%82%B9%E3%83%88-%E5%85%AC%E5%BC%8F%E3%83%86%E3%82%AD%E3%82%B9%E3%83%88/dp/4798157554/" TargetMode="External"/><Relationship Id="rId2" Type="http://schemas.openxmlformats.org/officeDocument/2006/relationships/hyperlink" Target="https://www.kaggle.com/c/avazu-ctr-prediction/sub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.jp/%E4%BB%95%E4%BA%8B%E3%81%A7%E3%81%AF%E3%81%98%E3%82%81%E3%82%8B%E6%A9%9F%E6%A2%B0%E5%AD%A6%E7%BF%92-%E6%9C%89%E8%B3%80-%E5%BA%B7%E9%A1%95/dp/4873118255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1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hyperlink" Target="https://ja.wikipedia.org/w/index.php?title=Hugo_Steinhaus&amp;action=edit&amp;redlink=1" TargetMode="Externa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hyperlink" Target="https://ja.wikipedia.org/w/index.php?title=Hugo_Steinhaus&amp;action=edit&amp;redlink=1" TargetMode="External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5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2" Type="http://schemas.openxmlformats.org/officeDocument/2006/relationships/hyperlink" Target="https://ja.wikipedia.org/w/index.php?title=Hugo_Steinhaus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0" Type="http://schemas.openxmlformats.org/officeDocument/2006/relationships/image" Target="../media/image82.png"/><Relationship Id="rId4" Type="http://schemas.openxmlformats.org/officeDocument/2006/relationships/image" Target="../media/image64.png"/><Relationship Id="rId9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otamasaki.hatenablog.com/entry/2018/04/18/201127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hyperlink" Target="https://docs.microsoft.com/ja-jp/azure/machine-learning/studio/algorithm-cheat-shee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s.com/content/subconsciousmusings/2017/04/12/machine-learning-algorithm-use/" TargetMode="External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crasist.com/entry/ml-metric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70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99.png"/><Relationship Id="rId9" Type="http://schemas.openxmlformats.org/officeDocument/2006/relationships/image" Target="../media/image101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77.emf"/><Relationship Id="rId42" Type="http://schemas.openxmlformats.org/officeDocument/2006/relationships/image" Target="../media/image81.emf"/><Relationship Id="rId47" Type="http://schemas.openxmlformats.org/officeDocument/2006/relationships/customXml" Target="../ink/ink25.xml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9" Type="http://schemas.openxmlformats.org/officeDocument/2006/relationships/customXml" Target="../ink/ink16.xml"/><Relationship Id="rId1" Type="http://schemas.openxmlformats.org/officeDocument/2006/relationships/tags" Target="../tags/tag38.xml"/><Relationship Id="rId6" Type="http://schemas.openxmlformats.org/officeDocument/2006/relationships/image" Target="../media/image104.png"/><Relationship Id="rId11" Type="http://schemas.openxmlformats.org/officeDocument/2006/relationships/customXml" Target="../ink/ink7.xml"/><Relationship Id="rId24" Type="http://schemas.openxmlformats.org/officeDocument/2006/relationships/image" Target="../media/image72.emf"/><Relationship Id="rId32" Type="http://schemas.openxmlformats.org/officeDocument/2006/relationships/image" Target="../media/image76.emf"/><Relationship Id="rId37" Type="http://schemas.openxmlformats.org/officeDocument/2006/relationships/customXml" Target="../ink/ink20.xml"/><Relationship Id="rId40" Type="http://schemas.openxmlformats.org/officeDocument/2006/relationships/image" Target="../media/image80.emf"/><Relationship Id="rId45" Type="http://schemas.openxmlformats.org/officeDocument/2006/relationships/customXml" Target="../ink/ink24.xml"/><Relationship Id="rId5" Type="http://schemas.openxmlformats.org/officeDocument/2006/relationships/image" Target="../media/image103.png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74.emf"/><Relationship Id="rId36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82.emf"/><Relationship Id="rId4" Type="http://schemas.openxmlformats.org/officeDocument/2006/relationships/image" Target="../media/image102.png"/><Relationship Id="rId9" Type="http://schemas.openxmlformats.org/officeDocument/2006/relationships/customXml" Target="../ink/ink6.xml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customXml" Target="../ink/ink15.xml"/><Relationship Id="rId30" Type="http://schemas.openxmlformats.org/officeDocument/2006/relationships/image" Target="../media/image75.emf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84.emf"/><Relationship Id="rId8" Type="http://schemas.openxmlformats.org/officeDocument/2006/relationships/image" Target="../media/image64.emf"/><Relationship Id="rId3" Type="http://schemas.openxmlformats.org/officeDocument/2006/relationships/image" Target="../media/image500.png"/><Relationship Id="rId12" Type="http://schemas.openxmlformats.org/officeDocument/2006/relationships/image" Target="../media/image66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79.emf"/><Relationship Id="rId46" Type="http://schemas.openxmlformats.org/officeDocument/2006/relationships/image" Target="../media/image83.emf"/><Relationship Id="rId20" Type="http://schemas.openxmlformats.org/officeDocument/2006/relationships/image" Target="../media/image70.emf"/><Relationship Id="rId41" Type="http://schemas.openxmlformats.org/officeDocument/2006/relationships/customXml" Target="../ink/ink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kotobank.jp/word/&#30693;&#33021;-9639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eb.archive.org/web/20100118120034/http:/www.bbsonline.org/documents/a/00/00/04/84/bbs00000484-00/bbs.searle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.archive.org/web/20100118120034/http:/www.bbsonline.org/documents/a/00/00/04/84/bbs00000484-00/bbs.searle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gprints.org/3106/" TargetMode="External"/><Relationship Id="rId2" Type="http://schemas.openxmlformats.org/officeDocument/2006/relationships/hyperlink" Target="http://www-formal.stanford.edu/jmc/mcchay6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age-net.org/challenges/LSVRC/2012/" TargetMode="External"/><Relationship Id="rId3" Type="http://schemas.openxmlformats.org/officeDocument/2006/relationships/hyperlink" Target="http://www.cs.toronto.edu/~hinton/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s://www.cs.toronto.edu/~hinton/scie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nature.com/articles/nature16961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://static.googleusercontent.com/media/research.google.com/en/archive/unsupervised_icml2012.pdf" TargetMode="External"/><Relationship Id="rId9" Type="http://schemas.openxmlformats.org/officeDocument/2006/relationships/hyperlink" Target="https://googleblog.blogspot.com/2012/06/using-large-scale-brain-simulations-f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Machine Learning #Start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/>
              <a:t>機械学習（</a:t>
            </a:r>
            <a:r>
              <a:rPr lang="en-US" altLang="ja-JP" sz="5400" dirty="0"/>
              <a:t>machine learning</a:t>
            </a:r>
            <a:r>
              <a:rPr lang="ja-JP" altLang="en-US" sz="5400" dirty="0"/>
              <a:t>）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9390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D7FCDED-5635-463C-9B9D-E14B2B76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定義：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dirty="0"/>
              <a:t>明示的にプログラムしなくても学習する能力をコンピュータに与える研究分野 </a:t>
            </a:r>
            <a:r>
              <a:rPr lang="en-US" altLang="ja-JP" sz="1800" dirty="0"/>
              <a:t>(</a:t>
            </a:r>
            <a:r>
              <a:rPr lang="en-US" altLang="ja-JP" sz="1600" dirty="0"/>
              <a:t>1959</a:t>
            </a:r>
            <a:r>
              <a:rPr lang="ja-JP" altLang="en-US" sz="1600" dirty="0"/>
              <a:t>年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Arthur Samuel</a:t>
            </a:r>
          </a:p>
          <a:p>
            <a:pPr marL="0" indent="0">
              <a:buNone/>
            </a:pPr>
            <a:r>
              <a:rPr lang="ja-JP" altLang="en-US" sz="1800" dirty="0"/>
              <a:t>機械学習とは、人工知能の</a:t>
            </a:r>
            <a:r>
              <a:rPr lang="ja-JP" altLang="en-US" sz="1800" b="1" dirty="0"/>
              <a:t>プログラム自身が学習する</a:t>
            </a:r>
            <a:r>
              <a:rPr lang="ja-JP" altLang="en-US" sz="1800" dirty="0"/>
              <a:t>仕込み </a:t>
            </a:r>
            <a:r>
              <a:rPr lang="en-US" altLang="ja-JP" sz="1800" dirty="0"/>
              <a:t>(by </a:t>
            </a:r>
            <a:r>
              <a:rPr lang="en-US" altLang="ja-JP" sz="1800" b="1" dirty="0"/>
              <a:t>G</a:t>
            </a:r>
            <a:r>
              <a:rPr lang="ja-JP" altLang="en-US" sz="1800" b="1" dirty="0"/>
              <a:t>検定公式テキスト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0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E3F7DAB-B602-42F8-A10C-783683A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機械学習とは</a:t>
            </a:r>
            <a:endParaRPr kumimoji="1" lang="ja-JP" altLang="en-US" dirty="0"/>
          </a:p>
        </p:txBody>
      </p:sp>
      <p:pic>
        <p:nvPicPr>
          <p:cNvPr id="4098" name="Picture 2" descr="ãç«ãã®ç»åæ¤ç´¢çµæ">
            <a:extLst>
              <a:ext uri="{FF2B5EF4-FFF2-40B4-BE49-F238E27FC236}">
                <a16:creationId xmlns:a16="http://schemas.microsoft.com/office/drawing/2014/main" id="{E27B12A2-801E-4AF6-A51D-08A13311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62" y="2153390"/>
            <a:ext cx="2322845" cy="14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419131-18BE-4A1F-BDAE-4252EBA22733}"/>
              </a:ext>
            </a:extLst>
          </p:cNvPr>
          <p:cNvSpPr txBox="1"/>
          <p:nvPr/>
        </p:nvSpPr>
        <p:spPr>
          <a:xfrm>
            <a:off x="6673810" y="252533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猫</a:t>
            </a:r>
          </a:p>
        </p:txBody>
      </p:sp>
    </p:spTree>
    <p:extLst>
      <p:ext uri="{BB962C8B-B14F-4D97-AF65-F5344CB8AC3E}">
        <p14:creationId xmlns:p14="http://schemas.microsoft.com/office/powerpoint/2010/main" val="253767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7300091-C2E7-43B9-894D-6FFD3442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b="1" dirty="0"/>
              <a:t>Supervised learning</a:t>
            </a:r>
            <a:r>
              <a:rPr lang="ja-JP" altLang="en-US" b="1" dirty="0"/>
              <a:t>　教師あり学習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あるデータにおいてインプットとアウトプットの関係が明らかな場合。</a:t>
            </a:r>
            <a:r>
              <a:rPr lang="en-US" altLang="ja-JP" dirty="0"/>
              <a:t>(</a:t>
            </a:r>
            <a:r>
              <a:rPr lang="ja-JP" altLang="en-US" dirty="0"/>
              <a:t>「正しい答え」が与えられる場合</a:t>
            </a:r>
            <a:r>
              <a:rPr lang="en-US" altLang="ja-JP" dirty="0"/>
              <a:t>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>
                <a:solidFill>
                  <a:srgbClr val="FF0000"/>
                </a:solidFill>
              </a:rPr>
              <a:t>線形回帰（</a:t>
            </a:r>
            <a:r>
              <a:rPr lang="en-US" altLang="ja-JP" dirty="0">
                <a:solidFill>
                  <a:srgbClr val="FF0000"/>
                </a:solidFill>
              </a:rPr>
              <a:t>Linear Regression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ロジスティック回帰（</a:t>
            </a:r>
            <a:r>
              <a:rPr lang="en-US" altLang="ja-JP" dirty="0"/>
              <a:t>Logistic Regression</a:t>
            </a:r>
            <a:r>
              <a:rPr lang="ja-JP" altLang="en-US" dirty="0"/>
              <a:t>）　　　➡利用例：</a:t>
            </a:r>
            <a:r>
              <a:rPr lang="en-US" altLang="ja-JP" dirty="0"/>
              <a:t>CTR</a:t>
            </a:r>
            <a:r>
              <a:rPr lang="ja-JP" altLang="en-US" dirty="0"/>
              <a:t>予測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決定木（</a:t>
            </a:r>
            <a:r>
              <a:rPr lang="en-US" altLang="ja-JP" dirty="0"/>
              <a:t>Decision Tree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サポートベクトルマシン（</a:t>
            </a:r>
            <a:r>
              <a:rPr lang="en-US" altLang="ja-JP" dirty="0"/>
              <a:t>SVM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ナイーブベイズ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dirty="0"/>
              <a:t>ニューラルネットアーク（</a:t>
            </a:r>
            <a:r>
              <a:rPr lang="en-US" altLang="ja-JP" dirty="0"/>
              <a:t>Neural Network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AR,MA,(S)ARIMA</a:t>
            </a:r>
            <a:r>
              <a:rPr lang="ja-JP" altLang="en-US" dirty="0"/>
              <a:t>モデル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k</a:t>
            </a:r>
            <a:r>
              <a:rPr lang="ja-JP" altLang="en-US" dirty="0"/>
              <a:t>近傍法</a:t>
            </a:r>
            <a:r>
              <a:rPr lang="en-US" altLang="ja-JP" dirty="0"/>
              <a:t>(KNN)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※</a:t>
            </a:r>
            <a:r>
              <a:rPr lang="ja-JP" altLang="en-US" dirty="0"/>
              <a:t>組み合わせ（アンサンブル学習：バギングとブースティング）</a:t>
            </a:r>
            <a:endParaRPr lang="en-US" altLang="ja-JP" dirty="0"/>
          </a:p>
          <a:p>
            <a:pPr marL="457200" lvl="1" indent="0">
              <a:buNone/>
            </a:pPr>
            <a:endParaRPr lang="ja-JP" altLang="en-US" b="1" dirty="0"/>
          </a:p>
          <a:p>
            <a:r>
              <a:rPr lang="en-US" altLang="ja-JP" b="1" dirty="0"/>
              <a:t>Unsupervised learning</a:t>
            </a:r>
            <a:r>
              <a:rPr lang="ja-JP" altLang="en-US" b="1" dirty="0"/>
              <a:t>　教師なし学習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教師なし学習ではデータセットとして「正しい答え」は与えられず、データセットが与えられるのみで、与えられたデータセットから、それを分類するアルゴリズムを予測する。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>
                <a:solidFill>
                  <a:srgbClr val="FF0000"/>
                </a:solidFill>
              </a:rPr>
              <a:t>k-means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PCA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dirty="0"/>
              <a:t>Collaborative Filtering </a:t>
            </a:r>
            <a:r>
              <a:rPr lang="ja-JP" altLang="en-US" dirty="0"/>
              <a:t>（協調フィルタリング）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 marL="457200" lvl="1" indent="0">
              <a:buNone/>
            </a:pPr>
            <a:r>
              <a:rPr lang="ja-JP" altLang="en-US" b="1" dirty="0"/>
              <a:t>教師とは、「</a:t>
            </a:r>
            <a:r>
              <a:rPr lang="ja-JP" altLang="en-US" b="1" dirty="0">
                <a:solidFill>
                  <a:srgbClr val="FF0000"/>
                </a:solidFill>
              </a:rPr>
              <a:t>出力データ</a:t>
            </a:r>
            <a:r>
              <a:rPr lang="ja-JP" altLang="en-US" b="1" dirty="0"/>
              <a:t>」のことを指します。</a:t>
            </a:r>
            <a:r>
              <a:rPr lang="en-US" altLang="ja-JP" b="1" dirty="0"/>
              <a:t>(by G</a:t>
            </a:r>
            <a:r>
              <a:rPr lang="ja-JP" altLang="en-US" b="1" dirty="0"/>
              <a:t>検定</a:t>
            </a:r>
            <a:r>
              <a:rPr lang="en-US" altLang="ja-JP" b="1" dirty="0"/>
              <a:t>)</a:t>
            </a:r>
          </a:p>
          <a:p>
            <a:pPr marL="457200" lvl="1" indent="0">
              <a:buNone/>
            </a:pPr>
            <a:endParaRPr lang="en-US" altLang="ja-JP" b="1" dirty="0"/>
          </a:p>
          <a:p>
            <a:pPr marL="457200" lvl="1" indent="0">
              <a:buNone/>
            </a:pPr>
            <a:endParaRPr lang="en-US" altLang="ja-JP" b="1" dirty="0"/>
          </a:p>
          <a:p>
            <a:pPr marL="457200" lvl="1" indent="0">
              <a:buNone/>
            </a:pPr>
            <a:r>
              <a:rPr lang="ja-JP" altLang="en-US" b="1" dirty="0"/>
              <a:t>その他：</a:t>
            </a:r>
            <a:r>
              <a:rPr lang="ja-JP" altLang="en-US" dirty="0"/>
              <a:t>半教師あり学習、強化学習（ 「試行錯誤」と「遅延報酬」 ）</a:t>
            </a:r>
          </a:p>
          <a:p>
            <a:pPr marL="457200" lvl="1" indent="0">
              <a:buNone/>
            </a:pP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2E360FA-A760-4463-877F-E784FCA6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代表的な手法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18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教師あり学習の理解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A60F54-C7FF-42B1-A71F-E9E3410777A6}"/>
              </a:ext>
            </a:extLst>
          </p:cNvPr>
          <p:cNvSpPr txBox="1"/>
          <p:nvPr/>
        </p:nvSpPr>
        <p:spPr>
          <a:xfrm>
            <a:off x="237997" y="794766"/>
            <a:ext cx="66699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Input</a:t>
            </a:r>
            <a:r>
              <a:rPr kumimoji="1" lang="en-US" altLang="ja-JP" dirty="0"/>
              <a:t>   </a:t>
            </a:r>
            <a:r>
              <a:rPr lang="en-US" altLang="ja-JP" b="1" dirty="0">
                <a:solidFill>
                  <a:srgbClr val="FF0000"/>
                </a:solidFill>
              </a:rPr>
              <a:t>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Feature</a:t>
            </a:r>
            <a:r>
              <a:rPr lang="ja-JP" altLang="en-US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x</a:t>
            </a:r>
            <a:r>
              <a:rPr lang="en-US" altLang="ja-JP" sz="2400" b="1" baseline="30000" dirty="0">
                <a:solidFill>
                  <a:srgbClr val="FF0000"/>
                </a:solidFill>
              </a:rPr>
              <a:t>i</a:t>
            </a:r>
            <a:endParaRPr lang="en-US" altLang="ja-JP" b="1" baseline="300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Label</a:t>
            </a:r>
            <a:r>
              <a:rPr lang="ja-JP" altLang="en-US" b="1" dirty="0"/>
              <a:t>・</a:t>
            </a:r>
            <a:r>
              <a:rPr lang="en-US" altLang="ja-JP" b="1" dirty="0"/>
              <a:t>Output</a:t>
            </a:r>
            <a:r>
              <a:rPr lang="en-US" altLang="ja-JP" dirty="0"/>
              <a:t> : </a:t>
            </a:r>
            <a:r>
              <a:rPr lang="en-US" altLang="ja-JP" sz="2000" b="1" dirty="0">
                <a:solidFill>
                  <a:srgbClr val="FF0000"/>
                </a:solidFill>
              </a:rPr>
              <a:t>y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sz="1000" b="1" dirty="0"/>
          </a:p>
          <a:p>
            <a:r>
              <a:rPr lang="en-US" altLang="ja-JP" b="1" dirty="0"/>
              <a:t>Hypothesis(</a:t>
            </a:r>
            <a:r>
              <a:rPr lang="ja-JP" altLang="en-US" b="1" dirty="0"/>
              <a:t>仮説</a:t>
            </a:r>
            <a:r>
              <a:rPr lang="en-US" altLang="ja-JP" b="1" dirty="0"/>
              <a:t>)</a:t>
            </a:r>
            <a:r>
              <a:rPr lang="ja-JP" altLang="en-US" b="1" dirty="0"/>
              <a:t>　</a:t>
            </a:r>
            <a:r>
              <a:rPr lang="ja-JP" altLang="en-US" dirty="0"/>
              <a:t>：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</a:t>
            </a:r>
          </a:p>
          <a:p>
            <a:r>
              <a:rPr lang="en-US" altLang="ja-JP" sz="1000" dirty="0"/>
              <a:t> </a:t>
            </a:r>
          </a:p>
          <a:p>
            <a:r>
              <a:rPr lang="en-US" altLang="ja-JP" dirty="0"/>
              <a:t>                    </a:t>
            </a:r>
            <a:r>
              <a:rPr lang="ja-JP" altLang="en-US" dirty="0"/>
              <a:t>➡ 機械学習の本質は </a:t>
            </a:r>
            <a:r>
              <a:rPr lang="en-US" altLang="ja-JP" b="1" dirty="0">
                <a:solidFill>
                  <a:srgbClr val="FF0000"/>
                </a:solidFill>
              </a:rPr>
              <a:t>h ≈ y</a:t>
            </a:r>
            <a:r>
              <a:rPr lang="ja-JP" altLang="en-US" dirty="0"/>
              <a:t> を求めること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9" name="Table 35">
            <a:extLst>
              <a:ext uri="{FF2B5EF4-FFF2-40B4-BE49-F238E27FC236}">
                <a16:creationId xmlns:a16="http://schemas.microsoft.com/office/drawing/2014/main" id="{23E80517-6A2A-40B4-AD71-DED4C2445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47226"/>
              </p:ext>
            </p:extLst>
          </p:nvPr>
        </p:nvGraphicFramePr>
        <p:xfrm>
          <a:off x="4309447" y="1003234"/>
          <a:ext cx="1883645" cy="13832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5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1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1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5">
            <a:extLst>
              <a:ext uri="{FF2B5EF4-FFF2-40B4-BE49-F238E27FC236}">
                <a16:creationId xmlns:a16="http://schemas.microsoft.com/office/drawing/2014/main" id="{792192B2-D6A5-4FBA-B4A6-B4DA2560DA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00" y="1408468"/>
            <a:ext cx="222885" cy="150495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DBE87A45-E496-4589-A3E4-1BE980BF05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1" y="1389966"/>
            <a:ext cx="120015" cy="163830"/>
          </a:xfrm>
          <a:prstGeom prst="rect">
            <a:avLst/>
          </a:prstGeom>
        </p:spPr>
      </p:pic>
      <p:pic>
        <p:nvPicPr>
          <p:cNvPr id="18" name="Picture 1">
            <a:extLst>
              <a:ext uri="{FF2B5EF4-FFF2-40B4-BE49-F238E27FC236}">
                <a16:creationId xmlns:a16="http://schemas.microsoft.com/office/drawing/2014/main" id="{A42EE8A9-BD38-43EA-A2E3-85D9C5AB64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04" b="-22504"/>
          <a:stretch/>
        </p:blipFill>
        <p:spPr>
          <a:xfrm>
            <a:off x="1667950" y="3648442"/>
            <a:ext cx="3250279" cy="357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1667950" y="3150184"/>
                <a:ext cx="2767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l-GR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50" y="3150184"/>
                <a:ext cx="2767032" cy="276999"/>
              </a:xfrm>
              <a:prstGeom prst="rect">
                <a:avLst/>
              </a:prstGeom>
              <a:blipFill>
                <a:blip r:embed="rId9"/>
                <a:stretch>
                  <a:fillRect l="-308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921542C-A508-45B5-8173-4ACF526305B3}"/>
              </a:ext>
            </a:extLst>
          </p:cNvPr>
          <p:cNvSpPr txBox="1"/>
          <p:nvPr/>
        </p:nvSpPr>
        <p:spPr>
          <a:xfrm>
            <a:off x="1661449" y="2290048"/>
            <a:ext cx="231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連続値　➡</a:t>
            </a:r>
            <a:r>
              <a:rPr lang="en-US" altLang="ja-JP" sz="1400" b="1" dirty="0"/>
              <a:t> Regression</a:t>
            </a:r>
          </a:p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離散値　➡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kumimoji="1" lang="ja-JP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D7A2019-998E-4D63-930C-FA6E03620371}"/>
                  </a:ext>
                </a:extLst>
              </p:cNvPr>
              <p:cNvSpPr txBox="1"/>
              <p:nvPr/>
            </p:nvSpPr>
            <p:spPr>
              <a:xfrm>
                <a:off x="7646248" y="2950897"/>
                <a:ext cx="12885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l-GR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D7A2019-998E-4D63-930C-FA6E03620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48" y="2950897"/>
                <a:ext cx="1288506" cy="276999"/>
              </a:xfrm>
              <a:prstGeom prst="rect">
                <a:avLst/>
              </a:prstGeom>
              <a:blipFill>
                <a:blip r:embed="rId10"/>
                <a:stretch>
                  <a:fillRect l="-283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63A12F-B72F-4F49-B930-20F989637470}"/>
              </a:ext>
            </a:extLst>
          </p:cNvPr>
          <p:cNvSpPr txBox="1"/>
          <p:nvPr/>
        </p:nvSpPr>
        <p:spPr>
          <a:xfrm>
            <a:off x="3799834" y="794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例：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7480C3D-6C2C-48A6-9DD2-6510997220BB}"/>
                  </a:ext>
                </a:extLst>
              </p:cNvPr>
              <p:cNvSpPr txBox="1"/>
              <p:nvPr/>
            </p:nvSpPr>
            <p:spPr>
              <a:xfrm>
                <a:off x="8290501" y="2868168"/>
                <a:ext cx="3011632" cy="9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7480C3D-6C2C-48A6-9DD2-65109972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501" y="2868168"/>
                <a:ext cx="3011632" cy="90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946714C-FE81-4C77-BB61-31BC90E6904B}"/>
                  </a:ext>
                </a:extLst>
              </p:cNvPr>
              <p:cNvSpPr txBox="1"/>
              <p:nvPr/>
            </p:nvSpPr>
            <p:spPr>
              <a:xfrm>
                <a:off x="8814248" y="3924585"/>
                <a:ext cx="3769118" cy="379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  <m:sub/>
                    </m:sSub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600" dirty="0"/>
                  <a:t> </a:t>
                </a:r>
                <a:r>
                  <a:rPr lang="en-US" altLang="ja-JP" sz="1600" dirty="0"/>
                  <a:t>781</a:t>
                </a:r>
                <a:r>
                  <a:rPr kumimoji="1" lang="en-US" altLang="ja-JP" sz="1600" dirty="0"/>
                  <a:t>.2/4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946714C-FE81-4C77-BB61-31BC90E69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248" y="3924585"/>
                <a:ext cx="3769118" cy="379719"/>
              </a:xfrm>
              <a:prstGeom prst="rect">
                <a:avLst/>
              </a:prstGeom>
              <a:blipFill>
                <a:blip r:embed="rId12"/>
                <a:stretch>
                  <a:fillRect l="-2427" t="-96774" b="-1435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B5DD0DF-DAD1-4516-B8EC-8DE72A0D8F0A}"/>
                  </a:ext>
                </a:extLst>
              </p:cNvPr>
              <p:cNvSpPr txBox="1"/>
              <p:nvPr/>
            </p:nvSpPr>
            <p:spPr>
              <a:xfrm>
                <a:off x="1649966" y="4861814"/>
                <a:ext cx="38460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ja-JP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sz="2400" b="1" i="1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B5DD0DF-DAD1-4516-B8EC-8DE72A0D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66" y="4861814"/>
                <a:ext cx="3846019" cy="369332"/>
              </a:xfrm>
              <a:prstGeom prst="rect">
                <a:avLst/>
              </a:prstGeom>
              <a:blipFill>
                <a:blip r:embed="rId13"/>
                <a:stretch>
                  <a:fillRect l="-2853" t="-1667" r="-285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4315356" y="355934"/>
            <a:ext cx="7306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One Variable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グラフ 28">
            <a:extLst>
              <a:ext uri="{FF2B5EF4-FFF2-40B4-BE49-F238E27FC236}">
                <a16:creationId xmlns:a16="http://schemas.microsoft.com/office/drawing/2014/main" id="{A0FC2FB2-B056-46BD-93D6-E9BDA8C31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598763"/>
              </p:ext>
            </p:extLst>
          </p:nvPr>
        </p:nvGraphicFramePr>
        <p:xfrm>
          <a:off x="8076274" y="894015"/>
          <a:ext cx="3402260" cy="204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ABE5975-6A93-4358-8CF9-80210F651A2E}"/>
                  </a:ext>
                </a:extLst>
              </p:cNvPr>
              <p:cNvSpPr txBox="1"/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232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315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ABE5975-6A93-4358-8CF9-80210F65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2459815-3262-4806-BE32-471FDC11BF19}"/>
                  </a:ext>
                </a:extLst>
              </p:cNvPr>
              <p:cNvSpPr txBox="1"/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1  2104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1  1416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1  1534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1    852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2459815-3262-4806-BE32-471FDC11B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B8C5A2-F5E5-41E7-9632-161F52540170}"/>
              </a:ext>
            </a:extLst>
          </p:cNvPr>
          <p:cNvSpPr txBox="1"/>
          <p:nvPr/>
        </p:nvSpPr>
        <p:spPr>
          <a:xfrm>
            <a:off x="5502813" y="239777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?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49222DB-6EC6-48D1-B18B-76FC5EA75B9D}"/>
              </a:ext>
            </a:extLst>
          </p:cNvPr>
          <p:cNvSpPr txBox="1"/>
          <p:nvPr/>
        </p:nvSpPr>
        <p:spPr>
          <a:xfrm>
            <a:off x="4445279" y="2390499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1200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518A880-A8C7-4C9E-975C-AA1AE5C64CE7}"/>
              </a:ext>
            </a:extLst>
          </p:cNvPr>
          <p:cNvCxnSpPr>
            <a:cxnSpLocks/>
          </p:cNvCxnSpPr>
          <p:nvPr/>
        </p:nvCxnSpPr>
        <p:spPr>
          <a:xfrm flipV="1">
            <a:off x="8495930" y="979432"/>
            <a:ext cx="2725420" cy="154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6FBF920-80CB-456D-8615-7CD000BA4BA3}"/>
                  </a:ext>
                </a:extLst>
              </p:cNvPr>
              <p:cNvSpPr txBox="1"/>
              <p:nvPr/>
            </p:nvSpPr>
            <p:spPr>
              <a:xfrm>
                <a:off x="7646248" y="4816056"/>
                <a:ext cx="12885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l-GR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0.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6FBF920-80CB-456D-8615-7CD000BA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48" y="4816056"/>
                <a:ext cx="1288506" cy="276999"/>
              </a:xfrm>
              <a:prstGeom prst="rect">
                <a:avLst/>
              </a:prstGeom>
              <a:blipFill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353688-8176-409A-BA59-F01BFAF824F4}"/>
                  </a:ext>
                </a:extLst>
              </p:cNvPr>
              <p:cNvSpPr txBox="1"/>
              <p:nvPr/>
            </p:nvSpPr>
            <p:spPr>
              <a:xfrm>
                <a:off x="8352824" y="4992171"/>
                <a:ext cx="3011632" cy="9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420.8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283.2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306.8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170.4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353688-8176-409A-BA59-F01BFAF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24" y="4992171"/>
                <a:ext cx="3011632" cy="9071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C4F10CC-977D-49BC-BA37-BED7F1D13A17}"/>
                  </a:ext>
                </a:extLst>
              </p:cNvPr>
              <p:cNvSpPr txBox="1"/>
              <p:nvPr/>
            </p:nvSpPr>
            <p:spPr>
              <a:xfrm>
                <a:off x="8814248" y="5985967"/>
                <a:ext cx="3769118" cy="379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ja-JP" alt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  <m:sub/>
                    </m:sSub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600" dirty="0"/>
                  <a:t> </a:t>
                </a:r>
                <a:r>
                  <a:rPr lang="en-US" altLang="ja-JP" sz="1600" dirty="0"/>
                  <a:t>1</a:t>
                </a:r>
                <a:r>
                  <a:rPr kumimoji="1" lang="en-US" altLang="ja-JP" sz="1600" dirty="0"/>
                  <a:t>06.2/4</a:t>
                </a: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C4F10CC-977D-49BC-BA37-BED7F1D13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248" y="5985967"/>
                <a:ext cx="3769118" cy="379719"/>
              </a:xfrm>
              <a:prstGeom prst="rect">
                <a:avLst/>
              </a:prstGeom>
              <a:blipFill>
                <a:blip r:embed="rId19"/>
                <a:stretch>
                  <a:fillRect l="-2427" t="-96774" b="-1435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1D03DF8-73E1-45E4-9248-44E865238C14}"/>
              </a:ext>
            </a:extLst>
          </p:cNvPr>
          <p:cNvCxnSpPr>
            <a:cxnSpLocks/>
          </p:cNvCxnSpPr>
          <p:nvPr/>
        </p:nvCxnSpPr>
        <p:spPr>
          <a:xfrm>
            <a:off x="8495930" y="2208292"/>
            <a:ext cx="2725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3292A9F-52EB-4FEE-83AF-9C4EB13BD605}"/>
                  </a:ext>
                </a:extLst>
              </p:cNvPr>
              <p:cNvSpPr txBox="1"/>
              <p:nvPr/>
            </p:nvSpPr>
            <p:spPr>
              <a:xfrm>
                <a:off x="9985143" y="1972968"/>
                <a:ext cx="2206857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100∗1+0∗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3292A9F-52EB-4FEE-83AF-9C4EB13B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143" y="1972968"/>
                <a:ext cx="2206857" cy="215439"/>
              </a:xfrm>
              <a:prstGeom prst="rect">
                <a:avLst/>
              </a:prstGeom>
              <a:blipFill>
                <a:blip r:embed="rId20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9C9DCC2-AA63-49A5-9957-BA93039AB1C9}"/>
                  </a:ext>
                </a:extLst>
              </p:cNvPr>
              <p:cNvSpPr txBox="1"/>
              <p:nvPr/>
            </p:nvSpPr>
            <p:spPr>
              <a:xfrm>
                <a:off x="10117921" y="818765"/>
                <a:ext cx="2206857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0∗1+0.2∗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9C9DCC2-AA63-49A5-9957-BA93039A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921" y="818765"/>
                <a:ext cx="2206857" cy="215439"/>
              </a:xfrm>
              <a:prstGeom prst="rect">
                <a:avLst/>
              </a:prstGeom>
              <a:blipFill>
                <a:blip r:embed="rId21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8A51C57-C19A-48DF-9FD0-8E6F625D63CE}"/>
              </a:ext>
            </a:extLst>
          </p:cNvPr>
          <p:cNvSpPr txBox="1"/>
          <p:nvPr/>
        </p:nvSpPr>
        <p:spPr>
          <a:xfrm>
            <a:off x="237997" y="4377438"/>
            <a:ext cx="46378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Cost</a:t>
            </a:r>
            <a:r>
              <a:rPr lang="ja-JP" altLang="en-US" b="1" dirty="0"/>
              <a:t>・</a:t>
            </a:r>
            <a:r>
              <a:rPr lang="en-US" altLang="ja-JP" b="1" dirty="0"/>
              <a:t>Loss</a:t>
            </a:r>
            <a:r>
              <a:rPr lang="ja-JP" altLang="en-US" b="1" dirty="0"/>
              <a:t>・</a:t>
            </a:r>
            <a:r>
              <a:rPr lang="en-US" altLang="ja-JP" b="1" dirty="0"/>
              <a:t>Error Function(</a:t>
            </a:r>
            <a:r>
              <a:rPr lang="ja-JP" altLang="en-US" b="1" dirty="0"/>
              <a:t>損失関数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endParaRPr lang="en-US" altLang="ja-JP" b="1" dirty="0"/>
          </a:p>
          <a:p>
            <a:endParaRPr lang="en-US" altLang="ja-JP" dirty="0"/>
          </a:p>
          <a:p>
            <a:endParaRPr lang="en-US" altLang="ja-JP" sz="800" b="1" dirty="0"/>
          </a:p>
          <a:p>
            <a:r>
              <a:rPr lang="en-US" altLang="ja-JP" b="1" dirty="0"/>
              <a:t>Objective Function(</a:t>
            </a:r>
            <a:r>
              <a:rPr lang="ja-JP" altLang="en-US" b="1" dirty="0"/>
              <a:t>目標関数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endParaRPr kumimoji="1" lang="ja-JP" altLang="en-US" dirty="0"/>
          </a:p>
        </p:txBody>
      </p:sp>
      <p:pic>
        <p:nvPicPr>
          <p:cNvPr id="44" name="Picture 1">
            <a:extLst>
              <a:ext uri="{FF2B5EF4-FFF2-40B4-BE49-F238E27FC236}">
                <a16:creationId xmlns:a16="http://schemas.microsoft.com/office/drawing/2014/main" id="{DFDA1148-05DF-4BFE-A490-0F7336929D9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35" y="5688284"/>
            <a:ext cx="3621148" cy="565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E84A90E-F383-4B2C-9C5F-A0C8874F51D0}"/>
                  </a:ext>
                </a:extLst>
              </p:cNvPr>
              <p:cNvSpPr txBox="1"/>
              <p:nvPr/>
            </p:nvSpPr>
            <p:spPr>
              <a:xfrm>
                <a:off x="1667950" y="6351274"/>
                <a:ext cx="3769118" cy="4723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8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E84A90E-F383-4B2C-9C5F-A0C8874F5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50" y="6351274"/>
                <a:ext cx="3769118" cy="4723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3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1" grpId="0"/>
      <p:bldP spid="25" grpId="0"/>
      <p:bldP spid="27" grpId="0"/>
      <p:bldGraphic spid="29" grpId="0">
        <p:bldAsOne/>
      </p:bldGraphic>
      <p:bldP spid="30" grpId="0"/>
      <p:bldP spid="31" grpId="0"/>
      <p:bldP spid="7" grpId="0"/>
      <p:bldP spid="33" grpId="0"/>
      <p:bldP spid="35" grpId="0"/>
      <p:bldP spid="36" grpId="0"/>
      <p:bldP spid="37" grpId="0"/>
      <p:bldP spid="41" grpId="0"/>
      <p:bldP spid="42" grpId="0"/>
      <p:bldP spid="43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36049" y="4558391"/>
            <a:ext cx="11737731" cy="456917"/>
          </a:xfrm>
        </p:spPr>
        <p:txBody>
          <a:bodyPr>
            <a:normAutofit/>
          </a:bodyPr>
          <a:lstStyle/>
          <a:p>
            <a:r>
              <a:rPr lang="ja-JP" altLang="en-US" dirty="0"/>
              <a:t>離散値の場合、</a:t>
            </a:r>
            <a:r>
              <a:rPr lang="ja-JP" altLang="en-US" b="1" dirty="0"/>
              <a:t>交差エントロピー誤差（</a:t>
            </a:r>
            <a:r>
              <a:rPr lang="en-US" altLang="ja-JP" b="1" dirty="0"/>
              <a:t>Cross Entropy </a:t>
            </a:r>
            <a:r>
              <a:rPr lang="en-US" altLang="ja-JP" b="1" dirty="0" err="1"/>
              <a:t>Error:CEE</a:t>
            </a:r>
            <a:r>
              <a:rPr lang="ja-JP" altLang="en-US" b="1" dirty="0"/>
              <a:t>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損失関数（</a:t>
            </a:r>
            <a:r>
              <a:rPr lang="en-US" altLang="ja-JP" dirty="0"/>
              <a:t>Cost</a:t>
            </a:r>
            <a:r>
              <a:rPr lang="ja-JP" altLang="en-US" dirty="0"/>
              <a:t> </a:t>
            </a:r>
            <a:r>
              <a:rPr lang="en-US" altLang="ja-JP" dirty="0"/>
              <a:t>Function</a:t>
            </a:r>
            <a:r>
              <a:rPr lang="ja-JP" altLang="en-US" dirty="0"/>
              <a:t>・</a:t>
            </a:r>
            <a:r>
              <a:rPr lang="en-US" altLang="ja-JP" dirty="0"/>
              <a:t>Loss</a:t>
            </a:r>
            <a:r>
              <a:rPr lang="ja-JP" altLang="en-US" dirty="0"/>
              <a:t> </a:t>
            </a:r>
            <a:r>
              <a:rPr lang="en-US" altLang="ja-JP" dirty="0"/>
              <a:t>Function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>
          <a:xfrm>
            <a:off x="936049" y="2288766"/>
            <a:ext cx="11737731" cy="45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連続値の場合、</a:t>
            </a:r>
            <a:r>
              <a:rPr lang="ja-JP" altLang="en-US" b="1" dirty="0"/>
              <a:t>二乗和誤差（</a:t>
            </a:r>
            <a:r>
              <a:rPr lang="en-US" altLang="ja-JP" b="1" dirty="0"/>
              <a:t>Sum of Squared </a:t>
            </a:r>
            <a:r>
              <a:rPr lang="en-US" altLang="ja-JP" b="1" dirty="0" err="1"/>
              <a:t>Error:SSE</a:t>
            </a:r>
            <a:r>
              <a:rPr lang="ja-JP" altLang="en-US" b="1" dirty="0"/>
              <a:t>）</a:t>
            </a:r>
            <a:endParaRPr lang="ja-JP" altLang="en-US" dirty="0"/>
          </a:p>
        </p:txBody>
      </p:sp>
      <p:pic>
        <p:nvPicPr>
          <p:cNvPr id="17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8" y="5819882"/>
            <a:ext cx="7259521" cy="600221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8" y="4989219"/>
            <a:ext cx="5184249" cy="628870"/>
          </a:xfrm>
          <a:prstGeom prst="rect">
            <a:avLst/>
          </a:prstGeom>
        </p:spPr>
      </p:pic>
      <p:pic>
        <p:nvPicPr>
          <p:cNvPr id="20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7" y="1034347"/>
            <a:ext cx="5210355" cy="814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255214" y="2679009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14" y="2679009"/>
                <a:ext cx="4389168" cy="576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246048" y="3381248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3381248"/>
                <a:ext cx="4326398" cy="840295"/>
              </a:xfrm>
              <a:prstGeom prst="rect">
                <a:avLst/>
              </a:prstGeom>
              <a:blipFill>
                <a:blip r:embed="rId10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5470161" y="2947476"/>
            <a:ext cx="5891356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※                                        </a:t>
            </a:r>
            <a:r>
              <a:rPr kumimoji="1" lang="ja-JP" altLang="en-US" sz="1600" dirty="0"/>
              <a:t>絶対値採用しない理由？</a:t>
            </a:r>
            <a:endParaRPr kumimoji="1" lang="en-US" altLang="ja-JP" sz="1600" dirty="0"/>
          </a:p>
          <a:p>
            <a:r>
              <a:rPr lang="en-US" altLang="ja-JP" sz="1600" dirty="0"/>
              <a:t>※</a:t>
            </a:r>
            <a:r>
              <a:rPr lang="ja-JP" altLang="en-US" sz="1600" dirty="0"/>
              <a:t>２で割る理由？</a:t>
            </a:r>
            <a:endParaRPr lang="en-US" altLang="ja-JP" sz="1600" dirty="0"/>
          </a:p>
          <a:p>
            <a:r>
              <a:rPr kumimoji="1" lang="ja-JP" altLang="en-US" sz="1600" dirty="0"/>
              <a:t>⇒微分</a:t>
            </a:r>
            <a:r>
              <a:rPr lang="ja-JP" altLang="en-US" sz="1600" dirty="0"/>
              <a:t>に</a:t>
            </a:r>
            <a:r>
              <a:rPr kumimoji="1" lang="ja-JP" altLang="en-US" sz="1600" dirty="0"/>
              <a:t>計算しやいため</a:t>
            </a:r>
            <a:endParaRPr kumimoji="1" lang="en-US" altLang="ja-JP" sz="1600" dirty="0"/>
          </a:p>
          <a:p>
            <a:r>
              <a:rPr lang="en-US" altLang="ja-JP" sz="1600" dirty="0">
                <a:hlinkClick r:id="rId11"/>
              </a:rPr>
              <a:t>https://qiita.com/Ryuichirou/items/97d923671a0015256173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8AE8FC-FBAA-473F-B230-09F071409505}"/>
                  </a:ext>
                </a:extLst>
              </p:cNvPr>
              <p:cNvSpPr txBox="1"/>
              <p:nvPr/>
            </p:nvSpPr>
            <p:spPr>
              <a:xfrm>
                <a:off x="5814966" y="2984433"/>
                <a:ext cx="238946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ja-JP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)=|</m:t>
                      </m:r>
                      <m:sSub>
                        <m:sSubPr>
                          <m:ctrlPr>
                            <a:rPr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ja-JP" altLang="en-US" sz="1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8AE8FC-FBAA-473F-B230-09F07140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66" y="2984433"/>
                <a:ext cx="2389467" cy="215444"/>
              </a:xfrm>
              <a:prstGeom prst="rect">
                <a:avLst/>
              </a:prstGeom>
              <a:blipFill>
                <a:blip r:embed="rId12"/>
                <a:stretch>
                  <a:fillRect l="-2551" b="-3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1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交差エントロピー誤差の理解</a:t>
            </a:r>
            <a:endParaRPr kumimoji="1" lang="ja-JP" altLang="en-US" dirty="0"/>
          </a:p>
        </p:txBody>
      </p:sp>
      <p:pic>
        <p:nvPicPr>
          <p:cNvPr id="12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86" y="947660"/>
            <a:ext cx="4648200" cy="563845"/>
          </a:xfrm>
          <a:prstGeom prst="rect">
            <a:avLst/>
          </a:prstGeom>
        </p:spPr>
      </p:pic>
      <p:cxnSp>
        <p:nvCxnSpPr>
          <p:cNvPr id="13" name="Straight Connector 21"/>
          <p:cNvCxnSpPr/>
          <p:nvPr/>
        </p:nvCxnSpPr>
        <p:spPr>
          <a:xfrm flipH="1" flipV="1">
            <a:off x="518745" y="1359976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3"/>
          <p:cNvCxnSpPr/>
          <p:nvPr/>
        </p:nvCxnSpPr>
        <p:spPr>
          <a:xfrm>
            <a:off x="290145" y="3288216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85" y="1843493"/>
            <a:ext cx="4712970" cy="2221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9"/>
              <p14:cNvContentPartPr/>
              <p14:nvPr/>
            </p14:nvContentPartPr>
            <p14:xfrm>
              <a:off x="365985" y="846225"/>
              <a:ext cx="2816280" cy="2883240"/>
            </p14:xfrm>
          </p:contentPart>
        </mc:Choice>
        <mc:Fallback xmlns="">
          <p:pic>
            <p:nvPicPr>
              <p:cNvPr id="21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985" y="835065"/>
                <a:ext cx="2835360" cy="29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インク 21"/>
              <p14:cNvContentPartPr/>
              <p14:nvPr/>
            </p14:nvContentPartPr>
            <p14:xfrm>
              <a:off x="1138185" y="1067985"/>
              <a:ext cx="1100880" cy="443520"/>
            </p14:xfrm>
          </p:contentPart>
        </mc:Choice>
        <mc:Fallback xmlns="">
          <p:pic>
            <p:nvPicPr>
              <p:cNvPr id="22" name="インク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0985" y="1056825"/>
                <a:ext cx="1117800" cy="4586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45" y="3354586"/>
            <a:ext cx="814730" cy="367589"/>
          </a:xfrm>
          <a:prstGeom prst="rect">
            <a:avLst/>
          </a:prstGeom>
        </p:spPr>
      </p:pic>
      <p:sp>
        <p:nvSpPr>
          <p:cNvPr id="10" name="TextBox 42"/>
          <p:cNvSpPr txBox="1"/>
          <p:nvPr/>
        </p:nvSpPr>
        <p:spPr>
          <a:xfrm>
            <a:off x="1166482" y="1050710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1" name="Straight Connector 21"/>
          <p:cNvCxnSpPr/>
          <p:nvPr/>
        </p:nvCxnSpPr>
        <p:spPr>
          <a:xfrm flipH="1" flipV="1">
            <a:off x="518745" y="4085001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3"/>
          <p:cNvCxnSpPr/>
          <p:nvPr/>
        </p:nvCxnSpPr>
        <p:spPr>
          <a:xfrm>
            <a:off x="288166" y="6470442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66" y="6536812"/>
            <a:ext cx="814730" cy="367589"/>
          </a:xfrm>
          <a:prstGeom prst="rect">
            <a:avLst/>
          </a:prstGeom>
        </p:spPr>
      </p:pic>
      <p:sp>
        <p:nvSpPr>
          <p:cNvPr id="17" name="TextBox 42"/>
          <p:cNvSpPr txBox="1"/>
          <p:nvPr/>
        </p:nvSpPr>
        <p:spPr>
          <a:xfrm>
            <a:off x="1317874" y="4034789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sp>
        <p:nvSpPr>
          <p:cNvPr id="19" name="TextBox 20"/>
          <p:cNvSpPr txBox="1"/>
          <p:nvPr/>
        </p:nvSpPr>
        <p:spPr>
          <a:xfrm>
            <a:off x="2956785" y="65972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24"/>
          <p:cNvSpPr txBox="1"/>
          <p:nvPr/>
        </p:nvSpPr>
        <p:spPr>
          <a:xfrm>
            <a:off x="365985" y="661682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2956785" y="343332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65985" y="339749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1"/>
              <p14:cNvContentPartPr/>
              <p14:nvPr/>
            </p14:nvContentPartPr>
            <p14:xfrm>
              <a:off x="605633" y="4064723"/>
              <a:ext cx="2859120" cy="2325240"/>
            </p14:xfrm>
          </p:contentPart>
        </mc:Choice>
        <mc:Fallback xmlns="">
          <p:pic>
            <p:nvPicPr>
              <p:cNvPr id="25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7353" y="4054283"/>
                <a:ext cx="2873880" cy="23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インク 27"/>
              <p14:cNvContentPartPr/>
              <p14:nvPr/>
            </p14:nvContentPartPr>
            <p14:xfrm>
              <a:off x="3128947" y="4182057"/>
              <a:ext cx="43560" cy="2360880"/>
            </p14:xfrm>
          </p:contentPart>
        </mc:Choice>
        <mc:Fallback xmlns="">
          <p:pic>
            <p:nvPicPr>
              <p:cNvPr id="28" name="インク 2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19587" y="4176657"/>
                <a:ext cx="60840" cy="23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02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Public\Documents\ml-class\lectures-slides\assets\2.bowl.png">
            <a:extLst>
              <a:ext uri="{FF2B5EF4-FFF2-40B4-BE49-F238E27FC236}">
                <a16:creationId xmlns:a16="http://schemas.microsoft.com/office/drawing/2014/main" id="{44B205AE-846C-43E3-9BF0-5334E396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202" y="2600822"/>
            <a:ext cx="5426530" cy="425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教師あり学習の理解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A60F54-C7FF-42B1-A71F-E9E3410777A6}"/>
              </a:ext>
            </a:extLst>
          </p:cNvPr>
          <p:cNvSpPr txBox="1"/>
          <p:nvPr/>
        </p:nvSpPr>
        <p:spPr>
          <a:xfrm>
            <a:off x="237997" y="794766"/>
            <a:ext cx="666995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Input</a:t>
            </a:r>
            <a:r>
              <a:rPr kumimoji="1" lang="en-US" altLang="ja-JP" dirty="0"/>
              <a:t>   </a:t>
            </a:r>
            <a:r>
              <a:rPr lang="en-US" altLang="ja-JP" b="1" dirty="0">
                <a:solidFill>
                  <a:srgbClr val="FF0000"/>
                </a:solidFill>
              </a:rPr>
              <a:t>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Feature</a:t>
            </a:r>
            <a:r>
              <a:rPr lang="ja-JP" altLang="en-US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x</a:t>
            </a:r>
            <a:r>
              <a:rPr lang="en-US" altLang="ja-JP" sz="2400" b="1" baseline="30000" dirty="0">
                <a:solidFill>
                  <a:srgbClr val="FF0000"/>
                </a:solidFill>
              </a:rPr>
              <a:t>i</a:t>
            </a:r>
            <a:endParaRPr lang="en-US" altLang="ja-JP" b="1" baseline="300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Label</a:t>
            </a:r>
            <a:r>
              <a:rPr lang="ja-JP" altLang="en-US" b="1" dirty="0"/>
              <a:t>・ </a:t>
            </a:r>
            <a:r>
              <a:rPr lang="en-US" altLang="ja-JP" b="1" dirty="0"/>
              <a:t>Output</a:t>
            </a:r>
            <a:r>
              <a:rPr lang="en-US" altLang="ja-JP" dirty="0"/>
              <a:t> : </a:t>
            </a:r>
            <a:r>
              <a:rPr lang="en-US" altLang="ja-JP" sz="2000" b="1" dirty="0">
                <a:solidFill>
                  <a:srgbClr val="FF0000"/>
                </a:solidFill>
              </a:rPr>
              <a:t>y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sz="1000" b="1" dirty="0"/>
          </a:p>
          <a:p>
            <a:r>
              <a:rPr lang="en-US" altLang="ja-JP" b="1" dirty="0"/>
              <a:t>Hypothesis(</a:t>
            </a:r>
            <a:r>
              <a:rPr lang="ja-JP" altLang="en-US" b="1" dirty="0"/>
              <a:t>仮説</a:t>
            </a:r>
            <a:r>
              <a:rPr lang="en-US" altLang="ja-JP" b="1" dirty="0"/>
              <a:t>)</a:t>
            </a:r>
            <a:r>
              <a:rPr lang="ja-JP" altLang="en-US" b="1" dirty="0"/>
              <a:t>　</a:t>
            </a:r>
            <a:r>
              <a:rPr lang="ja-JP" altLang="en-US" dirty="0"/>
              <a:t>：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</a:t>
            </a:r>
          </a:p>
          <a:p>
            <a:r>
              <a:rPr lang="en-US" altLang="ja-JP" sz="1000" dirty="0"/>
              <a:t> </a:t>
            </a:r>
          </a:p>
          <a:p>
            <a:r>
              <a:rPr lang="ja-JP" altLang="en-US" dirty="0"/>
              <a:t>　　　</a:t>
            </a:r>
            <a:endParaRPr kumimoji="1" lang="ja-JP" altLang="en-US" dirty="0"/>
          </a:p>
        </p:txBody>
      </p:sp>
      <p:pic>
        <p:nvPicPr>
          <p:cNvPr id="8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50" y="4987162"/>
            <a:ext cx="3621148" cy="565804"/>
          </a:xfrm>
          <a:prstGeom prst="rect">
            <a:avLst/>
          </a:prstGeom>
        </p:spPr>
      </p:pic>
      <p:graphicFrame>
        <p:nvGraphicFramePr>
          <p:cNvPr id="9" name="Table 35">
            <a:extLst>
              <a:ext uri="{FF2B5EF4-FFF2-40B4-BE49-F238E27FC236}">
                <a16:creationId xmlns:a16="http://schemas.microsoft.com/office/drawing/2014/main" id="{23E80517-6A2A-40B4-AD71-DED4C2445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9447" y="1003234"/>
          <a:ext cx="1883645" cy="13832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5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1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1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5">
            <a:extLst>
              <a:ext uri="{FF2B5EF4-FFF2-40B4-BE49-F238E27FC236}">
                <a16:creationId xmlns:a16="http://schemas.microsoft.com/office/drawing/2014/main" id="{792192B2-D6A5-4FBA-B4A6-B4DA2560DA4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00" y="1408468"/>
            <a:ext cx="222885" cy="150495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DBE87A45-E496-4589-A3E4-1BE980BF055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1" y="1389966"/>
            <a:ext cx="120015" cy="163830"/>
          </a:xfrm>
          <a:prstGeom prst="rect">
            <a:avLst/>
          </a:prstGeom>
        </p:spPr>
      </p:pic>
      <p:pic>
        <p:nvPicPr>
          <p:cNvPr id="18" name="Picture 1">
            <a:extLst>
              <a:ext uri="{FF2B5EF4-FFF2-40B4-BE49-F238E27FC236}">
                <a16:creationId xmlns:a16="http://schemas.microsoft.com/office/drawing/2014/main" id="{A42EE8A9-BD38-43EA-A2E3-85D9C5AB64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04" b="-22504"/>
          <a:stretch/>
        </p:blipFill>
        <p:spPr>
          <a:xfrm>
            <a:off x="1667950" y="3648442"/>
            <a:ext cx="3250279" cy="357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1667950" y="3150184"/>
                <a:ext cx="2767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l-GR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50" y="3150184"/>
                <a:ext cx="2767032" cy="276999"/>
              </a:xfrm>
              <a:prstGeom prst="rect">
                <a:avLst/>
              </a:prstGeom>
              <a:blipFill>
                <a:blip r:embed="rId11"/>
                <a:stretch>
                  <a:fillRect l="-308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D7A2019-998E-4D63-930C-FA6E03620371}"/>
                  </a:ext>
                </a:extLst>
              </p:cNvPr>
              <p:cNvSpPr txBox="1"/>
              <p:nvPr/>
            </p:nvSpPr>
            <p:spPr>
              <a:xfrm>
                <a:off x="1587442" y="5795093"/>
                <a:ext cx="12885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l-GR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D7A2019-998E-4D63-930C-FA6E03620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42" y="5795093"/>
                <a:ext cx="1288506" cy="276999"/>
              </a:xfrm>
              <a:prstGeom prst="rect">
                <a:avLst/>
              </a:prstGeom>
              <a:blipFill>
                <a:blip r:embed="rId12"/>
                <a:stretch>
                  <a:fillRect l="-283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63A12F-B72F-4F49-B930-20F989637470}"/>
              </a:ext>
            </a:extLst>
          </p:cNvPr>
          <p:cNvSpPr txBox="1"/>
          <p:nvPr/>
        </p:nvSpPr>
        <p:spPr>
          <a:xfrm>
            <a:off x="3799834" y="794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例：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946714C-FE81-4C77-BB61-31BC90E6904B}"/>
                  </a:ext>
                </a:extLst>
              </p:cNvPr>
              <p:cNvSpPr txBox="1"/>
              <p:nvPr/>
            </p:nvSpPr>
            <p:spPr>
              <a:xfrm>
                <a:off x="3084023" y="5834950"/>
                <a:ext cx="20885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600" dirty="0"/>
                  <a:t> </a:t>
                </a:r>
                <a:r>
                  <a:rPr lang="en-US" altLang="ja-JP" sz="1600" dirty="0"/>
                  <a:t>2142.54/2/4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946714C-FE81-4C77-BB61-31BC90E69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023" y="5834950"/>
                <a:ext cx="2088588" cy="246221"/>
              </a:xfrm>
              <a:prstGeom prst="rect">
                <a:avLst/>
              </a:prstGeom>
              <a:blipFill>
                <a:blip r:embed="rId13"/>
                <a:stretch>
                  <a:fillRect l="-4373" t="-24390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4315356" y="355934"/>
            <a:ext cx="7306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One Variable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グラフ 28">
            <a:extLst>
              <a:ext uri="{FF2B5EF4-FFF2-40B4-BE49-F238E27FC236}">
                <a16:creationId xmlns:a16="http://schemas.microsoft.com/office/drawing/2014/main" id="{A0FC2FB2-B056-46BD-93D6-E9BDA8C3197C}"/>
              </a:ext>
            </a:extLst>
          </p:cNvPr>
          <p:cNvGraphicFramePr>
            <a:graphicFrameLocks/>
          </p:cNvGraphicFramePr>
          <p:nvPr/>
        </p:nvGraphicFramePr>
        <p:xfrm>
          <a:off x="8076274" y="894015"/>
          <a:ext cx="3402260" cy="204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ABE5975-6A93-4358-8CF9-80210F651A2E}"/>
                  </a:ext>
                </a:extLst>
              </p:cNvPr>
              <p:cNvSpPr txBox="1"/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232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315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ABE5975-6A93-4358-8CF9-80210F65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2459815-3262-4806-BE32-471FDC11BF19}"/>
                  </a:ext>
                </a:extLst>
              </p:cNvPr>
              <p:cNvSpPr txBox="1"/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1  2104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1  1416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1  1534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1    852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2459815-3262-4806-BE32-471FDC11B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B8C5A2-F5E5-41E7-9632-161F52540170}"/>
              </a:ext>
            </a:extLst>
          </p:cNvPr>
          <p:cNvSpPr txBox="1"/>
          <p:nvPr/>
        </p:nvSpPr>
        <p:spPr>
          <a:xfrm>
            <a:off x="5502813" y="239777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?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49222DB-6EC6-48D1-B18B-76FC5EA75B9D}"/>
              </a:ext>
            </a:extLst>
          </p:cNvPr>
          <p:cNvSpPr txBox="1"/>
          <p:nvPr/>
        </p:nvSpPr>
        <p:spPr>
          <a:xfrm>
            <a:off x="4445279" y="2390499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1200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518A880-A8C7-4C9E-975C-AA1AE5C64CE7}"/>
              </a:ext>
            </a:extLst>
          </p:cNvPr>
          <p:cNvCxnSpPr>
            <a:cxnSpLocks/>
          </p:cNvCxnSpPr>
          <p:nvPr/>
        </p:nvCxnSpPr>
        <p:spPr>
          <a:xfrm flipV="1">
            <a:off x="8495930" y="979432"/>
            <a:ext cx="2725420" cy="154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6FBF920-80CB-456D-8615-7CD000BA4BA3}"/>
                  </a:ext>
                </a:extLst>
              </p:cNvPr>
              <p:cNvSpPr txBox="1"/>
              <p:nvPr/>
            </p:nvSpPr>
            <p:spPr>
              <a:xfrm>
                <a:off x="1549243" y="6178758"/>
                <a:ext cx="12885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l-GR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0.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6FBF920-80CB-456D-8615-7CD000BA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43" y="6178758"/>
                <a:ext cx="1288506" cy="276999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1D03DF8-73E1-45E4-9248-44E865238C14}"/>
              </a:ext>
            </a:extLst>
          </p:cNvPr>
          <p:cNvCxnSpPr>
            <a:cxnSpLocks/>
          </p:cNvCxnSpPr>
          <p:nvPr/>
        </p:nvCxnSpPr>
        <p:spPr>
          <a:xfrm>
            <a:off x="8495930" y="2198132"/>
            <a:ext cx="2725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B055509-3835-419B-8C6F-4F94D0778FE8}"/>
                  </a:ext>
                </a:extLst>
              </p:cNvPr>
              <p:cNvSpPr txBox="1"/>
              <p:nvPr/>
            </p:nvSpPr>
            <p:spPr>
              <a:xfrm>
                <a:off x="3084022" y="6178758"/>
                <a:ext cx="20885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600" dirty="0"/>
                  <a:t> </a:t>
                </a:r>
                <a:r>
                  <a:rPr lang="en-US" altLang="ja-JP" sz="1600" dirty="0"/>
                  <a:t>92098.24/2/4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B055509-3835-419B-8C6F-4F94D0778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022" y="6178758"/>
                <a:ext cx="2088589" cy="246221"/>
              </a:xfrm>
              <a:prstGeom prst="rect">
                <a:avLst/>
              </a:prstGeom>
              <a:blipFill>
                <a:blip r:embed="rId18"/>
                <a:stretch>
                  <a:fillRect l="-4373" t="-27500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0AC089C-650F-40DC-BED3-8C0A6D47DBD1}"/>
                  </a:ext>
                </a:extLst>
              </p:cNvPr>
              <p:cNvSpPr txBox="1"/>
              <p:nvPr/>
            </p:nvSpPr>
            <p:spPr>
              <a:xfrm>
                <a:off x="1605250" y="4175523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0AC089C-650F-40DC-BED3-8C0A6D47D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50" y="4175523"/>
                <a:ext cx="4389168" cy="5761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6EFD50F-6BE1-4833-A80A-D9838305ADB3}"/>
                  </a:ext>
                </a:extLst>
              </p:cNvPr>
              <p:cNvSpPr txBox="1"/>
              <p:nvPr/>
            </p:nvSpPr>
            <p:spPr>
              <a:xfrm>
                <a:off x="9985143" y="1972968"/>
                <a:ext cx="2206857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100∗1+0∗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6EFD50F-6BE1-4833-A80A-D9838305A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143" y="1972968"/>
                <a:ext cx="2206857" cy="215439"/>
              </a:xfrm>
              <a:prstGeom prst="rect">
                <a:avLst/>
              </a:prstGeom>
              <a:blipFill>
                <a:blip r:embed="rId20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80B2368-C42B-45C1-BB58-9463479405EF}"/>
                  </a:ext>
                </a:extLst>
              </p:cNvPr>
              <p:cNvSpPr txBox="1"/>
              <p:nvPr/>
            </p:nvSpPr>
            <p:spPr>
              <a:xfrm>
                <a:off x="10117921" y="818765"/>
                <a:ext cx="2206857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0∗1+0.2∗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80B2368-C42B-45C1-BB58-946347940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921" y="818765"/>
                <a:ext cx="2206857" cy="215439"/>
              </a:xfrm>
              <a:prstGeom prst="rect">
                <a:avLst/>
              </a:prstGeom>
              <a:blipFill>
                <a:blip r:embed="rId21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0E4119F-7B2F-481F-BE4F-725B912EA6FC}"/>
                  </a:ext>
                </a:extLst>
              </p:cNvPr>
              <p:cNvSpPr txBox="1"/>
              <p:nvPr/>
            </p:nvSpPr>
            <p:spPr>
              <a:xfrm>
                <a:off x="7853046" y="5715048"/>
                <a:ext cx="3769118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0E4119F-7B2F-481F-BE4F-725B912E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046" y="5715048"/>
                <a:ext cx="3769118" cy="337336"/>
              </a:xfrm>
              <a:prstGeom prst="rect">
                <a:avLst/>
              </a:prstGeom>
              <a:blipFill>
                <a:blip r:embed="rId22"/>
                <a:stretch>
                  <a:fillRect l="-2423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09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35" grpId="0"/>
      <p:bldP spid="32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教師あり学習の理解</a:t>
            </a:r>
          </a:p>
        </p:txBody>
      </p:sp>
      <p:pic>
        <p:nvPicPr>
          <p:cNvPr id="13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79" y="3620973"/>
            <a:ext cx="5556430" cy="292123"/>
          </a:xfrm>
          <a:prstGeom prst="rect">
            <a:avLst/>
          </a:prstGeom>
        </p:spPr>
      </p:pic>
      <p:sp>
        <p:nvSpPr>
          <p:cNvPr id="14" name="TextBox 7"/>
          <p:cNvSpPr txBox="1"/>
          <p:nvPr/>
        </p:nvSpPr>
        <p:spPr>
          <a:xfrm>
            <a:off x="725210" y="3601945"/>
            <a:ext cx="163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Hypothesis: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506135" y="4646304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p:sp>
        <p:nvSpPr>
          <p:cNvPr id="16" name="TextBox 14"/>
          <p:cNvSpPr txBox="1"/>
          <p:nvPr/>
        </p:nvSpPr>
        <p:spPr>
          <a:xfrm>
            <a:off x="725210" y="4073356"/>
            <a:ext cx="163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Parameters:</a:t>
            </a:r>
          </a:p>
        </p:txBody>
      </p:sp>
      <p:pic>
        <p:nvPicPr>
          <p:cNvPr id="17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79" y="4120097"/>
            <a:ext cx="1348224" cy="227525"/>
          </a:xfrm>
          <a:prstGeom prst="rect">
            <a:avLst/>
          </a:prstGeom>
        </p:spPr>
      </p:pic>
      <p:pic>
        <p:nvPicPr>
          <p:cNvPr id="18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5284946"/>
            <a:ext cx="4772332" cy="702154"/>
          </a:xfrm>
          <a:prstGeom prst="rect">
            <a:avLst/>
          </a:prstGeom>
        </p:spPr>
      </p:pic>
      <p:graphicFrame>
        <p:nvGraphicFramePr>
          <p:cNvPr id="25" name="Table 1"/>
          <p:cNvGraphicFramePr>
            <a:graphicFrameLocks noGrp="1"/>
          </p:cNvGraphicFramePr>
          <p:nvPr>
            <p:extLst/>
          </p:nvPr>
        </p:nvGraphicFramePr>
        <p:xfrm>
          <a:off x="679449" y="937851"/>
          <a:ext cx="6244787" cy="16019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1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2326">
                <a:tc>
                  <a:txBody>
                    <a:bodyPr/>
                    <a:lstStyle/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3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3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35"/>
          <p:cNvGraphicFramePr>
            <a:graphicFrameLocks noGrp="1"/>
          </p:cNvGraphicFramePr>
          <p:nvPr>
            <p:extLst/>
          </p:nvPr>
        </p:nvGraphicFramePr>
        <p:xfrm>
          <a:off x="1662403" y="947450"/>
          <a:ext cx="5298609" cy="16019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2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3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3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0" y="1389335"/>
            <a:ext cx="230505" cy="154305"/>
          </a:xfrm>
          <a:prstGeom prst="rect">
            <a:avLst/>
          </a:prstGeom>
        </p:spPr>
      </p:pic>
      <p:pic>
        <p:nvPicPr>
          <p:cNvPr id="28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79" y="1389335"/>
            <a:ext cx="222885" cy="150495"/>
          </a:xfrm>
          <a:prstGeom prst="rect">
            <a:avLst/>
          </a:prstGeom>
        </p:spPr>
      </p:pic>
      <p:pic>
        <p:nvPicPr>
          <p:cNvPr id="29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12" y="1419634"/>
            <a:ext cx="228600" cy="150495"/>
          </a:xfrm>
          <a:prstGeom prst="rect">
            <a:avLst/>
          </a:prstGeom>
        </p:spPr>
      </p:pic>
      <p:pic>
        <p:nvPicPr>
          <p:cNvPr id="30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65" y="1419633"/>
            <a:ext cx="230505" cy="154305"/>
          </a:xfrm>
          <a:prstGeom prst="rect">
            <a:avLst/>
          </a:prstGeom>
        </p:spPr>
      </p:pic>
      <p:pic>
        <p:nvPicPr>
          <p:cNvPr id="31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65" y="1415824"/>
            <a:ext cx="120015" cy="163830"/>
          </a:xfrm>
          <a:prstGeom prst="rect">
            <a:avLst/>
          </a:prstGeom>
        </p:spPr>
      </p:pic>
      <p:pic>
        <p:nvPicPr>
          <p:cNvPr id="32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89" y="1415937"/>
            <a:ext cx="234315" cy="150495"/>
          </a:xfrm>
          <a:prstGeom prst="rect">
            <a:avLst/>
          </a:prstGeom>
        </p:spPr>
      </p:pic>
      <p:pic>
        <p:nvPicPr>
          <p:cNvPr id="33" name="Picture 3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627" y="1327252"/>
            <a:ext cx="2458492" cy="1006105"/>
          </a:xfrm>
          <a:prstGeom prst="rect">
            <a:avLst/>
          </a:prstGeom>
        </p:spPr>
      </p:pic>
      <p:pic>
        <p:nvPicPr>
          <p:cNvPr id="34" name="Picture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81" y="1327251"/>
            <a:ext cx="911487" cy="100610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FCC2A8F-39BE-485D-9A14-D4802C8A2F7C}"/>
              </a:ext>
            </a:extLst>
          </p:cNvPr>
          <p:cNvSpPr txBox="1"/>
          <p:nvPr/>
        </p:nvSpPr>
        <p:spPr>
          <a:xfrm>
            <a:off x="4311707" y="349410"/>
            <a:ext cx="796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Multiple Variables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E073548A-6C54-464D-A4EC-0AE7AE6DD497}"/>
              </a:ext>
            </a:extLst>
          </p:cNvPr>
          <p:cNvSpPr txBox="1"/>
          <p:nvPr/>
        </p:nvSpPr>
        <p:spPr>
          <a:xfrm>
            <a:off x="1663373" y="5987100"/>
            <a:ext cx="77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/>
              <p:nvPr/>
            </p:nvSpPr>
            <p:spPr>
              <a:xfrm>
                <a:off x="2436572" y="6040485"/>
                <a:ext cx="2352312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572" y="6040485"/>
                <a:ext cx="2352312" cy="337336"/>
              </a:xfrm>
              <a:prstGeom prst="rect">
                <a:avLst/>
              </a:prstGeom>
              <a:blipFill>
                <a:blip r:embed="rId24"/>
                <a:stretch>
                  <a:fillRect l="-3886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2F8B554-A618-44DF-B718-8A71B98EBD35}"/>
                  </a:ext>
                </a:extLst>
              </p:cNvPr>
              <p:cNvSpPr txBox="1"/>
              <p:nvPr/>
            </p:nvSpPr>
            <p:spPr>
              <a:xfrm>
                <a:off x="2372148" y="4551501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2F8B554-A618-44DF-B718-8A71B98EB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48" y="4551501"/>
                <a:ext cx="4389168" cy="57618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374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AF52C57-6DE2-4918-BB7C-B5F17029D46B}"/>
              </a:ext>
            </a:extLst>
          </p:cNvPr>
          <p:cNvSpPr txBox="1"/>
          <p:nvPr/>
        </p:nvSpPr>
        <p:spPr>
          <a:xfrm>
            <a:off x="-593136" y="901520"/>
            <a:ext cx="460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b="1" dirty="0"/>
              <a:t>最小値を解ける方法：</a:t>
            </a:r>
            <a:r>
              <a:rPr lang="ja-JP" altLang="en-US" sz="2000" b="1" dirty="0">
                <a:solidFill>
                  <a:srgbClr val="FF0000"/>
                </a:solidFill>
              </a:rPr>
              <a:t>勾配降下法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r"/>
            <a:r>
              <a:rPr lang="en-US" altLang="ja-JP" sz="2000" b="1" dirty="0">
                <a:solidFill>
                  <a:srgbClr val="FF0000"/>
                </a:solidFill>
              </a:rPr>
              <a:t>Gradient descent</a:t>
            </a:r>
          </a:p>
        </p:txBody>
      </p:sp>
      <p:pic>
        <p:nvPicPr>
          <p:cNvPr id="1026" name="Picture 2" descr="ãGradient descentãã®ç»åæ¤ç´¢çµæ">
            <a:extLst>
              <a:ext uri="{FF2B5EF4-FFF2-40B4-BE49-F238E27FC236}">
                <a16:creationId xmlns:a16="http://schemas.microsoft.com/office/drawing/2014/main" id="{4702A816-B01E-4660-B831-8AEFFB022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33" y="2791614"/>
            <a:ext cx="6324167" cy="36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Public\Documents\ml-class\lectures-slides\assets\2.bowl.png">
            <a:extLst>
              <a:ext uri="{FF2B5EF4-FFF2-40B4-BE49-F238E27FC236}">
                <a16:creationId xmlns:a16="http://schemas.microsoft.com/office/drawing/2014/main" id="{81EDE22E-A54E-475A-92D6-3E180C874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2570788"/>
            <a:ext cx="5426530" cy="425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C2F415-CBF9-42F0-BB67-7A955AD9E019}"/>
              </a:ext>
            </a:extLst>
          </p:cNvPr>
          <p:cNvCxnSpPr>
            <a:cxnSpLocks/>
          </p:cNvCxnSpPr>
          <p:nvPr/>
        </p:nvCxnSpPr>
        <p:spPr>
          <a:xfrm flipH="1">
            <a:off x="3473204" y="4506166"/>
            <a:ext cx="144684" cy="2113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CCAB2274-3786-4B7F-A2D0-A49C2E14DF21}"/>
              </a:ext>
            </a:extLst>
          </p:cNvPr>
          <p:cNvSpPr/>
          <p:nvPr/>
        </p:nvSpPr>
        <p:spPr>
          <a:xfrm flipH="1">
            <a:off x="3581058" y="4399137"/>
            <a:ext cx="144684" cy="1446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EE97B164-0E43-49A8-911B-4072B2DDDA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10" y="901520"/>
            <a:ext cx="3073645" cy="1209860"/>
          </a:xfrm>
          <a:prstGeom prst="rect">
            <a:avLst/>
          </a:prstGeom>
        </p:spPr>
      </p:pic>
      <p:pic>
        <p:nvPicPr>
          <p:cNvPr id="42" name="Picture 3">
            <a:extLst>
              <a:ext uri="{FF2B5EF4-FFF2-40B4-BE49-F238E27FC236}">
                <a16:creationId xmlns:a16="http://schemas.microsoft.com/office/drawing/2014/main" id="{C96D0AB9-BAC5-4670-A593-CAF9BD0550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027" y="1633010"/>
            <a:ext cx="2180325" cy="478370"/>
          </a:xfrm>
          <a:prstGeom prst="rect">
            <a:avLst/>
          </a:prstGeom>
        </p:spPr>
      </p:pic>
      <p:sp>
        <p:nvSpPr>
          <p:cNvPr id="43" name="楕円 42">
            <a:extLst>
              <a:ext uri="{FF2B5EF4-FFF2-40B4-BE49-F238E27FC236}">
                <a16:creationId xmlns:a16="http://schemas.microsoft.com/office/drawing/2014/main" id="{9D5BBA90-6CF2-475F-BF47-501DF24FE209}"/>
              </a:ext>
            </a:extLst>
          </p:cNvPr>
          <p:cNvSpPr/>
          <p:nvPr/>
        </p:nvSpPr>
        <p:spPr>
          <a:xfrm flipH="1">
            <a:off x="3383106" y="4691411"/>
            <a:ext cx="144684" cy="1446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A3015540-1CFB-49C1-A8CA-491B7F16999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81058" y="4638470"/>
            <a:ext cx="2411369" cy="17965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A58D257-BB23-4620-8C0B-FE69DA0D8C90}"/>
              </a:ext>
            </a:extLst>
          </p:cNvPr>
          <p:cNvSpPr txBox="1"/>
          <p:nvPr/>
        </p:nvSpPr>
        <p:spPr>
          <a:xfrm>
            <a:off x="5992427" y="6204144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α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：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learning rate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AA141EF-A155-481B-BFDA-B0CE781A2203}"/>
                  </a:ext>
                </a:extLst>
              </p:cNvPr>
              <p:cNvSpPr txBox="1"/>
              <p:nvPr/>
            </p:nvSpPr>
            <p:spPr>
              <a:xfrm>
                <a:off x="1841183" y="5664275"/>
                <a:ext cx="3769118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AA141EF-A155-481B-BFDA-B0CE781A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83" y="5664275"/>
                <a:ext cx="3769118" cy="337336"/>
              </a:xfrm>
              <a:prstGeom prst="rect">
                <a:avLst/>
              </a:prstGeom>
              <a:blipFill>
                <a:blip r:embed="rId8"/>
                <a:stretch>
                  <a:fillRect l="-2427" b="-26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id="{FA5619AB-0265-4560-B1A0-7C7F0F2457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3479" y="3776621"/>
            <a:ext cx="4481876" cy="3731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5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3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線形回帰（</a:t>
            </a:r>
            <a:r>
              <a:rPr lang="en-US" altLang="ja-JP" dirty="0"/>
              <a:t>Linear Regression) + </a:t>
            </a:r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201369" y="856436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p:pic>
        <p:nvPicPr>
          <p:cNvPr id="1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82" y="1265143"/>
            <a:ext cx="109728" cy="304038"/>
          </a:xfrm>
          <a:prstGeom prst="rect">
            <a:avLst/>
          </a:prstGeom>
        </p:spPr>
      </p:pic>
      <p:sp>
        <p:nvSpPr>
          <p:cNvPr id="20" name="TextBox 9"/>
          <p:cNvSpPr txBox="1"/>
          <p:nvPr/>
        </p:nvSpPr>
        <p:spPr>
          <a:xfrm>
            <a:off x="8250894" y="2207532"/>
            <a:ext cx="3941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for every )</a:t>
            </a:r>
          </a:p>
        </p:txBody>
      </p:sp>
      <p:sp>
        <p:nvSpPr>
          <p:cNvPr id="21" name="TextBox 12"/>
          <p:cNvSpPr txBox="1"/>
          <p:nvPr/>
        </p:nvSpPr>
        <p:spPr>
          <a:xfrm>
            <a:off x="6968604" y="1214085"/>
            <a:ext cx="96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endParaRPr lang="en-US" sz="2000" dirty="0"/>
          </a:p>
        </p:txBody>
      </p:sp>
      <p:pic>
        <p:nvPicPr>
          <p:cNvPr id="23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21" y="2052869"/>
            <a:ext cx="111636" cy="309326"/>
          </a:xfrm>
          <a:prstGeom prst="rect">
            <a:avLst/>
          </a:prstGeom>
        </p:spPr>
      </p:pic>
      <p:pic>
        <p:nvPicPr>
          <p:cNvPr id="2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27" y="1664792"/>
            <a:ext cx="3154583" cy="372389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AF52C57-6DE2-4918-BB7C-B5F17029D46B}"/>
              </a:ext>
            </a:extLst>
          </p:cNvPr>
          <p:cNvSpPr txBox="1"/>
          <p:nvPr/>
        </p:nvSpPr>
        <p:spPr>
          <a:xfrm>
            <a:off x="5621673" y="856436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>
                <a:solidFill>
                  <a:srgbClr val="FF0000"/>
                </a:solidFill>
              </a:rPr>
              <a:t>Gradient descent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D3337C1-F1D5-4F22-B2FA-B659C51E05DE}"/>
              </a:ext>
            </a:extLst>
          </p:cNvPr>
          <p:cNvCxnSpPr/>
          <p:nvPr/>
        </p:nvCxnSpPr>
        <p:spPr>
          <a:xfrm>
            <a:off x="637911" y="2780699"/>
            <a:ext cx="10597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C6D0018-26E7-4EEE-B7B9-C1708709DC06}"/>
                  </a:ext>
                </a:extLst>
              </p:cNvPr>
              <p:cNvSpPr txBox="1"/>
              <p:nvPr/>
            </p:nvSpPr>
            <p:spPr>
              <a:xfrm>
                <a:off x="529843" y="3734449"/>
                <a:ext cx="8818344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ja-JP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C6D0018-26E7-4EEE-B7B9-C1708709D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3" y="3734449"/>
                <a:ext cx="8818344" cy="5084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1">
            <a:extLst>
              <a:ext uri="{FF2B5EF4-FFF2-40B4-BE49-F238E27FC236}">
                <a16:creationId xmlns:a16="http://schemas.microsoft.com/office/drawing/2014/main" id="{D19D1DB3-8773-4BED-A4CC-457D152B07D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0" y="1471704"/>
            <a:ext cx="5556430" cy="292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C22336E-F1C9-485F-BCBE-B36E9CB504EC}"/>
                  </a:ext>
                </a:extLst>
              </p:cNvPr>
              <p:cNvSpPr txBox="1"/>
              <p:nvPr/>
            </p:nvSpPr>
            <p:spPr>
              <a:xfrm>
                <a:off x="742810" y="1879001"/>
                <a:ext cx="432639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C22336E-F1C9-485F-BCBE-B36E9CB5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10" y="1879001"/>
                <a:ext cx="4326398" cy="756233"/>
              </a:xfrm>
              <a:prstGeom prst="rect">
                <a:avLst/>
              </a:prstGeom>
              <a:blipFill>
                <a:blip r:embed="rId1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DB1A8FB-7342-4C87-9234-3B74C2BBB1CA}"/>
                  </a:ext>
                </a:extLst>
              </p:cNvPr>
              <p:cNvSpPr txBox="1"/>
              <p:nvPr/>
            </p:nvSpPr>
            <p:spPr>
              <a:xfrm>
                <a:off x="529843" y="3108680"/>
                <a:ext cx="6598926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DB1A8FB-7342-4C87-9234-3B74C2BB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3" y="3108680"/>
                <a:ext cx="6598926" cy="5084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6FA9EA6-7520-4B8E-A7B7-B21524AC0A81}"/>
                  </a:ext>
                </a:extLst>
              </p:cNvPr>
              <p:cNvSpPr txBox="1"/>
              <p:nvPr/>
            </p:nvSpPr>
            <p:spPr>
              <a:xfrm>
                <a:off x="449943" y="4338098"/>
                <a:ext cx="3900115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6FA9EA6-7520-4B8E-A7B7-B21524AC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3" y="4338098"/>
                <a:ext cx="3900115" cy="6721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58E918-ED31-4816-9848-8773014DF27E}"/>
              </a:ext>
            </a:extLst>
          </p:cNvPr>
          <p:cNvSpPr txBox="1"/>
          <p:nvPr/>
        </p:nvSpPr>
        <p:spPr>
          <a:xfrm>
            <a:off x="201369" y="2780699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J=1</a:t>
            </a:r>
            <a:r>
              <a:rPr kumimoji="1" lang="ja-JP" altLang="en-US" b="1" dirty="0">
                <a:solidFill>
                  <a:srgbClr val="FF0000"/>
                </a:solidFill>
              </a:rPr>
              <a:t>の場合</a:t>
            </a:r>
            <a:r>
              <a:rPr lang="ja-JP" altLang="en-US" b="1" dirty="0">
                <a:solidFill>
                  <a:srgbClr val="FF0000"/>
                </a:solidFill>
              </a:rPr>
              <a:t>、推論以下：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58" name="Picture 22">
            <a:extLst>
              <a:ext uri="{FF2B5EF4-FFF2-40B4-BE49-F238E27FC236}">
                <a16:creationId xmlns:a16="http://schemas.microsoft.com/office/drawing/2014/main" id="{83D180EC-1013-4A78-B16B-FBFC6B58D2E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805" y="5878332"/>
            <a:ext cx="3686175" cy="624078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5F9CBCB-4F23-4DB0-B9FE-47F907A7072F}"/>
              </a:ext>
            </a:extLst>
          </p:cNvPr>
          <p:cNvSpPr txBox="1"/>
          <p:nvPr/>
        </p:nvSpPr>
        <p:spPr>
          <a:xfrm>
            <a:off x="6096000" y="5312948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Gradient descent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F5AFD70-2333-4A31-9B84-66197F2BE56B}"/>
              </a:ext>
            </a:extLst>
          </p:cNvPr>
          <p:cNvCxnSpPr/>
          <p:nvPr/>
        </p:nvCxnSpPr>
        <p:spPr>
          <a:xfrm>
            <a:off x="637911" y="5216646"/>
            <a:ext cx="10597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6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  <p:bldP spid="55" grpId="0"/>
      <p:bldP spid="4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E34BB64-DB6D-4694-9EF0-219F51D5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3000" dirty="0"/>
              <a:t>前提：</a:t>
            </a:r>
            <a:endParaRPr lang="en-US" altLang="ja-JP" sz="3000" dirty="0"/>
          </a:p>
          <a:p>
            <a:pPr marL="0" indent="0">
              <a:buNone/>
            </a:pPr>
            <a:r>
              <a:rPr lang="ja-JP" altLang="en-US" sz="2600" dirty="0"/>
              <a:t>・</a:t>
            </a:r>
            <a:r>
              <a:rPr lang="ja-JP" altLang="en-US" sz="2200" dirty="0"/>
              <a:t>アルゴリズムの理解に誤り可能性がある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・実践経験がない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　　⇒実プロジェクトのアーキテクチャー設計が模索要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全部</a:t>
            </a:r>
            <a:r>
              <a:rPr lang="en-US" altLang="ja-JP" sz="2600" dirty="0"/>
              <a:t>2 or </a:t>
            </a:r>
            <a:r>
              <a:rPr lang="ja-JP" altLang="en-US" sz="2600" dirty="0"/>
              <a:t>３回目</a:t>
            </a:r>
            <a:r>
              <a:rPr lang="en-US" altLang="ja-JP" sz="2600" dirty="0"/>
              <a:t>: </a:t>
            </a:r>
          </a:p>
          <a:p>
            <a:r>
              <a:rPr kumimoji="1" lang="ja-JP" altLang="en-US" sz="2200" dirty="0"/>
              <a:t>１回目：入門編：</a:t>
            </a:r>
            <a:r>
              <a:rPr kumimoji="1" lang="en-US" altLang="ja-JP" sz="2200" dirty="0"/>
              <a:t>AI</a:t>
            </a:r>
            <a:r>
              <a:rPr kumimoji="1" lang="ja-JP" altLang="en-US" sz="2200" dirty="0"/>
              <a:t>と</a:t>
            </a:r>
            <a:r>
              <a:rPr kumimoji="1" lang="en-US" altLang="ja-JP" sz="2200" dirty="0"/>
              <a:t>ML</a:t>
            </a:r>
            <a:r>
              <a:rPr kumimoji="1" lang="ja-JP" altLang="en-US" sz="2200" dirty="0"/>
              <a:t>の理解</a:t>
            </a:r>
            <a:endParaRPr kumimoji="1" lang="en-US" altLang="ja-JP" sz="2200" dirty="0"/>
          </a:p>
          <a:p>
            <a:r>
              <a:rPr lang="ja-JP" altLang="en-US" sz="2200" dirty="0"/>
              <a:t>２回目：入門編＃続き：</a:t>
            </a:r>
            <a:r>
              <a:rPr lang="en-US" altLang="ja-JP" sz="2200" dirty="0"/>
              <a:t>DL</a:t>
            </a:r>
            <a:r>
              <a:rPr lang="ja-JP" altLang="en-US" sz="2200" dirty="0"/>
              <a:t>の理解</a:t>
            </a:r>
            <a:endParaRPr lang="en-US" altLang="ja-JP" sz="2200" dirty="0"/>
          </a:p>
          <a:p>
            <a:r>
              <a:rPr lang="ja-JP" altLang="en-US" sz="2200" dirty="0"/>
              <a:t>３回目：</a:t>
            </a:r>
            <a:r>
              <a:rPr lang="en-US" altLang="ja-JP" sz="2200" dirty="0"/>
              <a:t>(</a:t>
            </a:r>
            <a:r>
              <a:rPr lang="ja-JP" altLang="en-US" sz="2200" dirty="0"/>
              <a:t>事例</a:t>
            </a:r>
            <a:r>
              <a:rPr lang="en-US" altLang="ja-JP" sz="2200" dirty="0"/>
              <a:t>)CTR</a:t>
            </a:r>
            <a:r>
              <a:rPr lang="ja-JP" altLang="en-US" sz="2200" dirty="0"/>
              <a:t>予測（</a:t>
            </a:r>
            <a:r>
              <a:rPr lang="en-US" altLang="ja-JP" sz="2200" dirty="0"/>
              <a:t>Kaggle</a:t>
            </a:r>
            <a:r>
              <a:rPr lang="ja-JP" altLang="en-US" sz="2200" dirty="0"/>
              <a:t>）？？</a:t>
            </a:r>
            <a:r>
              <a:rPr lang="en-US" altLang="ja-JP" sz="2200" dirty="0"/>
              <a:t>or else</a:t>
            </a:r>
          </a:p>
          <a:p>
            <a:pPr marL="0" indent="0">
              <a:buNone/>
            </a:pPr>
            <a:r>
              <a:rPr lang="ja-JP" altLang="en-US" sz="2200" dirty="0"/>
              <a:t>　　　　　</a:t>
            </a:r>
            <a:r>
              <a:rPr lang="en-US" altLang="ja-JP" sz="1700" dirty="0">
                <a:hlinkClick r:id="rId2"/>
              </a:rPr>
              <a:t>https://www.kaggle.com/c/avazu-ctr-prediction/submissions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ja-JP" altLang="en-US" sz="2600" dirty="0"/>
              <a:t>参考資料：</a:t>
            </a:r>
            <a:endParaRPr lang="en-US" altLang="ja-JP" sz="2600" dirty="0"/>
          </a:p>
          <a:p>
            <a:r>
              <a:rPr lang="ja-JP" altLang="en-US" sz="2200" dirty="0">
                <a:hlinkClick r:id="rId3"/>
              </a:rPr>
              <a:t>（本籍）</a:t>
            </a:r>
            <a:r>
              <a:rPr lang="en-US" altLang="ja-JP" sz="2200" dirty="0">
                <a:hlinkClick r:id="rId3"/>
              </a:rPr>
              <a:t>G</a:t>
            </a:r>
            <a:r>
              <a:rPr lang="ja-JP" altLang="en-US" sz="2200" dirty="0">
                <a:hlinkClick r:id="rId3"/>
              </a:rPr>
              <a:t>検定公式テキスト</a:t>
            </a:r>
            <a:endParaRPr lang="en-US" altLang="ja-JP" sz="2200" dirty="0"/>
          </a:p>
          <a:p>
            <a:r>
              <a:rPr lang="ja-JP" altLang="en-US" sz="2200" dirty="0">
                <a:hlinkClick r:id="rId4"/>
              </a:rPr>
              <a:t>（本籍）仕事ではじめる機械学習</a:t>
            </a:r>
            <a:endParaRPr lang="en-US" altLang="ja-JP" sz="2200" dirty="0"/>
          </a:p>
          <a:p>
            <a:r>
              <a:rPr lang="ja-JP" altLang="en-US" sz="2200" dirty="0"/>
              <a:t>（スタンフォード大学の</a:t>
            </a:r>
            <a:r>
              <a:rPr lang="en-US" altLang="ja-JP" sz="2200" b="1" dirty="0"/>
              <a:t>Andrew Ng</a:t>
            </a:r>
            <a:r>
              <a:rPr lang="ja-JP" altLang="en-US" sz="2200" dirty="0"/>
              <a:t>教授）</a:t>
            </a:r>
            <a:r>
              <a:rPr lang="en-US" altLang="ja-JP" sz="2200" dirty="0"/>
              <a:t>https://ja.coursera.org/learn/machine-learning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024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線形回帰（</a:t>
            </a:r>
            <a:r>
              <a:rPr lang="en-US" altLang="ja-JP" dirty="0"/>
              <a:t>Linear Regression) + </a:t>
            </a:r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pic>
        <p:nvPicPr>
          <p:cNvPr id="58" name="Picture 22">
            <a:extLst>
              <a:ext uri="{FF2B5EF4-FFF2-40B4-BE49-F238E27FC236}">
                <a16:creationId xmlns:a16="http://schemas.microsoft.com/office/drawing/2014/main" id="{83D180EC-1013-4A78-B16B-FBFC6B58D2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1" y="3873434"/>
            <a:ext cx="4227059" cy="715651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5F9CBCB-4F23-4DB0-B9FE-47F907A7072F}"/>
              </a:ext>
            </a:extLst>
          </p:cNvPr>
          <p:cNvSpPr txBox="1"/>
          <p:nvPr/>
        </p:nvSpPr>
        <p:spPr>
          <a:xfrm>
            <a:off x="290145" y="3467634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Gradient descent: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74C08114-D355-492E-9BEB-2DA259B2C73A}"/>
              </a:ext>
            </a:extLst>
          </p:cNvPr>
          <p:cNvSpPr txBox="1"/>
          <p:nvPr/>
        </p:nvSpPr>
        <p:spPr>
          <a:xfrm>
            <a:off x="201369" y="856436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898E883-6F9F-4054-8892-F5712BFC89EA}"/>
                  </a:ext>
                </a:extLst>
              </p:cNvPr>
              <p:cNvSpPr txBox="1"/>
              <p:nvPr/>
            </p:nvSpPr>
            <p:spPr>
              <a:xfrm>
                <a:off x="2784674" y="1077143"/>
                <a:ext cx="432639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898E883-6F9F-4054-8892-F5712BFC8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674" y="1077143"/>
                <a:ext cx="4326398" cy="756233"/>
              </a:xfrm>
              <a:prstGeom prst="rect">
                <a:avLst/>
              </a:prstGeom>
              <a:blipFill>
                <a:blip r:embed="rId5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">
            <a:extLst>
              <a:ext uri="{FF2B5EF4-FFF2-40B4-BE49-F238E27FC236}">
                <a16:creationId xmlns:a16="http://schemas.microsoft.com/office/drawing/2014/main" id="{5DB3E341-542A-4D95-92B3-F2A77CBC7D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2467" b="6903"/>
          <a:stretch/>
        </p:blipFill>
        <p:spPr>
          <a:xfrm>
            <a:off x="893731" y="1334595"/>
            <a:ext cx="1529874" cy="2719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7FFE0D-56B6-42D0-9EC8-24FFC893C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45" y="4920425"/>
            <a:ext cx="8117104" cy="1910806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1FA7649-EF3D-4238-A2A2-7A2C1D6A812E}"/>
              </a:ext>
            </a:extLst>
          </p:cNvPr>
          <p:cNvGrpSpPr/>
          <p:nvPr/>
        </p:nvGrpSpPr>
        <p:grpSpPr>
          <a:xfrm>
            <a:off x="6765470" y="1738242"/>
            <a:ext cx="5426530" cy="4259003"/>
            <a:chOff x="6475325" y="2730586"/>
            <a:chExt cx="5426530" cy="4259003"/>
          </a:xfrm>
        </p:grpSpPr>
        <p:pic>
          <p:nvPicPr>
            <p:cNvPr id="33" name="Picture 2" descr="C:\Users\Public\Documents\ml-class\lectures-slides\assets\2.bowl.png">
              <a:extLst>
                <a:ext uri="{FF2B5EF4-FFF2-40B4-BE49-F238E27FC236}">
                  <a16:creationId xmlns:a16="http://schemas.microsoft.com/office/drawing/2014/main" id="{9444A011-7D24-4EE3-BA70-F0525A317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325" y="2730586"/>
              <a:ext cx="5426530" cy="425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1F863FA4-E660-4AA3-886C-911CCBA14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8384" y="4665964"/>
              <a:ext cx="144684" cy="2113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8BE3ACF-B442-47A3-A720-CCC7E92BD727}"/>
                </a:ext>
              </a:extLst>
            </p:cNvPr>
            <p:cNvSpPr/>
            <p:nvPr/>
          </p:nvSpPr>
          <p:spPr>
            <a:xfrm flipH="1">
              <a:off x="9766238" y="4558935"/>
              <a:ext cx="144684" cy="14468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37B9FC24-68DD-444A-89C2-AE08F8FBA7DE}"/>
                </a:ext>
              </a:extLst>
            </p:cNvPr>
            <p:cNvSpPr/>
            <p:nvPr/>
          </p:nvSpPr>
          <p:spPr>
            <a:xfrm flipH="1">
              <a:off x="9568286" y="4851209"/>
              <a:ext cx="144684" cy="1446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03CEE358-0785-4C20-A403-559EB56D1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731" y="1919909"/>
            <a:ext cx="8106938" cy="7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8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201104061601534923">
            <a:extLst>
              <a:ext uri="{FF2B5EF4-FFF2-40B4-BE49-F238E27FC236}">
                <a16:creationId xmlns:a16="http://schemas.microsoft.com/office/drawing/2014/main" id="{B60AD702-B713-4A34-8B16-1731F044F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" r="71153" b="55271"/>
          <a:stretch/>
        </p:blipFill>
        <p:spPr bwMode="auto">
          <a:xfrm>
            <a:off x="5295410" y="4000575"/>
            <a:ext cx="2798742" cy="28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A60F54-C7FF-42B1-A71F-E9E3410777A6}"/>
                  </a:ext>
                </a:extLst>
              </p:cNvPr>
              <p:cNvSpPr txBox="1"/>
              <p:nvPr/>
            </p:nvSpPr>
            <p:spPr>
              <a:xfrm>
                <a:off x="290145" y="1387574"/>
                <a:ext cx="9697234" cy="3179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Input</a:t>
                </a:r>
                <a:r>
                  <a:rPr kumimoji="1" lang="en-US" altLang="ja-JP" dirty="0"/>
                  <a:t> 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1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r>
                  <a:rPr lang="en-US" altLang="ja-JP" b="1" dirty="0"/>
                  <a:t>Feature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endParaRPr lang="en-US" altLang="ja-JP" b="1" strike="sngStrike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US" altLang="ja-JP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Label</a:t>
                </a:r>
                <a:r>
                  <a:rPr lang="ja-JP" altLang="en-US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・ </a:t>
                </a:r>
                <a:r>
                  <a:rPr lang="en-US" altLang="ja-JP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Output </a:t>
                </a:r>
                <a:r>
                  <a:rPr lang="en-US" altLang="ja-JP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: </a:t>
                </a:r>
                <a:r>
                  <a:rPr lang="en-US" altLang="ja-JP" sz="2000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  <a:endParaRPr lang="en-US" altLang="ja-JP" strike="sngStrike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US" altLang="ja-JP" b="1" dirty="0"/>
                  <a:t>Output</a:t>
                </a:r>
                <a:r>
                  <a:rPr lang="en-US" altLang="ja-JP" dirty="0"/>
                  <a:t> :</a:t>
                </a:r>
              </a:p>
              <a:p>
                <a:r>
                  <a:rPr lang="ja-JP" altLang="en-US" dirty="0"/>
                  <a:t>　</a:t>
                </a:r>
                <a:r>
                  <a:rPr lang="en-US" altLang="ja-JP" dirty="0"/>
                  <a:t>find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個</a:t>
                </a:r>
                <a:r>
                  <a:rPr lang="en-US" altLang="ja-JP" dirty="0"/>
                  <a:t>cluster   </a:t>
                </a:r>
                <a:r>
                  <a:rPr lang="ja-JP" altLang="en-US" dirty="0"/>
                  <a:t>←　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が</a:t>
                </a:r>
                <a:r>
                  <a:rPr lang="en-US" altLang="ja-JP" dirty="0"/>
                  <a:t>Input</a:t>
                </a:r>
                <a:r>
                  <a:rPr lang="ja-JP" altLang="en-US" dirty="0"/>
                  <a:t>値</a:t>
                </a:r>
                <a:endParaRPr lang="en-US" altLang="ja-JP" dirty="0"/>
              </a:p>
              <a:p>
                <a:r>
                  <a:rPr lang="ja-JP" altLang="en-US" dirty="0"/>
                  <a:t>    ➔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個</a:t>
                </a:r>
                <a:r>
                  <a:rPr lang="en-US" altLang="ja-JP" dirty="0"/>
                  <a:t>cluster</a:t>
                </a:r>
                <a:r>
                  <a:rPr lang="ja-JP" altLang="en-US" dirty="0"/>
                  <a:t>の中心：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ja-JP" b="0" dirty="0">
                  <a:ea typeface="Cambria Math" panose="02040503050406030204" pitchFamily="18" charset="0"/>
                </a:endParaRPr>
              </a:p>
              <a:p>
                <a:r>
                  <a:rPr lang="ja-JP" altLang="en-US" dirty="0"/>
                  <a:t>    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sz="1600" dirty="0"/>
                  <a:t> </a:t>
                </a:r>
                <a:r>
                  <a:rPr lang="ja-JP" altLang="en-US" sz="1600" dirty="0"/>
                  <a:t>がクラスター</a:t>
                </a:r>
                <a:r>
                  <a:rPr lang="en-US" altLang="ja-JP" sz="1600" dirty="0"/>
                  <a:t>k</a:t>
                </a:r>
                <a:r>
                  <a:rPr lang="ja-JP" altLang="en-US" sz="1600" dirty="0"/>
                  <a:t>に割り当てられている場合に</a:t>
                </a:r>
                <a:r>
                  <a:rPr lang="en-US" altLang="ja-JP" sz="1600" dirty="0"/>
                  <a:t>1</a:t>
                </a:r>
                <a:r>
                  <a:rPr lang="ja-JP" altLang="en-US" sz="1600" dirty="0"/>
                  <a:t>となり、</a:t>
                </a:r>
                <a:endParaRPr lang="en-US" altLang="ja-JP" sz="1600" dirty="0"/>
              </a:p>
              <a:p>
                <a:r>
                  <a:rPr lang="en-US" altLang="ja-JP" sz="1600" dirty="0"/>
                  <a:t>                                 </a:t>
                </a:r>
                <a:r>
                  <a:rPr lang="ja-JP" altLang="en-US" sz="1600" dirty="0"/>
                  <a:t>そうでなければ</a:t>
                </a:r>
                <a:r>
                  <a:rPr lang="en-US" altLang="ja-JP" sz="1600" dirty="0"/>
                  <a:t>0</a:t>
                </a:r>
                <a:r>
                  <a:rPr lang="ja-JP" altLang="en-US" dirty="0"/>
                  <a:t>                                            </a:t>
                </a:r>
                <a:endParaRPr lang="en-US" altLang="ja-JP" dirty="0"/>
              </a:p>
              <a:p>
                <a:r>
                  <a:rPr lang="ja-JP" altLang="en-US" dirty="0"/>
                  <a:t>　　　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A60F54-C7FF-42B1-A71F-E9E341077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1387574"/>
                <a:ext cx="9697234" cy="3179973"/>
              </a:xfrm>
              <a:prstGeom prst="rect">
                <a:avLst/>
              </a:prstGeom>
              <a:blipFill>
                <a:blip r:embed="rId3"/>
                <a:stretch>
                  <a:fillRect l="-566" t="-1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5471497" y="144900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965D114-CD47-433D-AAE4-33001AFA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52" y="4981375"/>
            <a:ext cx="2947387" cy="102409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5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552C8ED-20DA-4184-BD08-46937423E710}"/>
                  </a:ext>
                </a:extLst>
              </p:cNvPr>
              <p:cNvSpPr txBox="1"/>
              <p:nvPr/>
            </p:nvSpPr>
            <p:spPr>
              <a:xfrm>
                <a:off x="907652" y="5897590"/>
                <a:ext cx="37691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2800" b="1" dirty="0">
                    <a:solidFill>
                      <a:srgbClr val="FF0000"/>
                    </a:solidFill>
                  </a:rPr>
                  <a:t>Goal: 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𝒎𝒊𝒏𝒊𝒎𝒊𝒛𝒆</m:t>
                    </m:r>
                  </m:oMath>
                </a14:m>
                <a:r>
                  <a:rPr kumimoji="1" lang="ja-JP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sz="2800" b="1" dirty="0">
                    <a:solidFill>
                      <a:srgbClr val="FF0000"/>
                    </a:solidFill>
                  </a:rPr>
                  <a:t>J</a:t>
                </a:r>
                <a:r>
                  <a:rPr kumimoji="1" lang="ja-JP" altLang="en-US" sz="28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552C8ED-20DA-4184-BD08-46937423E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52" y="5897590"/>
                <a:ext cx="3769118" cy="430887"/>
              </a:xfrm>
              <a:prstGeom prst="rect">
                <a:avLst/>
              </a:prstGeom>
              <a:blipFill>
                <a:blip r:embed="rId6"/>
                <a:stretch>
                  <a:fillRect l="-5825" t="-25352" b="-492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9611427-B3AF-492B-B831-F2198B281197}"/>
              </a:ext>
            </a:extLst>
          </p:cNvPr>
          <p:cNvCxnSpPr>
            <a:cxnSpLocks/>
          </p:cNvCxnSpPr>
          <p:nvPr/>
        </p:nvCxnSpPr>
        <p:spPr>
          <a:xfrm>
            <a:off x="5420338" y="1387574"/>
            <a:ext cx="0" cy="2163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5471497" y="1875994"/>
                <a:ext cx="6556378" cy="1773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分割対象となるクラスタ数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を決める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データ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300" dirty="0"/>
                  <a:t>が含まれる空間にランダムに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個の点</a:t>
                </a:r>
                <a:r>
                  <a:rPr lang="en-US" altLang="ja-JP" sz="1300" dirty="0"/>
                  <a:t>(</a:t>
                </a:r>
                <a:r>
                  <a:rPr lang="ja-JP" altLang="en-US" sz="1300" dirty="0"/>
                  <a:t>セントロイド</a:t>
                </a:r>
                <a:r>
                  <a:rPr lang="en-US" altLang="ja-JP" sz="1300" dirty="0"/>
                  <a:t>)</a:t>
                </a:r>
                <a:r>
                  <a:rPr lang="ja-JP" altLang="en-US" sz="1300" dirty="0"/>
                  <a:t>を置くき、 それぞれのクラスタの中心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/>
                  <a:t>各データがセントロイドのうちどれに最も近いかを計算して、</a:t>
                </a:r>
                <a:endParaRPr lang="en-US" altLang="ja-JP" sz="1300" dirty="0"/>
              </a:p>
              <a:p>
                <a:pPr fontAlgn="base"/>
                <a:r>
                  <a:rPr lang="en-US" altLang="ja-JP" sz="1300" dirty="0"/>
                  <a:t>     </a:t>
                </a:r>
                <a:r>
                  <a:rPr lang="ja-JP" altLang="en-US" sz="1300" dirty="0"/>
                  <a:t>そのデータが所属するクラスタ</a:t>
                </a:r>
                <a:r>
                  <a:rPr lang="en-US" altLang="ja-JP" sz="13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3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300" dirty="0"/>
                  <a:t> )</a:t>
                </a:r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セントロイドの位置をそのクラスタに含まれるデータの重心になるように移動する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各セントロイドの重心が変わらなくなるまで</a:t>
                </a:r>
                <a:r>
                  <a:rPr lang="en-US" altLang="ja-JP" sz="1300" dirty="0"/>
                  <a:t>3, 4</a:t>
                </a:r>
                <a:r>
                  <a:rPr lang="ja-JP" altLang="en-US" sz="1300" dirty="0"/>
                  <a:t>を繰り返す</a:t>
                </a:r>
                <a:r>
                  <a:rPr lang="en-US" altLang="ja-JP" sz="1300" dirty="0"/>
                  <a:t>             </a:t>
                </a:r>
              </a:p>
              <a:p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497" y="1875994"/>
                <a:ext cx="6556378" cy="1773819"/>
              </a:xfrm>
              <a:prstGeom prst="rect">
                <a:avLst/>
              </a:prstGeom>
              <a:blipFill>
                <a:blip r:embed="rId7"/>
                <a:stretch>
                  <a:fillRect l="-279" t="-1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5F5D28A-730B-453D-9E38-5CF622103DCF}"/>
              </a:ext>
            </a:extLst>
          </p:cNvPr>
          <p:cNvSpPr txBox="1"/>
          <p:nvPr/>
        </p:nvSpPr>
        <p:spPr>
          <a:xfrm>
            <a:off x="263745" y="460100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Objective Function(</a:t>
            </a:r>
            <a:r>
              <a:rPr lang="ja-JP" altLang="en-US" b="1" dirty="0"/>
              <a:t>目標関数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62971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  <p:bldP spid="43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1104061601534923">
            <a:extLst>
              <a:ext uri="{FF2B5EF4-FFF2-40B4-BE49-F238E27FC236}">
                <a16:creationId xmlns:a16="http://schemas.microsoft.com/office/drawing/2014/main" id="{F35EB991-0414-4ADD-8023-05EC4CAF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32" y="2687111"/>
            <a:ext cx="6109456" cy="415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290145" y="138757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3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290144" y="1814564"/>
                <a:ext cx="992369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分割対象となるクラスタ数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を決める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データ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300" dirty="0"/>
                  <a:t>が含まれる空間にランダムに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個の点</a:t>
                </a:r>
                <a:r>
                  <a:rPr lang="en-US" altLang="ja-JP" sz="1300" dirty="0"/>
                  <a:t>(</a:t>
                </a:r>
                <a:r>
                  <a:rPr lang="ja-JP" altLang="en-US" sz="1300" dirty="0"/>
                  <a:t>セントロイド</a:t>
                </a:r>
                <a:r>
                  <a:rPr lang="en-US" altLang="ja-JP" sz="1300" dirty="0"/>
                  <a:t>)</a:t>
                </a:r>
                <a:r>
                  <a:rPr lang="ja-JP" altLang="en-US" sz="1300" dirty="0"/>
                  <a:t>を置くき、それぞれのクラスタの中心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/>
                  <a:t>各データがセントロイドのうちどれに最も近いかを計算して、そのデータが所属するクラスタ</a:t>
                </a:r>
                <a:r>
                  <a:rPr lang="en-US" altLang="ja-JP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200" dirty="0"/>
                  <a:t> )</a:t>
                </a:r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セントロイドの位置をそのクラスタに含まれるデータの重心になるように移動する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各セントロイドの重心が変わらなくなるまで</a:t>
                </a:r>
                <a:r>
                  <a:rPr lang="en-US" altLang="ja-JP" sz="1300" dirty="0"/>
                  <a:t>3, 4</a:t>
                </a:r>
                <a:r>
                  <a:rPr lang="ja-JP" altLang="en-US" sz="1300" dirty="0"/>
                  <a:t>を繰り返す</a:t>
                </a:r>
                <a:r>
                  <a:rPr lang="en-US" altLang="ja-JP" sz="1300" dirty="0"/>
                  <a:t>             </a:t>
                </a:r>
              </a:p>
              <a:p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4" y="1814564"/>
                <a:ext cx="9923697" cy="1292662"/>
              </a:xfrm>
              <a:prstGeom prst="rect">
                <a:avLst/>
              </a:prstGeom>
              <a:blipFill>
                <a:blip r:embed="rId4"/>
                <a:stretch>
                  <a:fillRect l="-184" t="-1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F0DC09-696D-4C73-9874-BF912F2CCC17}"/>
                  </a:ext>
                </a:extLst>
              </p:cNvPr>
              <p:cNvSpPr txBox="1"/>
              <p:nvPr/>
            </p:nvSpPr>
            <p:spPr>
              <a:xfrm>
                <a:off x="8697484" y="2873612"/>
                <a:ext cx="294503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/>
                  <a:t>(c)</a:t>
                </a:r>
              </a:p>
              <a:p>
                <a:r>
                  <a:rPr kumimoji="1" lang="en-US" altLang="ja-JP" b="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If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ja-JP" altLang="en-US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F0DC09-696D-4C73-9874-BF912F2CC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84" y="2873612"/>
                <a:ext cx="2945037" cy="1754326"/>
              </a:xfrm>
              <a:prstGeom prst="rect">
                <a:avLst/>
              </a:prstGeom>
              <a:blipFill>
                <a:blip r:embed="rId5"/>
                <a:stretch>
                  <a:fillRect l="-1863" t="-17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77874E-AAE4-4874-93F4-9524961B35AD}"/>
                  </a:ext>
                </a:extLst>
              </p:cNvPr>
              <p:cNvSpPr txBox="1"/>
              <p:nvPr/>
            </p:nvSpPr>
            <p:spPr>
              <a:xfrm>
                <a:off x="4920186" y="2949440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77874E-AAE4-4874-93F4-9524961B3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86" y="2949440"/>
                <a:ext cx="546367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A4F6C7-0DB1-4324-8E5F-3D7CFD2D5ECF}"/>
                  </a:ext>
                </a:extLst>
              </p:cNvPr>
              <p:cNvSpPr txBox="1"/>
              <p:nvPr/>
            </p:nvSpPr>
            <p:spPr>
              <a:xfrm>
                <a:off x="5885826" y="3956803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A4F6C7-0DB1-4324-8E5F-3D7CFD2D5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826" y="3956803"/>
                <a:ext cx="546367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8A110A5-F855-4BE6-AC95-EC5B91FC7B80}"/>
                  </a:ext>
                </a:extLst>
              </p:cNvPr>
              <p:cNvSpPr txBox="1"/>
              <p:nvPr/>
            </p:nvSpPr>
            <p:spPr>
              <a:xfrm>
                <a:off x="7513114" y="2828278"/>
                <a:ext cx="555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8A110A5-F855-4BE6-AC95-EC5B91FC7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114" y="2828278"/>
                <a:ext cx="55598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68DBE4-44FF-4C56-ACAF-4540EC01849B}"/>
                  </a:ext>
                </a:extLst>
              </p:cNvPr>
              <p:cNvSpPr txBox="1"/>
              <p:nvPr/>
            </p:nvSpPr>
            <p:spPr>
              <a:xfrm>
                <a:off x="2506206" y="3429000"/>
                <a:ext cx="1969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68DBE4-44FF-4C56-ACAF-4540EC01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06" y="3429000"/>
                <a:ext cx="19693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D22B04-09B5-4EBD-9E4C-38611688FAE9}"/>
              </a:ext>
            </a:extLst>
          </p:cNvPr>
          <p:cNvSpPr txBox="1"/>
          <p:nvPr/>
        </p:nvSpPr>
        <p:spPr>
          <a:xfrm>
            <a:off x="2663301" y="4950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重心移動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8DFB62F-EB40-4C33-9E45-0B5440587EA2}"/>
                  </a:ext>
                </a:extLst>
              </p:cNvPr>
              <p:cNvSpPr txBox="1"/>
              <p:nvPr/>
            </p:nvSpPr>
            <p:spPr>
              <a:xfrm>
                <a:off x="2931990" y="5470426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8DFB62F-EB40-4C33-9E45-0B5440587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90" y="5470426"/>
                <a:ext cx="546367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4947C43-F475-43AB-9452-36D81AF31966}"/>
                  </a:ext>
                </a:extLst>
              </p:cNvPr>
              <p:cNvSpPr txBox="1"/>
              <p:nvPr/>
            </p:nvSpPr>
            <p:spPr>
              <a:xfrm>
                <a:off x="3814715" y="5359060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4947C43-F475-43AB-9452-36D81AF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15" y="5359060"/>
                <a:ext cx="546367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40CD52-3260-46C0-8784-FA70D0CEF5A1}"/>
              </a:ext>
            </a:extLst>
          </p:cNvPr>
          <p:cNvSpPr txBox="1"/>
          <p:nvPr/>
        </p:nvSpPr>
        <p:spPr>
          <a:xfrm>
            <a:off x="8701101" y="4959523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(c)</a:t>
            </a:r>
            <a:r>
              <a:rPr kumimoji="1" lang="ja-JP" altLang="en-US" dirty="0"/>
              <a:t>と</a:t>
            </a:r>
            <a:r>
              <a:rPr kumimoji="1" lang="en-US" altLang="ja-JP" dirty="0"/>
              <a:t>(e)</a:t>
            </a:r>
            <a:r>
              <a:rPr kumimoji="1" lang="ja-JP" altLang="en-US" dirty="0"/>
              <a:t>と同様なロジック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29313EE-388A-49CB-A22A-C1394DFAAB85}"/>
              </a:ext>
            </a:extLst>
          </p:cNvPr>
          <p:cNvSpPr txBox="1"/>
          <p:nvPr/>
        </p:nvSpPr>
        <p:spPr>
          <a:xfrm>
            <a:off x="8701101" y="5389838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(d)</a:t>
            </a:r>
            <a:r>
              <a:rPr kumimoji="1" lang="ja-JP" altLang="en-US" dirty="0"/>
              <a:t>と</a:t>
            </a:r>
            <a:r>
              <a:rPr kumimoji="1" lang="en-US" altLang="ja-JP" dirty="0"/>
              <a:t>(f)</a:t>
            </a:r>
            <a:r>
              <a:rPr kumimoji="1" lang="ja-JP" altLang="en-US" dirty="0"/>
              <a:t>と同様なロジック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876E16-1BA0-4104-B463-24CCBC587E24}"/>
                  </a:ext>
                </a:extLst>
              </p:cNvPr>
              <p:cNvSpPr txBox="1"/>
              <p:nvPr/>
            </p:nvSpPr>
            <p:spPr>
              <a:xfrm>
                <a:off x="5329840" y="4919826"/>
                <a:ext cx="555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876E16-1BA0-4104-B463-24CCBC58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840" y="4919826"/>
                <a:ext cx="555986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4143BF0-7C69-45A1-A917-DCFE71AA6A95}"/>
              </a:ext>
            </a:extLst>
          </p:cNvPr>
          <p:cNvSpPr txBox="1"/>
          <p:nvPr/>
        </p:nvSpPr>
        <p:spPr>
          <a:xfrm>
            <a:off x="6890371" y="4919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重心移動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43A6EB3-EA64-4CE1-AAB0-2A2DD0FD7EFB}"/>
              </a:ext>
            </a:extLst>
          </p:cNvPr>
          <p:cNvSpPr txBox="1"/>
          <p:nvPr/>
        </p:nvSpPr>
        <p:spPr>
          <a:xfrm>
            <a:off x="786497" y="4977337"/>
            <a:ext cx="22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0" dirty="0"/>
              <a:t>(d)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87D0D4B-E5F7-4DFB-BAA0-5851058DD3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0657" y="5346669"/>
            <a:ext cx="1704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6" grpId="0"/>
      <p:bldP spid="10" grpId="0"/>
      <p:bldP spid="12" grpId="0"/>
      <p:bldP spid="22" grpId="0"/>
      <p:bldP spid="23" grpId="0"/>
      <p:bldP spid="24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290145" y="138757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2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290144" y="1814564"/>
                <a:ext cx="992369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>
                    <a:solidFill>
                      <a:srgbClr val="FF0000"/>
                    </a:solidFill>
                  </a:rPr>
                  <a:t>各データがセントロイドのうちどれに最も近いかを計算して、そのデータが所属するクラスタ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 )</a:t>
                </a:r>
                <a:r>
                  <a:rPr lang="ja-JP" altLang="en-US" sz="1300" dirty="0">
                    <a:solidFill>
                      <a:srgbClr val="FF0000"/>
                    </a:solidFill>
                  </a:rPr>
                  <a:t>とする</a:t>
                </a:r>
                <a:endParaRPr lang="en-US" altLang="ja-JP" sz="1300" dirty="0">
                  <a:solidFill>
                    <a:srgbClr val="FF0000"/>
                  </a:solidFill>
                </a:endParaRPr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>
                    <a:solidFill>
                      <a:srgbClr val="FF0000"/>
                    </a:solidFill>
                  </a:rPr>
                  <a:t>セントロイドの位置をそのクラスタに含まれるデータの重心になるように移動する</a:t>
                </a:r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4" y="1814564"/>
                <a:ext cx="9923697" cy="492443"/>
              </a:xfrm>
              <a:prstGeom prst="rect">
                <a:avLst/>
              </a:prstGeom>
              <a:blipFill>
                <a:blip r:embed="rId3"/>
                <a:stretch>
                  <a:fillRect l="-184" t="-5000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図 25">
            <a:extLst>
              <a:ext uri="{FF2B5EF4-FFF2-40B4-BE49-F238E27FC236}">
                <a16:creationId xmlns:a16="http://schemas.microsoft.com/office/drawing/2014/main" id="{CC2B2E5F-19AB-4AFE-9B53-A9D4A451B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78" y="2275371"/>
            <a:ext cx="2947387" cy="1024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C40C94D-CDDA-499B-88BA-820B6006C242}"/>
                  </a:ext>
                </a:extLst>
              </p:cNvPr>
              <p:cNvSpPr txBox="1"/>
              <p:nvPr/>
            </p:nvSpPr>
            <p:spPr>
              <a:xfrm>
                <a:off x="4268467" y="2602751"/>
                <a:ext cx="6692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r>
                  <a:rPr kumimoji="1" lang="ja-JP" altLang="en-US" dirty="0"/>
                  <a:t>と４の繰り返すことで、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kumimoji="1" lang="ja-JP" altLang="en-US" dirty="0"/>
                  <a:t>が小さくなる</a:t>
                </a:r>
                <a:r>
                  <a:rPr lang="ja-JP" altLang="en-US" dirty="0"/>
                  <a:t> ➡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𝒎𝒊𝒏𝒊𝒎𝒊𝒛𝒆</m:t>
                    </m:r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J 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可能　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C40C94D-CDDA-499B-88BA-820B6006C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467" y="2602751"/>
                <a:ext cx="6692538" cy="369332"/>
              </a:xfrm>
              <a:prstGeom prst="rect">
                <a:avLst/>
              </a:prstGeom>
              <a:blipFill>
                <a:blip r:embed="rId5"/>
                <a:stretch>
                  <a:fillRect l="-729" t="-983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E211EAAB-D1E1-41FA-AABB-1C79785A0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78" y="3867212"/>
            <a:ext cx="4258269" cy="2095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0411DD-B6E1-47D3-9B90-4AB646DE87D7}"/>
                  </a:ext>
                </a:extLst>
              </p:cNvPr>
              <p:cNvSpPr txBox="1"/>
              <p:nvPr/>
            </p:nvSpPr>
            <p:spPr>
              <a:xfrm>
                <a:off x="990743" y="5904528"/>
                <a:ext cx="2945037" cy="950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/>
              </a:p>
              <a:p>
                <a:r>
                  <a:rPr lang="ja-JP" altLang="en-US" dirty="0"/>
                  <a:t> 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　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0411DD-B6E1-47D3-9B90-4AB646DE8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43" y="5904528"/>
                <a:ext cx="2945037" cy="950004"/>
              </a:xfrm>
              <a:prstGeom prst="rect">
                <a:avLst/>
              </a:prstGeom>
              <a:blipFill>
                <a:blip r:embed="rId7"/>
                <a:stretch>
                  <a:fillRect l="-1863" t="-3226" b="-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02D89FF1-E821-4B24-9400-46AF4099F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4744" y="3766875"/>
            <a:ext cx="4258269" cy="215295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D8DA3EE-1AFD-46F4-B086-4E3ACDBAE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2942" y="5868025"/>
            <a:ext cx="1704975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23DB1D-8133-4986-A931-5E7CBEACA180}"/>
                  </a:ext>
                </a:extLst>
              </p:cNvPr>
              <p:cNvSpPr txBox="1"/>
              <p:nvPr/>
            </p:nvSpPr>
            <p:spPr>
              <a:xfrm>
                <a:off x="7665206" y="6440724"/>
                <a:ext cx="1697772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>
                    <a:solidFill>
                      <a:srgbClr val="FF0000"/>
                    </a:solidFill>
                  </a:rPr>
                  <a:t>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　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23DB1D-8133-4986-A931-5E7CBEAC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206" y="6440724"/>
                <a:ext cx="1697772" cy="396006"/>
              </a:xfrm>
              <a:prstGeom prst="rect">
                <a:avLst/>
              </a:prstGeom>
              <a:blipFill>
                <a:blip r:embed="rId10"/>
                <a:stretch>
                  <a:fillRect l="-2867" t="-7692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8B38F1A-EF71-42E6-8034-ECF8AF2B9FE3}"/>
                  </a:ext>
                </a:extLst>
              </p:cNvPr>
              <p:cNvSpPr txBox="1"/>
              <p:nvPr/>
            </p:nvSpPr>
            <p:spPr>
              <a:xfrm>
                <a:off x="6265858" y="5973037"/>
                <a:ext cx="1437084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  <m:r>
                        <a:rPr kumimoji="1"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8B38F1A-EF71-42E6-8034-ECF8AF2B9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58" y="5973037"/>
                <a:ext cx="1437084" cy="508473"/>
              </a:xfrm>
              <a:prstGeom prst="rect">
                <a:avLst/>
              </a:prstGeom>
              <a:blipFill>
                <a:blip r:embed="rId11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80B7EE-0E2A-424E-BFB7-3D4002D4355B}"/>
                  </a:ext>
                </a:extLst>
              </p:cNvPr>
              <p:cNvSpPr txBox="1"/>
              <p:nvPr/>
            </p:nvSpPr>
            <p:spPr>
              <a:xfrm>
                <a:off x="1397884" y="3347889"/>
                <a:ext cx="327198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𝑆𝑡𝑒𝑝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3:</m:t>
                    </m:r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が固定、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を調整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80B7EE-0E2A-424E-BFB7-3D4002D43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84" y="3347889"/>
                <a:ext cx="3271986" cy="392993"/>
              </a:xfrm>
              <a:prstGeom prst="rect">
                <a:avLst/>
              </a:prstGeom>
              <a:blipFill>
                <a:blip r:embed="rId12"/>
                <a:stretch>
                  <a:fillRect l="-745" r="-167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751636-DC83-4D1D-AD02-0E434A2743CF}"/>
                  </a:ext>
                </a:extLst>
              </p:cNvPr>
              <p:cNvSpPr txBox="1"/>
              <p:nvPr/>
            </p:nvSpPr>
            <p:spPr>
              <a:xfrm>
                <a:off x="6265858" y="3373882"/>
                <a:ext cx="3355342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𝑆𝑡𝑒𝑝</m:t>
                        </m:r>
                        <m:r>
                          <a:rPr lang="en-US" altLang="ja-JP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が固定、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を調整</a:t>
                </a: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751636-DC83-4D1D-AD02-0E434A274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58" y="3373882"/>
                <a:ext cx="3355342" cy="392993"/>
              </a:xfrm>
              <a:prstGeom prst="rect">
                <a:avLst/>
              </a:prstGeom>
              <a:blipFill>
                <a:blip r:embed="rId13"/>
                <a:stretch>
                  <a:fillRect l="-727" r="-909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1316889-F083-4E6D-9E7B-984E65CD6F28}"/>
              </a:ext>
            </a:extLst>
          </p:cNvPr>
          <p:cNvCxnSpPr>
            <a:cxnSpLocks/>
          </p:cNvCxnSpPr>
          <p:nvPr/>
        </p:nvCxnSpPr>
        <p:spPr>
          <a:xfrm>
            <a:off x="5298418" y="3521998"/>
            <a:ext cx="0" cy="3314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18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B4BD8B0-F1D7-4CE1-9067-D6259AC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</a:t>
            </a:r>
            <a:r>
              <a:rPr lang="ja-JP" altLang="en-US" dirty="0"/>
              <a:t>プロジェクトの流れ</a:t>
            </a:r>
          </a:p>
        </p:txBody>
      </p:sp>
      <p:pic>
        <p:nvPicPr>
          <p:cNvPr id="7174" name="Picture 6" descr="f:id:mathgeekjp:20170815165234p:plain">
            <a:extLst>
              <a:ext uri="{FF2B5EF4-FFF2-40B4-BE49-F238E27FC236}">
                <a16:creationId xmlns:a16="http://schemas.microsoft.com/office/drawing/2014/main" id="{96627CC2-156C-49AE-80AF-E5AEF78F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90" y="874336"/>
            <a:ext cx="7978219" cy="59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D3611B-98E8-4775-B168-069827575053}"/>
              </a:ext>
            </a:extLst>
          </p:cNvPr>
          <p:cNvSpPr txBox="1"/>
          <p:nvPr/>
        </p:nvSpPr>
        <p:spPr>
          <a:xfrm>
            <a:off x="6932092" y="99101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②</a:t>
            </a:r>
            <a:r>
              <a:rPr lang="ja-JP" altLang="en-US" sz="1600" b="1" dirty="0">
                <a:solidFill>
                  <a:srgbClr val="FF0000"/>
                </a:solidFill>
              </a:rPr>
              <a:t>アルゴリズム選択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73E8B6-441C-41B8-A655-970AE1EAE4E0}"/>
              </a:ext>
            </a:extLst>
          </p:cNvPr>
          <p:cNvSpPr txBox="1"/>
          <p:nvPr/>
        </p:nvSpPr>
        <p:spPr>
          <a:xfrm>
            <a:off x="8878879" y="5488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③</a:t>
            </a:r>
            <a:r>
              <a:rPr lang="ja-JP" altLang="en-US" sz="1600" b="1" dirty="0">
                <a:solidFill>
                  <a:srgbClr val="FF0000"/>
                </a:solidFill>
              </a:rPr>
              <a:t>結果評価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4132336" y="44811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①</a:t>
            </a:r>
            <a:r>
              <a:rPr lang="ja-JP" altLang="en-US" sz="1600" b="1" dirty="0">
                <a:solidFill>
                  <a:srgbClr val="FF0000"/>
                </a:solidFill>
              </a:rPr>
              <a:t>データ準備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1300291" y="129554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lang="ja-JP" altLang="en-US" sz="1600" b="1" dirty="0">
                <a:solidFill>
                  <a:srgbClr val="FF0000"/>
                </a:solidFill>
              </a:rPr>
              <a:t>前提：なぜ機械学習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58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D7FCDED-5635-463C-9B9D-E14B2B76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900" b="1" dirty="0"/>
              <a:t>定義：</a:t>
            </a:r>
            <a:endParaRPr lang="en-US" altLang="ja-JP" sz="1900" b="1" dirty="0"/>
          </a:p>
          <a:p>
            <a:pPr marL="0" indent="0">
              <a:buNone/>
            </a:pPr>
            <a:r>
              <a:rPr lang="ja-JP" altLang="en-US" sz="1800" b="1" dirty="0">
                <a:solidFill>
                  <a:srgbClr val="FF0000"/>
                </a:solidFill>
              </a:rPr>
              <a:t>明示的にプログラムしなくても学習する能力をコンピュータに与える研究分野</a:t>
            </a:r>
            <a:r>
              <a:rPr lang="ja-JP" altLang="en-US" sz="1800" dirty="0"/>
              <a:t> </a:t>
            </a:r>
            <a:r>
              <a:rPr lang="en-US" altLang="ja-JP" sz="1800" dirty="0"/>
              <a:t>(</a:t>
            </a:r>
            <a:r>
              <a:rPr lang="en-US" altLang="ja-JP" sz="1600" dirty="0"/>
              <a:t>1959</a:t>
            </a:r>
            <a:r>
              <a:rPr lang="ja-JP" altLang="en-US" sz="1600" dirty="0"/>
              <a:t>年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Arthur Samuel</a:t>
            </a:r>
          </a:p>
          <a:p>
            <a:pPr marL="0" indent="0">
              <a:buNone/>
            </a:pPr>
            <a:r>
              <a:rPr lang="ja-JP" altLang="en-US" sz="1800" b="1" dirty="0">
                <a:solidFill>
                  <a:srgbClr val="FF0000"/>
                </a:solidFill>
              </a:rPr>
              <a:t>機械学習とは、人工知能のプログラム自身が学習する仕込み</a:t>
            </a:r>
            <a:r>
              <a:rPr lang="ja-JP" altLang="en-US" sz="1800" dirty="0"/>
              <a:t> </a:t>
            </a:r>
            <a:r>
              <a:rPr lang="en-US" altLang="ja-JP" sz="1800" dirty="0"/>
              <a:t>(by </a:t>
            </a:r>
            <a:r>
              <a:rPr lang="en-US" altLang="ja-JP" sz="1800" b="1" dirty="0"/>
              <a:t>G</a:t>
            </a:r>
            <a:r>
              <a:rPr lang="ja-JP" altLang="en-US" sz="1800" b="1" dirty="0"/>
              <a:t>検定公式テキスト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1400" b="1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E3F7DAB-B602-42F8-A10C-783683A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まとめ：機械学習とは</a:t>
            </a:r>
            <a:endParaRPr kumimoji="1" lang="ja-JP" altLang="en-US" dirty="0"/>
          </a:p>
        </p:txBody>
      </p:sp>
      <p:pic>
        <p:nvPicPr>
          <p:cNvPr id="4098" name="Picture 2" descr="ãç«ãã®ç»åæ¤ç´¢çµæ">
            <a:extLst>
              <a:ext uri="{FF2B5EF4-FFF2-40B4-BE49-F238E27FC236}">
                <a16:creationId xmlns:a16="http://schemas.microsoft.com/office/drawing/2014/main" id="{E27B12A2-801E-4AF6-A51D-08A13311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62" y="2153390"/>
            <a:ext cx="2322845" cy="14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419131-18BE-4A1F-BDAE-4252EBA22733}"/>
              </a:ext>
            </a:extLst>
          </p:cNvPr>
          <p:cNvSpPr txBox="1"/>
          <p:nvPr/>
        </p:nvSpPr>
        <p:spPr>
          <a:xfrm>
            <a:off x="6673810" y="252533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猫</a:t>
            </a:r>
          </a:p>
        </p:txBody>
      </p:sp>
    </p:spTree>
    <p:extLst>
      <p:ext uri="{BB962C8B-B14F-4D97-AF65-F5344CB8AC3E}">
        <p14:creationId xmlns:p14="http://schemas.microsoft.com/office/powerpoint/2010/main" val="227251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人工知能（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） </a:t>
            </a:r>
            <a:r>
              <a:rPr lang="en-US" altLang="ja-JP" sz="1800" b="1" dirty="0"/>
              <a:t>&gt; </a:t>
            </a:r>
            <a:r>
              <a:rPr lang="ja-JP" altLang="en-US" sz="1800" b="1" dirty="0"/>
              <a:t>機械学習（</a:t>
            </a:r>
            <a:r>
              <a:rPr lang="en-US" altLang="ja-JP" sz="1800" b="1" dirty="0"/>
              <a:t>ML</a:t>
            </a:r>
            <a:r>
              <a:rPr lang="ja-JP" altLang="en-US" sz="1800" b="1" dirty="0"/>
              <a:t>）＞</a:t>
            </a:r>
            <a:r>
              <a:rPr lang="ja-JP" altLang="en-US" sz="1800" b="1" dirty="0">
                <a:solidFill>
                  <a:srgbClr val="FF0000"/>
                </a:solidFill>
              </a:rPr>
              <a:t>ディープラーニング（</a:t>
            </a:r>
            <a:r>
              <a:rPr lang="en-US" altLang="ja-JP" sz="1800" b="1" dirty="0">
                <a:solidFill>
                  <a:srgbClr val="FF0000"/>
                </a:solidFill>
              </a:rPr>
              <a:t>DL</a:t>
            </a:r>
            <a:r>
              <a:rPr lang="ja-JP" altLang="en-US" sz="1800" b="1" dirty="0">
                <a:solidFill>
                  <a:srgbClr val="FF0000"/>
                </a:solidFill>
              </a:rPr>
              <a:t>）</a:t>
            </a:r>
            <a:endParaRPr lang="en-US" altLang="ja-JP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/>
              <a:t>DL</a:t>
            </a:r>
            <a:r>
              <a:rPr lang="ja-JP" altLang="en-US" sz="1800" dirty="0"/>
              <a:t>の紹介予定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次回：</a:t>
            </a:r>
          </a:p>
        </p:txBody>
      </p:sp>
      <p:pic>
        <p:nvPicPr>
          <p:cNvPr id="1028" name="Picture 4" descr="ãai æ©æ¢°å­¦ç¿ æ·±å±¤å­¦ç¿ãã®ç»åæ¤ç´¢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t="7415" r="2865" b="15020"/>
          <a:stretch/>
        </p:blipFill>
        <p:spPr bwMode="auto">
          <a:xfrm>
            <a:off x="1669066" y="2148248"/>
            <a:ext cx="8853868" cy="47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76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8743678-0819-4CFF-ABBD-FDC303E2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3D956E0-371F-45BA-968E-057F9ADB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883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B4BD8B0-F1D7-4CE1-9067-D6259AC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</a:t>
            </a:r>
            <a:r>
              <a:rPr lang="ja-JP" altLang="en-US" dirty="0"/>
              <a:t>プロジェクトの流れ</a:t>
            </a:r>
          </a:p>
        </p:txBody>
      </p:sp>
      <p:pic>
        <p:nvPicPr>
          <p:cNvPr id="7174" name="Picture 6" descr="f:id:mathgeekjp:20170815165234p:plain">
            <a:extLst>
              <a:ext uri="{FF2B5EF4-FFF2-40B4-BE49-F238E27FC236}">
                <a16:creationId xmlns:a16="http://schemas.microsoft.com/office/drawing/2014/main" id="{96627CC2-156C-49AE-80AF-E5AEF78F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90" y="874336"/>
            <a:ext cx="7978219" cy="59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D3611B-98E8-4775-B168-069827575053}"/>
              </a:ext>
            </a:extLst>
          </p:cNvPr>
          <p:cNvSpPr txBox="1"/>
          <p:nvPr/>
        </p:nvSpPr>
        <p:spPr>
          <a:xfrm>
            <a:off x="6932092" y="99101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②</a:t>
            </a:r>
            <a:r>
              <a:rPr lang="ja-JP" altLang="en-US" sz="1600" b="1" dirty="0">
                <a:solidFill>
                  <a:srgbClr val="FF0000"/>
                </a:solidFill>
              </a:rPr>
              <a:t>アルゴリズム選択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73E8B6-441C-41B8-A655-970AE1EAE4E0}"/>
              </a:ext>
            </a:extLst>
          </p:cNvPr>
          <p:cNvSpPr txBox="1"/>
          <p:nvPr/>
        </p:nvSpPr>
        <p:spPr>
          <a:xfrm>
            <a:off x="8878879" y="5488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③</a:t>
            </a:r>
            <a:r>
              <a:rPr lang="ja-JP" altLang="en-US" sz="1600" b="1" dirty="0">
                <a:solidFill>
                  <a:srgbClr val="FF0000"/>
                </a:solidFill>
              </a:rPr>
              <a:t>結果評価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4132336" y="44811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①</a:t>
            </a:r>
            <a:r>
              <a:rPr lang="ja-JP" altLang="en-US" sz="1600" b="1" dirty="0">
                <a:solidFill>
                  <a:srgbClr val="FF0000"/>
                </a:solidFill>
              </a:rPr>
              <a:t>データ準備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1300291" y="129554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lang="ja-JP" altLang="en-US" sz="1600" b="1" dirty="0">
                <a:solidFill>
                  <a:srgbClr val="FF0000"/>
                </a:solidFill>
              </a:rPr>
              <a:t>前提：なぜ機械学習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56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機械学習の場合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一定数の間違い</a:t>
            </a:r>
            <a:r>
              <a:rPr lang="en-US" altLang="ja-JP" dirty="0">
                <a:solidFill>
                  <a:srgbClr val="FF0000"/>
                </a:solidFill>
              </a:rPr>
              <a:t>(loss)</a:t>
            </a:r>
            <a:r>
              <a:rPr lang="ja-JP" altLang="en-US" dirty="0">
                <a:solidFill>
                  <a:srgbClr val="FF0000"/>
                </a:solidFill>
              </a:rPr>
              <a:t>が含まれることを許容する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データの</a:t>
            </a:r>
            <a:r>
              <a:rPr lang="ja-JP" altLang="en-US" dirty="0"/>
              <a:t>依存関係の整理が複雑。</a:t>
            </a:r>
            <a:r>
              <a:rPr lang="ja-JP" altLang="en-US" dirty="0">
                <a:solidFill>
                  <a:srgbClr val="FF0000"/>
                </a:solidFill>
              </a:rPr>
              <a:t>適切な特徴量選択（</a:t>
            </a:r>
            <a:r>
              <a:rPr lang="en-US" altLang="ja-JP" dirty="0">
                <a:solidFill>
                  <a:srgbClr val="FF0000"/>
                </a:solidFill>
              </a:rPr>
              <a:t>Feature Selection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r>
              <a:rPr lang="ja-JP" altLang="en-US" dirty="0"/>
              <a:t>が困難。</a:t>
            </a:r>
            <a:endParaRPr lang="en-US" altLang="ja-JP" dirty="0"/>
          </a:p>
          <a:p>
            <a:pPr lvl="1"/>
            <a:r>
              <a:rPr kumimoji="1" lang="ja-JP" altLang="en-US" dirty="0"/>
              <a:t>確率的な処理があるため、自動テスクがしにくい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入力データの傾向が変化する可能性がある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なぜ機械学習をする　</a:t>
            </a:r>
            <a:r>
              <a:rPr lang="ja-JP" altLang="en-US" sz="2800" dirty="0"/>
              <a:t>⇒機械学習をしなくて良い方法を考える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234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B22C4F1-FE56-4ED1-BE33-4498B11F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b="1" dirty="0"/>
              <a:t>人工知能（</a:t>
            </a:r>
            <a:r>
              <a:rPr lang="en-US" altLang="ja-JP" b="1" dirty="0"/>
              <a:t>artificial intelligence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人工知能とは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</a:t>
            </a:r>
            <a:r>
              <a:rPr lang="en-US" altLang="ja-JP" b="1" dirty="0"/>
              <a:t>AI</a:t>
            </a:r>
            <a:r>
              <a:rPr lang="ja-JP" altLang="en-US" b="1" dirty="0"/>
              <a:t>研究の歴史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b="1" dirty="0"/>
              <a:t> BOOM#3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b="1" dirty="0"/>
              <a:t>機械学習（</a:t>
            </a:r>
            <a:r>
              <a:rPr lang="en-US" altLang="ja-JP" b="1" dirty="0"/>
              <a:t>machine learning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機械学習とは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教師あり学習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b="1" dirty="0"/>
              <a:t> </a:t>
            </a:r>
            <a:r>
              <a:rPr lang="ja-JP" altLang="en-US" dirty="0"/>
              <a:t>例：線形回帰（</a:t>
            </a:r>
            <a:r>
              <a:rPr lang="en-US" altLang="ja-JP" dirty="0"/>
              <a:t>Linear Regression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教師なし学習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 例：</a:t>
            </a:r>
            <a:r>
              <a:rPr lang="en-US" altLang="ja-JP" dirty="0"/>
              <a:t>K-means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ja-JP" altLang="en-US" sz="2400" b="1" strike="sngStrike" dirty="0">
                <a:solidFill>
                  <a:schemeClr val="bg1">
                    <a:lumMod val="65000"/>
                  </a:schemeClr>
                </a:solidFill>
              </a:rPr>
              <a:t>機械学習プロジェクトの流れ</a:t>
            </a:r>
            <a:endParaRPr lang="en-US" altLang="ja-JP" sz="2400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なぜ機械学習をする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データ準備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アルゴリズム選択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 結果評価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5417D5-6516-48D7-A622-A46C2441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r>
              <a:rPr kumimoji="1" lang="ja-JP" altLang="en-US" dirty="0"/>
              <a:t>：入門編</a:t>
            </a:r>
          </a:p>
        </p:txBody>
      </p:sp>
    </p:spTree>
    <p:extLst>
      <p:ext uri="{BB962C8B-B14F-4D97-AF65-F5344CB8AC3E}">
        <p14:creationId xmlns:p14="http://schemas.microsoft.com/office/powerpoint/2010/main" val="3459076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:id:aotamasaki:20180418201910p:pl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73" y="4018769"/>
            <a:ext cx="6425116" cy="180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F3B3A2C-3501-4FFB-AB94-5044326E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 dirty="0"/>
              <a:t>目的：</a:t>
            </a:r>
            <a:endParaRPr kumimoji="1" lang="en-US" altLang="ja-JP" sz="2000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予測精度の向上</a:t>
            </a: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学習にかかる時間を短縮できる</a:t>
            </a: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モデルの構造を単純化し理解しやすくできる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過学習を防ぐことができる</a:t>
            </a:r>
            <a:endParaRPr lang="en-US" altLang="ja-JP" sz="1800" dirty="0"/>
          </a:p>
          <a:p>
            <a:pPr marL="228600" lvl="1">
              <a:spcBef>
                <a:spcPts val="1000"/>
              </a:spcBef>
            </a:pPr>
            <a:r>
              <a:rPr lang="ja-JP" altLang="en-US" b="1" dirty="0"/>
              <a:t>手法：</a:t>
            </a:r>
            <a:r>
              <a:rPr lang="en-US" altLang="ja-JP" dirty="0">
                <a:hlinkClick r:id="rId3"/>
              </a:rPr>
              <a:t>https://aotamasaki.hatenablog.com/entry/2018/04/18/201127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</a:t>
            </a:r>
            <a:r>
              <a:rPr lang="ja-JP" altLang="en-US" sz="1800" b="1" dirty="0"/>
              <a:t>フィルタ法（</a:t>
            </a:r>
            <a:r>
              <a:rPr lang="en-US" altLang="ja-JP" sz="1800" b="1" dirty="0"/>
              <a:t>Filter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en-US" altLang="ja-JP" sz="1600" b="1" dirty="0"/>
              <a:t>    </a:t>
            </a:r>
            <a:r>
              <a:rPr lang="ja-JP" altLang="en-US" sz="1600" dirty="0"/>
              <a:t>統計のテクニックを用いて各特徴の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en-US" altLang="ja-JP" sz="1600" dirty="0"/>
              <a:t> </a:t>
            </a:r>
            <a:r>
              <a:rPr lang="ja-JP" altLang="en-US" sz="1600" dirty="0"/>
              <a:t>「予測に使える度合」を点数化し、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600" dirty="0"/>
              <a:t>　点数をもとに特徴にランク付けを行い、</a:t>
            </a:r>
            <a:r>
              <a:rPr lang="en-US" altLang="ja-JP" sz="1600" dirty="0"/>
              <a:t>   </a:t>
            </a:r>
            <a:r>
              <a:rPr lang="ja-JP" altLang="en-US" sz="1600" dirty="0"/>
              <a:t>予測に使うか否かをそれぞれ決定する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6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b="1" dirty="0"/>
              <a:t>ラッパー法（</a:t>
            </a:r>
            <a:r>
              <a:rPr lang="en-US" altLang="ja-JP" sz="1800" b="1" dirty="0"/>
              <a:t>Wrapper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ja-JP" altLang="en-US" sz="1400" dirty="0"/>
              <a:t>   </a:t>
            </a:r>
            <a:r>
              <a:rPr lang="ja-JP" altLang="en-US" sz="1600" dirty="0"/>
              <a:t>複数の特徴を同時に使って予測精度の検証を行い、精度が最も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en-US" altLang="ja-JP" sz="1600" dirty="0"/>
              <a:t>   </a:t>
            </a:r>
            <a:r>
              <a:rPr lang="ja-JP" altLang="en-US" sz="1600" dirty="0"/>
              <a:t>高くなるような特徴量の組み合わせを探索する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800" dirty="0"/>
          </a:p>
          <a:p>
            <a:pPr marL="457200" lvl="1" indent="0">
              <a:buNone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b="1" dirty="0"/>
              <a:t>組み込み法（</a:t>
            </a:r>
            <a:r>
              <a:rPr lang="en-US" altLang="ja-JP" sz="1800" b="1" dirty="0"/>
              <a:t>Embedded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ja-JP" altLang="en-US" sz="1800" dirty="0"/>
              <a:t>　</a:t>
            </a:r>
            <a:r>
              <a:rPr lang="ja-JP" altLang="en-US" sz="1600" dirty="0"/>
              <a:t>フィルタ法とラッパー法の</a:t>
            </a:r>
            <a:r>
              <a:rPr lang="en-US" altLang="ja-JP" sz="1600" dirty="0"/>
              <a:t>2</a:t>
            </a:r>
            <a:r>
              <a:rPr lang="ja-JP" altLang="en-US" sz="1600" dirty="0" err="1"/>
              <a:t>つの</a:t>
            </a:r>
            <a:r>
              <a:rPr lang="ja-JP" altLang="en-US" sz="1600" dirty="0"/>
              <a:t>強みを掛け合わせたような手法で、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600" dirty="0"/>
              <a:t>　機械学習モデルが学習の一環として特徴の選択を行う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sz="1800" dirty="0"/>
          </a:p>
          <a:p>
            <a:pPr marL="228600" lvl="1">
              <a:spcBef>
                <a:spcPts val="1000"/>
              </a:spcBef>
            </a:pPr>
            <a:endParaRPr lang="ja-JP" altLang="en-US" dirty="0"/>
          </a:p>
          <a:p>
            <a:endParaRPr kumimoji="1" lang="ja-JP" altLang="en-US" sz="20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352EFCE-EF43-4F9E-BCF8-D5013ACD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特徴量選択（</a:t>
            </a:r>
            <a:r>
              <a:rPr lang="en-US" altLang="ja-JP" b="0" dirty="0"/>
              <a:t>Feature Selection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2050" name="Picture 2" descr="f:id:aotamasaki:20180418201844p:pl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63" y="2937667"/>
            <a:ext cx="6333824" cy="62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24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1.Hold-out">
            <a:extLst>
              <a:ext uri="{FF2B5EF4-FFF2-40B4-BE49-F238E27FC236}">
                <a16:creationId xmlns:a16="http://schemas.microsoft.com/office/drawing/2014/main" id="{3499A9CF-6B98-41C5-97BF-88149F26B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4" b="4142"/>
          <a:stretch/>
        </p:blipFill>
        <p:spPr bwMode="auto">
          <a:xfrm>
            <a:off x="2553535" y="980389"/>
            <a:ext cx="6010275" cy="231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9B3639-FA8D-48E2-BC39-A3E154A8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Hold-out(</a:t>
            </a:r>
            <a:r>
              <a:rPr lang="ja-JP" altLang="en-US" b="1" dirty="0"/>
              <a:t>ホールドアウト法</a:t>
            </a:r>
            <a:r>
              <a:rPr lang="en-US" altLang="ja-JP" b="1" dirty="0"/>
              <a:t>)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lang="en-US" altLang="ja-JP" b="1" dirty="0"/>
              <a:t>Cross Validation</a:t>
            </a:r>
            <a:r>
              <a:rPr lang="ja-JP" altLang="en-US" b="1" dirty="0"/>
              <a:t>（クロスバリデーション法）　➡特例：</a:t>
            </a:r>
            <a:r>
              <a:rPr lang="en-US" altLang="ja-JP" b="1" dirty="0"/>
              <a:t> Leave One Out</a:t>
            </a:r>
            <a:r>
              <a:rPr lang="ja-JP" altLang="en-US" b="1" dirty="0"/>
              <a:t>もある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E9EF899-42AE-4CC9-8101-B3FB7039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データ準備</a:t>
            </a:r>
          </a:p>
        </p:txBody>
      </p:sp>
      <p:pic>
        <p:nvPicPr>
          <p:cNvPr id="15364" name="Picture 4" descr="2.Cross Validation">
            <a:extLst>
              <a:ext uri="{FF2B5EF4-FFF2-40B4-BE49-F238E27FC236}">
                <a16:creationId xmlns:a16="http://schemas.microsoft.com/office/drawing/2014/main" id="{27F96279-69D0-4B90-885E-F3908E839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7"/>
          <a:stretch/>
        </p:blipFill>
        <p:spPr bwMode="auto">
          <a:xfrm>
            <a:off x="2770647" y="4232635"/>
            <a:ext cx="5953125" cy="22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92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</a:t>
            </a:r>
            <a:r>
              <a:rPr lang="en-US" altLang="ja-JP" dirty="0" err="1"/>
              <a:t>sk</a:t>
            </a:r>
            <a:r>
              <a:rPr lang="en-US" altLang="ja-JP" dirty="0"/>
              <a:t>-learn</a:t>
            </a:r>
            <a:endParaRPr lang="ja-JP" altLang="en-US" dirty="0"/>
          </a:p>
        </p:txBody>
      </p:sp>
      <p:pic>
        <p:nvPicPr>
          <p:cNvPr id="4100" name="Picture 4" descr="Move mouse over image">
            <a:extLst>
              <a:ext uri="{FF2B5EF4-FFF2-40B4-BE49-F238E27FC236}">
                <a16:creationId xmlns:a16="http://schemas.microsoft.com/office/drawing/2014/main" id="{FA4BD87C-6848-4B16-85C9-F556842A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11" y="1251058"/>
            <a:ext cx="8993170" cy="56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741225-8E7C-435A-97B6-0F54CA288EFF}"/>
              </a:ext>
            </a:extLst>
          </p:cNvPr>
          <p:cNvSpPr txBox="1"/>
          <p:nvPr/>
        </p:nvSpPr>
        <p:spPr>
          <a:xfrm>
            <a:off x="197730" y="861211"/>
            <a:ext cx="7582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3"/>
              </a:rPr>
              <a:t>https://scikit-learn.org/stable/tutorial/machine_learning_map/index.html</a:t>
            </a:r>
            <a:endParaRPr kumimoji="1" lang="ja-JP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947405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MS Azure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741225-8E7C-435A-97B6-0F54CA288EFF}"/>
              </a:ext>
            </a:extLst>
          </p:cNvPr>
          <p:cNvSpPr txBox="1"/>
          <p:nvPr/>
        </p:nvSpPr>
        <p:spPr>
          <a:xfrm>
            <a:off x="191756" y="779798"/>
            <a:ext cx="906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2"/>
              </a:rPr>
              <a:t>https://docs.microsoft.com/ja-jp/azure/machine-learning/studio/algorithm-cheat-sheet</a:t>
            </a:r>
            <a:endParaRPr kumimoji="1" lang="ja-JP" altLang="en-US" sz="1600" b="1" i="1" dirty="0"/>
          </a:p>
        </p:txBody>
      </p:sp>
      <p:pic>
        <p:nvPicPr>
          <p:cNvPr id="10242" name="Picture 2" descr="é¢é£ç»å">
            <a:extLst>
              <a:ext uri="{FF2B5EF4-FFF2-40B4-BE49-F238E27FC236}">
                <a16:creationId xmlns:a16="http://schemas.microsoft.com/office/drawing/2014/main" id="{71A80E71-3727-4986-8FE1-8238BE96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64" y="1107564"/>
            <a:ext cx="8881228" cy="57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36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SAS japan</a:t>
            </a:r>
            <a:endParaRPr lang="ja-JP" altLang="en-US" dirty="0"/>
          </a:p>
        </p:txBody>
      </p:sp>
      <p:pic>
        <p:nvPicPr>
          <p:cNvPr id="4098" name="Picture 2" descr="machine-learning-cheet-sheet.png">
            <a:extLst>
              <a:ext uri="{FF2B5EF4-FFF2-40B4-BE49-F238E27FC236}">
                <a16:creationId xmlns:a16="http://schemas.microsoft.com/office/drawing/2014/main" id="{444FBF65-0794-41C6-8270-081476B26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87" y="1234911"/>
            <a:ext cx="9809025" cy="551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B1CB19-5E53-4B23-9040-606014347051}"/>
              </a:ext>
            </a:extLst>
          </p:cNvPr>
          <p:cNvSpPr txBox="1"/>
          <p:nvPr/>
        </p:nvSpPr>
        <p:spPr>
          <a:xfrm>
            <a:off x="191756" y="779798"/>
            <a:ext cx="10136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https://blogs.sas.com/content/subconsciousmusings/2017/04/12/machine-learning-algorithm-use</a:t>
            </a:r>
            <a:endParaRPr kumimoji="1" lang="ja-JP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430198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モデル評価（</a:t>
            </a:r>
            <a:r>
              <a:rPr lang="en-US" altLang="ja-JP" dirty="0"/>
              <a:t> Classification </a:t>
            </a:r>
            <a:r>
              <a:rPr lang="ja-JP" altLang="en-US" dirty="0"/>
              <a:t>の場合</a:t>
            </a:r>
            <a:r>
              <a:rPr kumimoji="1" lang="ja-JP" altLang="en-US" dirty="0"/>
              <a:t>）</a:t>
            </a:r>
          </a:p>
        </p:txBody>
      </p:sp>
      <p:pic>
        <p:nvPicPr>
          <p:cNvPr id="6146" name="Picture 2" descr="f:id:imslotter:20170517094644p:plain">
            <a:extLst>
              <a:ext uri="{FF2B5EF4-FFF2-40B4-BE49-F238E27FC236}">
                <a16:creationId xmlns:a16="http://schemas.microsoft.com/office/drawing/2014/main" id="{8B9C8556-05E4-43F1-9D55-926B7ACB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15" y="764932"/>
            <a:ext cx="7081616" cy="281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1A3883A-D854-4545-8E2E-74423884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5" y="3717034"/>
            <a:ext cx="8439150" cy="24765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85F907-AE89-4086-80D8-08F9223C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45" y="6193534"/>
            <a:ext cx="8429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9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  <a:r>
              <a:rPr lang="ja-JP" altLang="en-US" dirty="0"/>
              <a:t>評価（</a:t>
            </a:r>
            <a:r>
              <a:rPr lang="en-US" altLang="ja-JP" dirty="0"/>
              <a:t> Classification 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1401109-DF0C-4BB0-8FB9-006C0F3C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81" y="985101"/>
            <a:ext cx="4638019" cy="33977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1C4DA72-450B-4ABA-B201-0B2A8388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5" y="985101"/>
            <a:ext cx="4166647" cy="339774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BFF67530-6A65-4276-B58A-1C9A82AF2D83}"/>
              </a:ext>
            </a:extLst>
          </p:cNvPr>
          <p:cNvSpPr/>
          <p:nvPr/>
        </p:nvSpPr>
        <p:spPr>
          <a:xfrm>
            <a:off x="622170" y="2956485"/>
            <a:ext cx="3572758" cy="329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A22799-9655-43E2-B5C2-6DAB267A8145}"/>
              </a:ext>
            </a:extLst>
          </p:cNvPr>
          <p:cNvSpPr txBox="1"/>
          <p:nvPr/>
        </p:nvSpPr>
        <p:spPr>
          <a:xfrm>
            <a:off x="3557641" y="4595587"/>
            <a:ext cx="4398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正しく分類できているかどうかが大事　➡</a:t>
            </a:r>
            <a:r>
              <a:rPr lang="en-US" altLang="ja-JP" sz="1400" b="1" dirty="0">
                <a:solidFill>
                  <a:srgbClr val="FF0000"/>
                </a:solidFill>
              </a:rPr>
              <a:t>Accuracy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71BA0DE-10AA-4218-9AA9-00A4F00055DC}"/>
              </a:ext>
            </a:extLst>
          </p:cNvPr>
          <p:cNvSpPr/>
          <p:nvPr/>
        </p:nvSpPr>
        <p:spPr>
          <a:xfrm>
            <a:off x="5514981" y="3557856"/>
            <a:ext cx="3572758" cy="329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DAEE4E-8420-417E-8B32-B58530AD385E}"/>
              </a:ext>
            </a:extLst>
          </p:cNvPr>
          <p:cNvSpPr txBox="1"/>
          <p:nvPr/>
        </p:nvSpPr>
        <p:spPr>
          <a:xfrm>
            <a:off x="3557641" y="4962221"/>
            <a:ext cx="423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正解と判断したものが本当に正解か　➡</a:t>
            </a:r>
            <a:r>
              <a:rPr lang="en-US" altLang="ja-JP" sz="1400" b="1" dirty="0">
                <a:solidFill>
                  <a:srgbClr val="FF0000"/>
                </a:solidFill>
              </a:rPr>
              <a:t>Precision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CBD0EF8-B917-4700-8FD2-04D6E899EF05}"/>
              </a:ext>
            </a:extLst>
          </p:cNvPr>
          <p:cNvSpPr txBox="1"/>
          <p:nvPr/>
        </p:nvSpPr>
        <p:spPr>
          <a:xfrm>
            <a:off x="590938" y="5692236"/>
            <a:ext cx="893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その他：</a:t>
            </a:r>
            <a:endParaRPr lang="en-US" altLang="ja-JP" dirty="0"/>
          </a:p>
          <a:p>
            <a:r>
              <a:rPr lang="ja-JP" altLang="en-US" dirty="0"/>
              <a:t>　 ・ </a:t>
            </a:r>
            <a:r>
              <a:rPr lang="en-US" altLang="ja-JP" dirty="0"/>
              <a:t>ROC curve</a:t>
            </a:r>
          </a:p>
          <a:p>
            <a:r>
              <a:rPr lang="ja-JP" altLang="en-US" dirty="0"/>
              <a:t>　 ・ </a:t>
            </a:r>
            <a:r>
              <a:rPr lang="en-US" altLang="ja-JP" dirty="0"/>
              <a:t>AUC</a:t>
            </a:r>
          </a:p>
          <a:p>
            <a:r>
              <a:rPr lang="ja-JP" altLang="en-US" dirty="0"/>
              <a:t>　 ・ </a:t>
            </a:r>
            <a:r>
              <a:rPr lang="en-US" altLang="ja-JP" dirty="0"/>
              <a:t>Logarithmic Loss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5E68DB-427B-45C5-8B98-923D562FF688}"/>
              </a:ext>
            </a:extLst>
          </p:cNvPr>
          <p:cNvSpPr txBox="1"/>
          <p:nvPr/>
        </p:nvSpPr>
        <p:spPr>
          <a:xfrm>
            <a:off x="1612349" y="5716761"/>
            <a:ext cx="4823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4"/>
              </a:rPr>
              <a:t>https://www.procrasist.com/entry/ml-metrics</a:t>
            </a:r>
            <a:endParaRPr kumimoji="1" lang="ja-JP" altLang="en-US" sz="1600" b="1" i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CECFF7-3994-4683-8F8A-62326BFF82AB}"/>
              </a:ext>
            </a:extLst>
          </p:cNvPr>
          <p:cNvSpPr txBox="1"/>
          <p:nvPr/>
        </p:nvSpPr>
        <p:spPr>
          <a:xfrm>
            <a:off x="3557641" y="5372196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抜け漏れをすくなくしたい　➡</a:t>
            </a:r>
            <a:r>
              <a:rPr lang="en-US" altLang="ja-JP" sz="1400" b="1" dirty="0">
                <a:solidFill>
                  <a:srgbClr val="FF0000"/>
                </a:solidFill>
              </a:rPr>
              <a:t>Recall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485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  <a:r>
              <a:rPr lang="ja-JP" altLang="en-US" dirty="0"/>
              <a:t>評価（</a:t>
            </a:r>
            <a:r>
              <a:rPr lang="en-US" altLang="ja-JP" dirty="0"/>
              <a:t> Regression 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4F61B1-8AE1-46DB-B07C-0E0D879C6A51}"/>
              </a:ext>
            </a:extLst>
          </p:cNvPr>
          <p:cNvSpPr txBox="1"/>
          <p:nvPr/>
        </p:nvSpPr>
        <p:spPr>
          <a:xfrm>
            <a:off x="290145" y="914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TODO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0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未学習（</a:t>
            </a:r>
            <a:r>
              <a:rPr lang="en-US" altLang="ja-JP" dirty="0"/>
              <a:t>under-fit</a:t>
            </a:r>
            <a:r>
              <a:rPr lang="ja-JP" altLang="en-US" dirty="0"/>
              <a:t>）＆過学習（</a:t>
            </a:r>
            <a:r>
              <a:rPr lang="en-US" altLang="ja-JP" dirty="0"/>
              <a:t>over-fit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1026" name="Picture 2" descr="https://tamanyan.me/static/28a61daa42aa001b2e12d55af8fc0a82/932fc/overfitting-underfitt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4" b="1"/>
          <a:stretch/>
        </p:blipFill>
        <p:spPr bwMode="auto">
          <a:xfrm>
            <a:off x="1488382" y="1043709"/>
            <a:ext cx="8865582" cy="23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819564" y="3196557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underfitting</a:t>
            </a:r>
            <a:r>
              <a:rPr lang="en-US" altLang="ja-JP" b="1" dirty="0"/>
              <a:t> / high-bias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91029" y="319655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overfitting / high variance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404710" y="3581058"/>
                <a:ext cx="1358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710" y="3581058"/>
                <a:ext cx="1358192" cy="276999"/>
              </a:xfrm>
              <a:prstGeom prst="rect">
                <a:avLst/>
              </a:prstGeom>
              <a:blipFill>
                <a:blip r:embed="rId5"/>
                <a:stretch>
                  <a:fillRect l="-3587" r="-134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35052" y="3581058"/>
                <a:ext cx="285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052" y="3581058"/>
                <a:ext cx="2854499" cy="276999"/>
              </a:xfrm>
              <a:prstGeom prst="rect">
                <a:avLst/>
              </a:prstGeom>
              <a:blipFill>
                <a:blip r:embed="rId6"/>
                <a:stretch>
                  <a:fillRect l="-1279" t="-4348" r="-21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7591029" y="3581058"/>
                <a:ext cx="4085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029" y="3581058"/>
                <a:ext cx="4085542" cy="276999"/>
              </a:xfrm>
              <a:prstGeom prst="rect">
                <a:avLst/>
              </a:prstGeom>
              <a:blipFill>
                <a:blip r:embed="rId7"/>
                <a:stretch>
                  <a:fillRect l="-746" t="-434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5"/>
          <p:cNvGrpSpPr/>
          <p:nvPr/>
        </p:nvGrpSpPr>
        <p:grpSpPr>
          <a:xfrm>
            <a:off x="4054765" y="4317030"/>
            <a:ext cx="3962399" cy="2432459"/>
            <a:chOff x="304800" y="2266950"/>
            <a:chExt cx="4266505" cy="2619146"/>
          </a:xfrm>
        </p:grpSpPr>
        <p:cxnSp>
          <p:nvCxnSpPr>
            <p:cNvPr id="21" name="Straight Arrow Connector 8"/>
            <p:cNvCxnSpPr/>
            <p:nvPr/>
          </p:nvCxnSpPr>
          <p:spPr>
            <a:xfrm flipV="1">
              <a:off x="742812" y="2266950"/>
              <a:ext cx="0" cy="22936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2"/>
            <p:cNvSpPr txBox="1"/>
            <p:nvPr/>
          </p:nvSpPr>
          <p:spPr>
            <a:xfrm>
              <a:off x="1746890" y="4488418"/>
              <a:ext cx="2824415" cy="39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degree of polynomial d</a:t>
              </a:r>
              <a:endParaRPr lang="en-US" baseline="-25000" dirty="0"/>
            </a:p>
          </p:txBody>
        </p:sp>
        <p:sp>
          <p:nvSpPr>
            <p:cNvPr id="23" name="TextBox 13"/>
            <p:cNvSpPr txBox="1"/>
            <p:nvPr/>
          </p:nvSpPr>
          <p:spPr>
            <a:xfrm rot="16200000">
              <a:off x="160145" y="2564006"/>
              <a:ext cx="65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error</a:t>
              </a:r>
              <a:endParaRPr lang="en-US" baseline="-25000" dirty="0"/>
            </a:p>
          </p:txBody>
        </p:sp>
        <p:cxnSp>
          <p:nvCxnSpPr>
            <p:cNvPr id="24" name="Straight Arrow Connector 14"/>
            <p:cNvCxnSpPr/>
            <p:nvPr/>
          </p:nvCxnSpPr>
          <p:spPr>
            <a:xfrm>
              <a:off x="582539" y="4436028"/>
              <a:ext cx="36729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reeform 7"/>
          <p:cNvSpPr/>
          <p:nvPr/>
        </p:nvSpPr>
        <p:spPr>
          <a:xfrm>
            <a:off x="4725719" y="4393230"/>
            <a:ext cx="2529445" cy="1781299"/>
          </a:xfrm>
          <a:custGeom>
            <a:avLst/>
            <a:gdLst>
              <a:gd name="connsiteX0" fmla="*/ 0 w 2529445"/>
              <a:gd name="connsiteY0" fmla="*/ 0 h 1781299"/>
              <a:gd name="connsiteX1" fmla="*/ 605642 w 2529445"/>
              <a:gd name="connsiteY1" fmla="*/ 1472540 h 1781299"/>
              <a:gd name="connsiteX2" fmla="*/ 2529445 w 2529445"/>
              <a:gd name="connsiteY2" fmla="*/ 1781299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9445" h="1781299">
                <a:moveTo>
                  <a:pt x="0" y="0"/>
                </a:moveTo>
                <a:cubicBezTo>
                  <a:pt x="92034" y="587828"/>
                  <a:pt x="184068" y="1175657"/>
                  <a:pt x="605642" y="1472540"/>
                </a:cubicBezTo>
                <a:cubicBezTo>
                  <a:pt x="1027216" y="1769423"/>
                  <a:pt x="1778330" y="1775361"/>
                  <a:pt x="2529445" y="178129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9"/>
          <p:cNvSpPr/>
          <p:nvPr/>
        </p:nvSpPr>
        <p:spPr>
          <a:xfrm>
            <a:off x="4892965" y="4399390"/>
            <a:ext cx="1600198" cy="1285047"/>
          </a:xfrm>
          <a:custGeom>
            <a:avLst/>
            <a:gdLst>
              <a:gd name="connsiteX0" fmla="*/ 0 w 1650670"/>
              <a:gd name="connsiteY0" fmla="*/ 0 h 1294796"/>
              <a:gd name="connsiteX1" fmla="*/ 617517 w 1650670"/>
              <a:gd name="connsiteY1" fmla="*/ 1187532 h 1294796"/>
              <a:gd name="connsiteX2" fmla="*/ 1163782 w 1650670"/>
              <a:gd name="connsiteY2" fmla="*/ 1104405 h 1294796"/>
              <a:gd name="connsiteX3" fmla="*/ 1650670 w 1650670"/>
              <a:gd name="connsiteY3" fmla="*/ 0 h 1294796"/>
              <a:gd name="connsiteX0" fmla="*/ 0 w 1650670"/>
              <a:gd name="connsiteY0" fmla="*/ 0 h 1104405"/>
              <a:gd name="connsiteX1" fmla="*/ 546265 w 1650670"/>
              <a:gd name="connsiteY1" fmla="*/ 1104405 h 1104405"/>
              <a:gd name="connsiteX2" fmla="*/ 1163782 w 1650670"/>
              <a:gd name="connsiteY2" fmla="*/ 1104405 h 1104405"/>
              <a:gd name="connsiteX3" fmla="*/ 1650670 w 1650670"/>
              <a:gd name="connsiteY3" fmla="*/ 0 h 1104405"/>
              <a:gd name="connsiteX0" fmla="*/ 0 w 1650670"/>
              <a:gd name="connsiteY0" fmla="*/ 0 h 1256291"/>
              <a:gd name="connsiteX1" fmla="*/ 403762 w 1650670"/>
              <a:gd name="connsiteY1" fmla="*/ 1128155 h 1256291"/>
              <a:gd name="connsiteX2" fmla="*/ 1163782 w 1650670"/>
              <a:gd name="connsiteY2" fmla="*/ 1104405 h 1256291"/>
              <a:gd name="connsiteX3" fmla="*/ 1650670 w 1650670"/>
              <a:gd name="connsiteY3" fmla="*/ 0 h 125629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31917"/>
              <a:gd name="connsiteY0" fmla="*/ 0 h 1278859"/>
              <a:gd name="connsiteX1" fmla="*/ 332510 w 1531917"/>
              <a:gd name="connsiteY1" fmla="*/ 1151906 h 1278859"/>
              <a:gd name="connsiteX2" fmla="*/ 1092530 w 1531917"/>
              <a:gd name="connsiteY2" fmla="*/ 1128156 h 1278859"/>
              <a:gd name="connsiteX3" fmla="*/ 1531917 w 1531917"/>
              <a:gd name="connsiteY3" fmla="*/ 71252 h 1278859"/>
              <a:gd name="connsiteX0" fmla="*/ 0 w 1531917"/>
              <a:gd name="connsiteY0" fmla="*/ 0 h 1285047"/>
              <a:gd name="connsiteX1" fmla="*/ 332510 w 1531917"/>
              <a:gd name="connsiteY1" fmla="*/ 1151906 h 1285047"/>
              <a:gd name="connsiteX2" fmla="*/ 843148 w 1531917"/>
              <a:gd name="connsiteY2" fmla="*/ 1140031 h 1285047"/>
              <a:gd name="connsiteX3" fmla="*/ 1531917 w 1531917"/>
              <a:gd name="connsiteY3" fmla="*/ 71252 h 12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917" h="1285047">
                <a:moveTo>
                  <a:pt x="0" y="0"/>
                </a:moveTo>
                <a:cubicBezTo>
                  <a:pt x="152399" y="691737"/>
                  <a:pt x="191985" y="961901"/>
                  <a:pt x="332510" y="1151906"/>
                </a:cubicBezTo>
                <a:cubicBezTo>
                  <a:pt x="473035" y="1341911"/>
                  <a:pt x="643247" y="1320140"/>
                  <a:pt x="843148" y="1140031"/>
                </a:cubicBezTo>
                <a:cubicBezTo>
                  <a:pt x="1043049" y="959922"/>
                  <a:pt x="1374569" y="524493"/>
                  <a:pt x="1531917" y="712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60" y="4235887"/>
            <a:ext cx="546258" cy="220478"/>
          </a:xfrm>
          <a:prstGeom prst="rect">
            <a:avLst/>
          </a:prstGeom>
        </p:spPr>
      </p:pic>
      <p:pic>
        <p:nvPicPr>
          <p:cNvPr id="28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19" y="5615997"/>
            <a:ext cx="844145" cy="234679"/>
          </a:xfrm>
          <a:prstGeom prst="rect">
            <a:avLst/>
          </a:prstGeom>
        </p:spPr>
      </p:pic>
      <p:sp>
        <p:nvSpPr>
          <p:cNvPr id="29" name="TextBox 39"/>
          <p:cNvSpPr txBox="1"/>
          <p:nvPr/>
        </p:nvSpPr>
        <p:spPr>
          <a:xfrm>
            <a:off x="6555508" y="4393230"/>
            <a:ext cx="148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(cross validation </a:t>
            </a:r>
          </a:p>
          <a:p>
            <a:r>
              <a:rPr lang="en-US" sz="1400" dirty="0"/>
              <a:t>error)</a:t>
            </a:r>
          </a:p>
        </p:txBody>
      </p:sp>
      <p:sp>
        <p:nvSpPr>
          <p:cNvPr id="30" name="TextBox 40"/>
          <p:cNvSpPr txBox="1"/>
          <p:nvPr/>
        </p:nvSpPr>
        <p:spPr>
          <a:xfrm>
            <a:off x="6797964" y="5764830"/>
            <a:ext cx="16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(training error)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77472" y="37938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14839" y="376739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=3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728820" y="379380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=n, n&gt;3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11286" y="605024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d</a:t>
            </a:r>
            <a:r>
              <a:rPr kumimoji="1" lang="en-US" altLang="ja-JP" dirty="0">
                <a:solidFill>
                  <a:srgbClr val="FF0000"/>
                </a:solidFill>
              </a:rPr>
              <a:t>=1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310306" y="603554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d</a:t>
            </a:r>
            <a:r>
              <a:rPr kumimoji="1" lang="en-US" altLang="ja-JP" dirty="0">
                <a:solidFill>
                  <a:srgbClr val="FF0000"/>
                </a:solidFill>
              </a:rPr>
              <a:t>=n, n&gt;3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04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過学習（</a:t>
            </a:r>
            <a:r>
              <a:rPr lang="en-US" altLang="ja-JP" dirty="0"/>
              <a:t>over-fit</a:t>
            </a:r>
            <a:r>
              <a:rPr lang="ja-JP" altLang="en-US" dirty="0"/>
              <a:t>）へ対策：</a:t>
            </a:r>
            <a:r>
              <a:rPr lang="en-US" altLang="ja-JP" dirty="0"/>
              <a:t>Regularization</a:t>
            </a:r>
            <a:r>
              <a:rPr lang="ja-JP" altLang="en-US" dirty="0"/>
              <a:t>（正規化）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blipFill>
                <a:blip r:embed="rId4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ja-JP" alt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blipFill>
                <a:blip r:embed="rId5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54515" y="297983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Lasso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4515" y="450977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Ridge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15" y="1251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9"/>
          <p:cNvCxnSpPr/>
          <p:nvPr/>
        </p:nvCxnSpPr>
        <p:spPr>
          <a:xfrm flipV="1">
            <a:off x="7527637" y="1954657"/>
            <a:ext cx="0" cy="3328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0"/>
          <p:cNvCxnSpPr/>
          <p:nvPr/>
        </p:nvCxnSpPr>
        <p:spPr>
          <a:xfrm>
            <a:off x="7330936" y="5090079"/>
            <a:ext cx="3429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7" y="5220717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インク 69"/>
              <p14:cNvContentPartPr/>
              <p14:nvPr/>
            </p14:nvContentPartPr>
            <p14:xfrm>
              <a:off x="10230517" y="1459971"/>
              <a:ext cx="471960" cy="214560"/>
            </p14:xfrm>
          </p:contentPart>
        </mc:Choice>
        <mc:Fallback xmlns="">
          <p:pic>
            <p:nvPicPr>
              <p:cNvPr id="70" name="インク 6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4037" y="1453131"/>
                <a:ext cx="488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インク 70"/>
              <p14:cNvContentPartPr/>
              <p14:nvPr/>
            </p14:nvContentPartPr>
            <p14:xfrm>
              <a:off x="7643557" y="1581291"/>
              <a:ext cx="679320" cy="179280"/>
            </p14:xfrm>
          </p:contentPart>
        </mc:Choice>
        <mc:Fallback xmlns="">
          <p:pic>
            <p:nvPicPr>
              <p:cNvPr id="71" name="インク 7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5637" y="1573011"/>
                <a:ext cx="692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インク 71"/>
              <p14:cNvContentPartPr/>
              <p14:nvPr/>
            </p14:nvContentPartPr>
            <p14:xfrm>
              <a:off x="7000597" y="1781811"/>
              <a:ext cx="4209840" cy="3863160"/>
            </p14:xfrm>
          </p:contentPart>
        </mc:Choice>
        <mc:Fallback xmlns="">
          <p:pic>
            <p:nvPicPr>
              <p:cNvPr id="72" name="インク 7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1597" y="1771371"/>
                <a:ext cx="4227120" cy="38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インク 72"/>
              <p14:cNvContentPartPr/>
              <p14:nvPr/>
            </p14:nvContentPartPr>
            <p14:xfrm>
              <a:off x="7743637" y="2196531"/>
              <a:ext cx="193320" cy="193320"/>
            </p14:xfrm>
          </p:contentPart>
        </mc:Choice>
        <mc:Fallback xmlns="">
          <p:pic>
            <p:nvPicPr>
              <p:cNvPr id="73" name="インク 7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4637" y="2187891"/>
                <a:ext cx="2113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インク 73"/>
              <p14:cNvContentPartPr/>
              <p14:nvPr/>
            </p14:nvContentPartPr>
            <p14:xfrm>
              <a:off x="7822117" y="1953531"/>
              <a:ext cx="22320" cy="372240"/>
            </p14:xfrm>
          </p:contentPart>
        </mc:Choice>
        <mc:Fallback xmlns="">
          <p:pic>
            <p:nvPicPr>
              <p:cNvPr id="74" name="インク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8157" y="1943451"/>
                <a:ext cx="37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インク 74"/>
              <p14:cNvContentPartPr/>
              <p14:nvPr/>
            </p14:nvContentPartPr>
            <p14:xfrm>
              <a:off x="8637157" y="2303811"/>
              <a:ext cx="964800" cy="522720"/>
            </p14:xfrm>
          </p:contentPart>
        </mc:Choice>
        <mc:Fallback xmlns="">
          <p:pic>
            <p:nvPicPr>
              <p:cNvPr id="75" name="インク 7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8157" y="2294811"/>
                <a:ext cx="9838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インク 75"/>
              <p14:cNvContentPartPr/>
              <p14:nvPr/>
            </p14:nvContentPartPr>
            <p14:xfrm>
              <a:off x="10402597" y="2461131"/>
              <a:ext cx="100080" cy="50760"/>
            </p14:xfrm>
          </p:contentPart>
        </mc:Choice>
        <mc:Fallback xmlns="">
          <p:pic>
            <p:nvPicPr>
              <p:cNvPr id="76" name="インク 7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93597" y="2451771"/>
                <a:ext cx="118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インク 76"/>
              <p14:cNvContentPartPr/>
              <p14:nvPr/>
            </p14:nvContentPartPr>
            <p14:xfrm>
              <a:off x="10409077" y="2926251"/>
              <a:ext cx="730080" cy="229320"/>
            </p14:xfrm>
          </p:contentPart>
        </mc:Choice>
        <mc:Fallback xmlns="">
          <p:pic>
            <p:nvPicPr>
              <p:cNvPr id="77" name="インク 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00077" y="2916531"/>
                <a:ext cx="750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インク 77"/>
              <p14:cNvContentPartPr/>
              <p14:nvPr/>
            </p14:nvContentPartPr>
            <p14:xfrm>
              <a:off x="10209277" y="3191211"/>
              <a:ext cx="286200" cy="171720"/>
            </p14:xfrm>
          </p:contentPart>
        </mc:Choice>
        <mc:Fallback xmlns="">
          <p:pic>
            <p:nvPicPr>
              <p:cNvPr id="78" name="インク 7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9197" y="3183291"/>
                <a:ext cx="305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インク 78"/>
              <p14:cNvContentPartPr/>
              <p14:nvPr/>
            </p14:nvContentPartPr>
            <p14:xfrm>
              <a:off x="7893757" y="3441051"/>
              <a:ext cx="229320" cy="308520"/>
            </p14:xfrm>
          </p:contentPart>
        </mc:Choice>
        <mc:Fallback xmlns="">
          <p:pic>
            <p:nvPicPr>
              <p:cNvPr id="79" name="インク 7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82957" y="3431331"/>
                <a:ext cx="2502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インク 79"/>
              <p14:cNvContentPartPr/>
              <p14:nvPr/>
            </p14:nvContentPartPr>
            <p14:xfrm>
              <a:off x="8836957" y="3427011"/>
              <a:ext cx="229320" cy="150480"/>
            </p14:xfrm>
          </p:contentPart>
        </mc:Choice>
        <mc:Fallback xmlns="">
          <p:pic>
            <p:nvPicPr>
              <p:cNvPr id="80" name="インク 7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28317" y="3418371"/>
                <a:ext cx="2491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1" name="インク 80"/>
              <p14:cNvContentPartPr/>
              <p14:nvPr/>
            </p14:nvContentPartPr>
            <p14:xfrm>
              <a:off x="8822917" y="3569931"/>
              <a:ext cx="279000" cy="243720"/>
            </p14:xfrm>
          </p:contentPart>
        </mc:Choice>
        <mc:Fallback xmlns="">
          <p:pic>
            <p:nvPicPr>
              <p:cNvPr id="81" name="インク 8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13917" y="3558771"/>
                <a:ext cx="298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2" name="インク 81"/>
              <p14:cNvContentPartPr/>
              <p14:nvPr/>
            </p14:nvContentPartPr>
            <p14:xfrm>
              <a:off x="7807717" y="3848931"/>
              <a:ext cx="686880" cy="250920"/>
            </p14:xfrm>
          </p:contentPart>
        </mc:Choice>
        <mc:Fallback xmlns="">
          <p:pic>
            <p:nvPicPr>
              <p:cNvPr id="82" name="インク 8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97277" y="3839571"/>
                <a:ext cx="708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3" name="インク 82"/>
              <p14:cNvContentPartPr/>
              <p14:nvPr/>
            </p14:nvContentPartPr>
            <p14:xfrm>
              <a:off x="2510869" y="4909360"/>
              <a:ext cx="7560" cy="7200"/>
            </p14:xfrm>
          </p:contentPart>
        </mc:Choice>
        <mc:Fallback xmlns="">
          <p:pic>
            <p:nvPicPr>
              <p:cNvPr id="83" name="インク 8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7989" y="4905760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インク 83"/>
              <p14:cNvContentPartPr/>
              <p14:nvPr/>
            </p14:nvContentPartPr>
            <p14:xfrm>
              <a:off x="7643557" y="4936491"/>
              <a:ext cx="72000" cy="14760"/>
            </p14:xfrm>
          </p:contentPart>
        </mc:Choice>
        <mc:Fallback xmlns="">
          <p:pic>
            <p:nvPicPr>
              <p:cNvPr id="84" name="インク 8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7077" y="4932531"/>
                <a:ext cx="84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インク 84"/>
              <p14:cNvContentPartPr/>
              <p14:nvPr/>
            </p14:nvContentPartPr>
            <p14:xfrm>
              <a:off x="9980677" y="5165091"/>
              <a:ext cx="707760" cy="415440"/>
            </p14:xfrm>
          </p:contentPart>
        </mc:Choice>
        <mc:Fallback xmlns="">
          <p:pic>
            <p:nvPicPr>
              <p:cNvPr id="85" name="インク 8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69517" y="5155011"/>
                <a:ext cx="726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6" name="インク 85"/>
              <p14:cNvContentPartPr/>
              <p14:nvPr/>
            </p14:nvContentPartPr>
            <p14:xfrm>
              <a:off x="7671997" y="5201091"/>
              <a:ext cx="193680" cy="93240"/>
            </p14:xfrm>
          </p:contentPart>
        </mc:Choice>
        <mc:Fallback xmlns="">
          <p:pic>
            <p:nvPicPr>
              <p:cNvPr id="86" name="インク 8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62637" y="5190651"/>
                <a:ext cx="205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7" name="インク 86"/>
              <p14:cNvContentPartPr/>
              <p14:nvPr/>
            </p14:nvContentPartPr>
            <p14:xfrm>
              <a:off x="6392917" y="5207931"/>
              <a:ext cx="593640" cy="222480"/>
            </p14:xfrm>
          </p:contentPart>
        </mc:Choice>
        <mc:Fallback xmlns="">
          <p:pic>
            <p:nvPicPr>
              <p:cNvPr id="87" name="インク 8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83917" y="5198571"/>
                <a:ext cx="612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8" name="インク 87"/>
              <p14:cNvContentPartPr/>
              <p14:nvPr/>
            </p14:nvContentPartPr>
            <p14:xfrm>
              <a:off x="8629957" y="5458491"/>
              <a:ext cx="200520" cy="57960"/>
            </p14:xfrm>
          </p:contentPart>
        </mc:Choice>
        <mc:Fallback xmlns="">
          <p:pic>
            <p:nvPicPr>
              <p:cNvPr id="88" name="インク 8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20597" y="5452371"/>
                <a:ext cx="216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9" name="インク 88"/>
              <p14:cNvContentPartPr/>
              <p14:nvPr/>
            </p14:nvContentPartPr>
            <p14:xfrm>
              <a:off x="6599917" y="5494491"/>
              <a:ext cx="179640" cy="193680"/>
            </p14:xfrm>
          </p:contentPart>
        </mc:Choice>
        <mc:Fallback xmlns="">
          <p:pic>
            <p:nvPicPr>
              <p:cNvPr id="89" name="インク 8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89477" y="5484051"/>
                <a:ext cx="19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0" name="インク 89"/>
              <p14:cNvContentPartPr/>
              <p14:nvPr/>
            </p14:nvContentPartPr>
            <p14:xfrm>
              <a:off x="6607117" y="5601771"/>
              <a:ext cx="43560" cy="93240"/>
            </p14:xfrm>
          </p:contentPart>
        </mc:Choice>
        <mc:Fallback xmlns="">
          <p:pic>
            <p:nvPicPr>
              <p:cNvPr id="90" name="インク 8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98117" y="5593131"/>
                <a:ext cx="612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87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/>
              <a:t>人工知能（</a:t>
            </a:r>
            <a:r>
              <a:rPr lang="en-US" altLang="ja-JP" sz="5400" dirty="0"/>
              <a:t>artificial intelligence</a:t>
            </a:r>
            <a:r>
              <a:rPr lang="ja-JP" altLang="en-US" sz="5400" dirty="0"/>
              <a:t>）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435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</a:t>
            </a:r>
            <a:r>
              <a:rPr lang="ja-JP" altLang="en-US" sz="1800" dirty="0"/>
              <a:t>：人間のような</a:t>
            </a:r>
            <a:r>
              <a:rPr lang="ja-JP" altLang="en-US" sz="1800" dirty="0">
                <a:highlight>
                  <a:srgbClr val="FFFF00"/>
                </a:highlight>
                <a:hlinkClick r:id="rId2"/>
              </a:rPr>
              <a:t>知的な能力</a:t>
            </a:r>
            <a:r>
              <a:rPr lang="ja-JP" altLang="en-US" sz="1800" dirty="0"/>
              <a:t>を持つシステム</a:t>
            </a:r>
            <a:endParaRPr lang="en-US" altLang="ja-JP" sz="1800" b="1" dirty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ja-JP" altLang="en-US" sz="1800" dirty="0"/>
              <a:t>　　　　　　　　　　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kumimoji="1" lang="ja-JP" altLang="en-US" dirty="0"/>
              <a:t>）とは</a:t>
            </a:r>
          </a:p>
        </p:txBody>
      </p:sp>
      <p:pic>
        <p:nvPicPr>
          <p:cNvPr id="6" name="Picture 2" descr="https://dwrowh0ntn9c6.cloudfront.net/public/ckeditor/pictures/data/000/002/592/content/c173b2ae648d9d298cf314af9547c04b8ac798d1.jpg">
            <a:extLst>
              <a:ext uri="{FF2B5EF4-FFF2-40B4-BE49-F238E27FC236}">
                <a16:creationId xmlns:a16="http://schemas.microsoft.com/office/drawing/2014/main" id="{D9B06A9A-1CDA-46A0-B48A-883137244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2062614"/>
            <a:ext cx="9417274" cy="434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1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</a:t>
            </a:r>
            <a:r>
              <a:rPr lang="ja-JP" altLang="en-US" sz="1800" dirty="0"/>
              <a:t>：人間のような知的な能力を持つシステム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強い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と弱い</a:t>
            </a:r>
            <a:r>
              <a:rPr lang="en-US" altLang="ja-JP" sz="1800" b="1" dirty="0"/>
              <a:t>AI</a:t>
            </a:r>
            <a:r>
              <a:rPr lang="en-US" altLang="ja-JP" sz="1800" dirty="0"/>
              <a:t> </a:t>
            </a:r>
            <a:r>
              <a:rPr lang="ja-JP" altLang="en-US" sz="1800" dirty="0"/>
              <a:t>：</a:t>
            </a:r>
            <a:r>
              <a:rPr lang="en-US" altLang="ja-JP" sz="1800" dirty="0"/>
              <a:t>1980, John Searle, </a:t>
            </a:r>
            <a:r>
              <a:rPr lang="en-US" altLang="ja-JP" sz="1800" i="1" dirty="0">
                <a:hlinkClick r:id="rId2"/>
              </a:rPr>
              <a:t>Minds, Brains and Programs</a:t>
            </a:r>
            <a:r>
              <a:rPr lang="en-US" altLang="ja-JP" sz="1800" dirty="0"/>
              <a:t>, Behavioral and Brain Sciences 3 (3)</a:t>
            </a:r>
            <a:endParaRPr lang="ja-JP" altLang="en-US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kumimoji="1" lang="ja-JP" altLang="en-US" dirty="0"/>
              <a:t>）とは</a:t>
            </a:r>
          </a:p>
        </p:txBody>
      </p:sp>
      <p:pic>
        <p:nvPicPr>
          <p:cNvPr id="1026" name="Picture 2" descr="ãå¼·ãAIã¨å¼±ãAIãã®ç»åæ¤ç´¢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6" b="1061"/>
          <a:stretch/>
        </p:blipFill>
        <p:spPr bwMode="auto">
          <a:xfrm>
            <a:off x="1686244" y="2192290"/>
            <a:ext cx="8201585" cy="40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</a:t>
            </a:r>
            <a:r>
              <a:rPr lang="ja-JP" altLang="en-US" sz="1800" dirty="0"/>
              <a:t>：人間のような知的な能力を持つシステム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強い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と弱い</a:t>
            </a:r>
            <a:r>
              <a:rPr lang="en-US" altLang="ja-JP" sz="1800" b="1" dirty="0"/>
              <a:t>AI</a:t>
            </a:r>
            <a:r>
              <a:rPr lang="en-US" altLang="ja-JP" sz="1800" dirty="0"/>
              <a:t> </a:t>
            </a:r>
            <a:r>
              <a:rPr lang="ja-JP" altLang="en-US" sz="1800" dirty="0"/>
              <a:t>：</a:t>
            </a:r>
            <a:r>
              <a:rPr lang="en-US" altLang="ja-JP" sz="1800" dirty="0"/>
              <a:t>1980, John Searle, </a:t>
            </a:r>
            <a:r>
              <a:rPr lang="en-US" altLang="ja-JP" sz="1800" i="1" dirty="0">
                <a:hlinkClick r:id="rId2"/>
              </a:rPr>
              <a:t>Minds, Brains and Programs</a:t>
            </a:r>
            <a:r>
              <a:rPr lang="en-US" altLang="ja-JP" sz="1800" dirty="0"/>
              <a:t>, Behavioral and Brain Sciences 3 (3)</a:t>
            </a:r>
            <a:endParaRPr lang="ja-JP" altLang="en-US" sz="1800" dirty="0"/>
          </a:p>
          <a:p>
            <a:pPr marL="0" indent="0">
              <a:buNone/>
            </a:pPr>
            <a:r>
              <a:rPr lang="ja-JP" altLang="en-US" sz="1800" b="1" dirty="0"/>
              <a:t>人工知能（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） </a:t>
            </a:r>
            <a:r>
              <a:rPr lang="en-US" altLang="ja-JP" sz="1800" b="1" dirty="0"/>
              <a:t>&gt; </a:t>
            </a:r>
            <a:r>
              <a:rPr lang="ja-JP" altLang="en-US" sz="1800" b="1" dirty="0"/>
              <a:t>機械学習（</a:t>
            </a:r>
            <a:r>
              <a:rPr lang="en-US" altLang="ja-JP" sz="1800" b="1" dirty="0"/>
              <a:t>ML</a:t>
            </a:r>
            <a:r>
              <a:rPr lang="ja-JP" altLang="en-US" sz="1800" b="1" dirty="0"/>
              <a:t>）＞ディープラーニング（</a:t>
            </a:r>
            <a:r>
              <a:rPr lang="en-US" altLang="ja-JP" sz="1800" b="1" dirty="0"/>
              <a:t>DL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kumimoji="1" lang="ja-JP" altLang="en-US" dirty="0"/>
              <a:t>）とは</a:t>
            </a:r>
          </a:p>
        </p:txBody>
      </p:sp>
      <p:pic>
        <p:nvPicPr>
          <p:cNvPr id="1028" name="Picture 4" descr="ãai æ©æ¢°å­¦ç¿ æ·±å±¤å­¦ç¿ãã®ç»åæ¤ç´¢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t="7415" r="2865" b="15020"/>
          <a:stretch/>
        </p:blipFill>
        <p:spPr bwMode="auto">
          <a:xfrm>
            <a:off x="1669066" y="2148248"/>
            <a:ext cx="8853868" cy="47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6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/>
              <a:t>boom#1</a:t>
            </a:r>
            <a:r>
              <a:rPr lang="ja-JP" altLang="en-US" sz="1600" b="1" dirty="0"/>
              <a:t>：探索・推論（</a:t>
            </a:r>
            <a:r>
              <a:rPr lang="en-US" altLang="ja-JP" sz="1600" b="1" dirty="0"/>
              <a:t>1950</a:t>
            </a:r>
            <a:r>
              <a:rPr lang="ja-JP" altLang="en-US" sz="1600" b="1" dirty="0"/>
              <a:t>年代後半</a:t>
            </a:r>
            <a:r>
              <a:rPr lang="en-US" altLang="ja-JP" sz="1600" b="1" dirty="0"/>
              <a:t>〜1960</a:t>
            </a:r>
            <a:r>
              <a:rPr lang="ja-JP" altLang="en-US" sz="1600" b="1" dirty="0"/>
              <a:t>年代）</a:t>
            </a:r>
            <a:endParaRPr lang="ja-JP" altLang="en-US" sz="1600" dirty="0"/>
          </a:p>
          <a:p>
            <a:pPr marL="0" indent="0">
              <a:buNone/>
            </a:pPr>
            <a:r>
              <a:rPr lang="en-US" altLang="ja-JP" sz="1600" b="1" dirty="0"/>
              <a:t>boom#2</a:t>
            </a:r>
            <a:r>
              <a:rPr lang="ja-JP" altLang="en-US" sz="1600" b="1" dirty="0"/>
              <a:t>：エキスパートシステム（</a:t>
            </a:r>
            <a:r>
              <a:rPr lang="en-US" altLang="ja-JP" sz="1600" b="1" dirty="0"/>
              <a:t>1980</a:t>
            </a:r>
            <a:r>
              <a:rPr lang="ja-JP" altLang="en-US" sz="1600" b="1" dirty="0"/>
              <a:t>年代</a:t>
            </a:r>
            <a:r>
              <a:rPr lang="en-US" altLang="ja-JP" sz="1600" b="1" dirty="0"/>
              <a:t>〜1990</a:t>
            </a:r>
            <a:r>
              <a:rPr lang="ja-JP" altLang="en-US" sz="1600" b="1" dirty="0"/>
              <a:t>年ごろ）</a:t>
            </a:r>
            <a:r>
              <a:rPr lang="en-US" altLang="ja-JP" sz="1600" b="1" dirty="0"/>
              <a:t>※</a:t>
            </a:r>
            <a:r>
              <a:rPr lang="en-US" altLang="ja-JP" sz="1600" dirty="0"/>
              <a:t> 2011</a:t>
            </a:r>
            <a:r>
              <a:rPr lang="ja-JP" altLang="en-US" sz="1600" dirty="0"/>
              <a:t>年ワトソン、</a:t>
            </a:r>
            <a:r>
              <a:rPr lang="en-US" altLang="ja-JP" sz="1600" dirty="0"/>
              <a:t>2011~2016</a:t>
            </a:r>
            <a:r>
              <a:rPr lang="ja-JP" altLang="en-US" sz="1600" dirty="0"/>
              <a:t>年東ロボくん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b="1" dirty="0"/>
              <a:t>boom#3</a:t>
            </a:r>
            <a:r>
              <a:rPr lang="ja-JP" altLang="en-US" sz="1600" b="1" dirty="0"/>
              <a:t>：機械学習とディープラーニング（</a:t>
            </a:r>
            <a:r>
              <a:rPr lang="en-US" altLang="ja-JP" sz="1600" b="1" dirty="0"/>
              <a:t>2010</a:t>
            </a:r>
            <a:r>
              <a:rPr lang="ja-JP" altLang="en-US" sz="1600" b="1" dirty="0"/>
              <a:t>年</a:t>
            </a:r>
            <a:r>
              <a:rPr lang="en-US" altLang="ja-JP" sz="1600" b="1" dirty="0"/>
              <a:t>〜</a:t>
            </a:r>
            <a:r>
              <a:rPr lang="ja-JP" altLang="en-US" sz="1600" b="1" dirty="0"/>
              <a:t>現在）</a:t>
            </a:r>
            <a:endParaRPr lang="en-US" altLang="ja-JP" sz="1600" b="1" dirty="0"/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r>
              <a:rPr lang="en-US" altLang="ja-JP" sz="1600" dirty="0"/>
              <a:t>1956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ダートマス（</a:t>
            </a:r>
            <a:r>
              <a:rPr lang="en-US" altLang="ja-JP" sz="1600" b="1" dirty="0"/>
              <a:t>Dartmouth</a:t>
            </a:r>
            <a:r>
              <a:rPr lang="ja-JP" altLang="en-US" sz="1600" b="1" dirty="0"/>
              <a:t>）会議</a:t>
            </a:r>
            <a:r>
              <a:rPr lang="ja-JP" altLang="en-US" sz="1600" dirty="0"/>
              <a:t>：人工知能の言葉が初誕生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John McCarthy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</a:t>
            </a:r>
            <a:r>
              <a:rPr lang="ja-JP" altLang="en-US" sz="1600" b="1" dirty="0"/>
              <a:t>　フレーム問題：</a:t>
            </a:r>
            <a:r>
              <a:rPr lang="en-US" altLang="ja-JP" sz="1600" b="1" dirty="0"/>
              <a:t> </a:t>
            </a:r>
            <a:r>
              <a:rPr lang="en-US" altLang="ja-JP" sz="1600" dirty="0"/>
              <a:t>John McCarthy </a:t>
            </a:r>
            <a:r>
              <a:rPr lang="en-US" altLang="ja-JP" sz="1600" dirty="0">
                <a:hlinkClick r:id="rId2"/>
              </a:rPr>
              <a:t>“Some philosophical problems from the standpoint of artificial intelligence”</a:t>
            </a:r>
            <a:r>
              <a:rPr lang="en-US" altLang="ja-JP" sz="1600" dirty="0"/>
              <a:t>. </a:t>
            </a:r>
          </a:p>
          <a:p>
            <a:pPr marL="0" indent="0">
              <a:buNone/>
            </a:pPr>
            <a:r>
              <a:rPr lang="en-US" altLang="ja-JP" sz="1600" dirty="0"/>
              <a:t>1990</a:t>
            </a:r>
            <a:r>
              <a:rPr lang="ja-JP" altLang="en-US" sz="1600" dirty="0"/>
              <a:t>年</a:t>
            </a:r>
            <a:r>
              <a:rPr lang="ja-JP" altLang="en-US" sz="1600" b="1" dirty="0"/>
              <a:t>　シンボルグラウンディング問題</a:t>
            </a:r>
            <a:r>
              <a:rPr lang="ja-JP" altLang="en-US" sz="1600" dirty="0"/>
              <a:t>：</a:t>
            </a:r>
            <a:r>
              <a:rPr lang="en-US" altLang="ja-JP" sz="1600" dirty="0"/>
              <a:t> </a:t>
            </a:r>
            <a:r>
              <a:rPr lang="en-US" altLang="ja-JP" sz="1600" dirty="0" err="1"/>
              <a:t>Harnad</a:t>
            </a:r>
            <a:r>
              <a:rPr lang="en-US" altLang="ja-JP" sz="1600" dirty="0"/>
              <a:t>, S. </a:t>
            </a:r>
            <a:r>
              <a:rPr lang="en-US" altLang="ja-JP" sz="1600" dirty="0">
                <a:hlinkClick r:id="rId3"/>
              </a:rPr>
              <a:t>The Symbol Grounding Problem.</a:t>
            </a:r>
            <a:r>
              <a:rPr lang="en-US" altLang="ja-JP" sz="1600" dirty="0"/>
              <a:t> </a:t>
            </a:r>
            <a:r>
              <a:rPr lang="en-US" altLang="ja-JP" sz="1600" i="1" dirty="0" err="1"/>
              <a:t>Physica</a:t>
            </a:r>
            <a:r>
              <a:rPr lang="en-US" altLang="ja-JP" sz="1600" i="1" dirty="0"/>
              <a:t> D</a:t>
            </a:r>
            <a:r>
              <a:rPr lang="en-US" altLang="ja-JP" sz="1600" dirty="0"/>
              <a:t> 42: 335-346.</a:t>
            </a:r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研究の歴史</a:t>
            </a:r>
          </a:p>
        </p:txBody>
      </p:sp>
      <p:pic>
        <p:nvPicPr>
          <p:cNvPr id="1026" name="Picture 2" descr="https://tech-camp.in/note/wp-content/uploads/48e6c13dcba07aa63eea2c630efed7ec.jpg">
            <a:extLst>
              <a:ext uri="{FF2B5EF4-FFF2-40B4-BE49-F238E27FC236}">
                <a16:creationId xmlns:a16="http://schemas.microsoft.com/office/drawing/2014/main" id="{6731635B-B1CA-49D0-8039-3F7F120B4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9" b="22368"/>
          <a:stretch/>
        </p:blipFill>
        <p:spPr bwMode="auto">
          <a:xfrm>
            <a:off x="837760" y="3749459"/>
            <a:ext cx="9418604" cy="310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34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901855" cy="588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</a:t>
            </a:r>
            <a:r>
              <a:rPr lang="en-US" altLang="ja-JP" sz="1600" b="1" dirty="0"/>
              <a:t>The Perceptron</a:t>
            </a:r>
            <a:r>
              <a:rPr lang="en-US" altLang="ja-JP" sz="1600" dirty="0"/>
              <a:t>: A Probabilistic Model for Information Storage and Organization in the </a:t>
            </a:r>
            <a:r>
              <a:rPr lang="en-US" altLang="ja-JP" sz="1600" b="1" dirty="0">
                <a:solidFill>
                  <a:srgbClr val="FF0000"/>
                </a:solidFill>
              </a:rPr>
              <a:t>Brain</a:t>
            </a:r>
            <a:r>
              <a:rPr lang="en-US" altLang="ja-JP" sz="1600" dirty="0"/>
              <a:t>”. 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　</a:t>
            </a:r>
            <a:r>
              <a:rPr lang="en-US" altLang="ja-JP" sz="1600" dirty="0"/>
              <a:t>XOR</a:t>
            </a:r>
            <a:r>
              <a:rPr lang="ja-JP" altLang="en-US" sz="1600" dirty="0"/>
              <a:t>問題。パーセプトロンは</a:t>
            </a:r>
            <a:r>
              <a:rPr lang="en-US" altLang="ja-JP" sz="1600" dirty="0"/>
              <a:t>XOR</a:t>
            </a:r>
            <a:r>
              <a:rPr lang="ja-JP" altLang="en-US" sz="1600" dirty="0"/>
              <a:t>できないことを証明。➡</a:t>
            </a:r>
            <a:r>
              <a:rPr lang="en-US" altLang="ja-JP" sz="1600" dirty="0"/>
              <a:t>1980</a:t>
            </a:r>
            <a:r>
              <a:rPr lang="ja-JP" altLang="en-US" sz="1600" dirty="0"/>
              <a:t>年代隠れ層を入れれば理論上は問題解決できた。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1986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バックプロパゲーション</a:t>
            </a:r>
            <a:r>
              <a:rPr lang="ja-JP" altLang="en-US" sz="1600" dirty="0"/>
              <a:t>：</a:t>
            </a:r>
            <a:r>
              <a:rPr lang="en-US" altLang="ja-JP" sz="1600" dirty="0" err="1"/>
              <a:t>Rumelhart</a:t>
            </a:r>
            <a:r>
              <a:rPr lang="en-US" altLang="ja-JP" sz="1600" dirty="0"/>
              <a:t>, etc. “Learning representations by </a:t>
            </a:r>
            <a:r>
              <a:rPr lang="en-US" altLang="ja-JP" sz="1600" b="1" dirty="0"/>
              <a:t>back-propagating</a:t>
            </a:r>
            <a:r>
              <a:rPr lang="en-US" altLang="ja-JP" sz="1600" dirty="0"/>
              <a:t> errors”. Nature 323</a:t>
            </a:r>
          </a:p>
          <a:p>
            <a:pPr marL="0" indent="0">
              <a:buNone/>
            </a:pPr>
            <a:r>
              <a:rPr lang="en-US" altLang="ja-JP" sz="1600" dirty="0"/>
              <a:t>2006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ディープネットワーク：</a:t>
            </a:r>
            <a:r>
              <a:rPr lang="en-US" altLang="ja-JP" sz="1600" dirty="0"/>
              <a:t>Geoffrey Hinton “</a:t>
            </a:r>
            <a:r>
              <a:rPr lang="en-US" altLang="ja-JP" sz="1600" dirty="0">
                <a:hlinkClick r:id="rId2"/>
              </a:rPr>
              <a:t>Reducing the Dimensionality of Data with Neural Networks</a:t>
            </a:r>
            <a:r>
              <a:rPr lang="en-US" altLang="ja-JP" sz="1600" dirty="0"/>
              <a:t>” </a:t>
            </a:r>
          </a:p>
          <a:p>
            <a:pPr marL="0" indent="0">
              <a:buNone/>
            </a:pPr>
            <a:r>
              <a:rPr lang="en-US" altLang="ja-JP" sz="1600" dirty="0"/>
              <a:t>               ※ </a:t>
            </a:r>
            <a:r>
              <a:rPr lang="en-US" altLang="ja-JP" sz="1600" b="1" dirty="0"/>
              <a:t>Geoffrey Hinton </a:t>
            </a:r>
            <a:r>
              <a:rPr lang="ja-JP" altLang="en-US" sz="1600" dirty="0"/>
              <a:t>：</a:t>
            </a:r>
            <a:r>
              <a:rPr lang="en-US" altLang="ja-JP" sz="1600" dirty="0"/>
              <a:t>2013</a:t>
            </a:r>
            <a:r>
              <a:rPr lang="ja-JP" altLang="en-US" sz="1600" dirty="0"/>
              <a:t>年</a:t>
            </a:r>
            <a:r>
              <a:rPr lang="en-US" altLang="ja-JP" sz="1600" dirty="0"/>
              <a:t>Google Brain</a:t>
            </a:r>
            <a:r>
              <a:rPr lang="ja-JP" altLang="en-US" sz="1600" dirty="0"/>
              <a:t>へ。</a:t>
            </a:r>
            <a:r>
              <a:rPr lang="en-US" altLang="ja-JP" sz="1600" dirty="0"/>
              <a:t>2018</a:t>
            </a:r>
            <a:r>
              <a:rPr lang="ja-JP" altLang="en-US" sz="1600" dirty="0"/>
              <a:t>年</a:t>
            </a:r>
            <a:r>
              <a:rPr lang="en-US" altLang="ja-JP" sz="1600" dirty="0"/>
              <a:t>Turing Award</a:t>
            </a:r>
            <a:r>
              <a:rPr lang="ja-JP" altLang="en-US" sz="1600" dirty="0"/>
              <a:t>　</a:t>
            </a:r>
            <a:r>
              <a:rPr lang="en-US" altLang="ja-JP" sz="1600" dirty="0">
                <a:hlinkClick r:id="rId3"/>
              </a:rPr>
              <a:t> http://www.cs.toronto.edu/~hinton/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 </a:t>
            </a:r>
            <a:r>
              <a:rPr lang="en-US" altLang="ja-JP" sz="1600" b="1" dirty="0"/>
              <a:t>ILSVRC</a:t>
            </a:r>
            <a:r>
              <a:rPr lang="en-US" altLang="ja-JP" sz="1400" b="1" dirty="0"/>
              <a:t>(</a:t>
            </a:r>
            <a:r>
              <a:rPr lang="ja-JP" altLang="en-US" sz="1400" b="1" dirty="0"/>
              <a:t>大規模画像認識の競技会</a:t>
            </a:r>
            <a:r>
              <a:rPr lang="en-US" altLang="ja-JP" sz="1400" b="1" dirty="0"/>
              <a:t>)</a:t>
            </a:r>
            <a:r>
              <a:rPr lang="ja-JP" altLang="en-US" sz="1600" b="1" dirty="0"/>
              <a:t>で圧倒的に勝利 </a:t>
            </a:r>
            <a:r>
              <a:rPr lang="en-US" altLang="ja-JP" sz="1600" b="1" dirty="0"/>
              <a:t>by </a:t>
            </a:r>
            <a:r>
              <a:rPr lang="en-US" altLang="ja-JP" sz="1600" dirty="0"/>
              <a:t>Geoffrey Hinton</a:t>
            </a:r>
            <a:r>
              <a:rPr lang="ja-JP" altLang="en-US" sz="1600" b="1" dirty="0" err="1"/>
              <a:t>。</a:t>
            </a:r>
            <a:r>
              <a:rPr lang="ja-JP" altLang="en-US" sz="1600" b="1" dirty="0"/>
              <a:t>誤り率</a:t>
            </a:r>
            <a:r>
              <a:rPr lang="en-US" altLang="ja-JP" sz="1600" b="1" dirty="0"/>
              <a:t>25.7%</a:t>
            </a:r>
            <a:r>
              <a:rPr lang="ja-JP" altLang="en-US" sz="1600" b="1" dirty="0"/>
              <a:t>から</a:t>
            </a:r>
            <a:r>
              <a:rPr lang="en-US" altLang="ja-JP" sz="1600" b="1" dirty="0"/>
              <a:t>16%</a:t>
            </a:r>
            <a:r>
              <a:rPr lang="ja-JP" altLang="en-US" sz="1600" b="1" dirty="0"/>
              <a:t>へ。現在：</a:t>
            </a:r>
            <a:r>
              <a:rPr lang="en-US" altLang="ja-JP" sz="1600" b="1" dirty="0"/>
              <a:t>4.9% </a:t>
            </a:r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b="1" dirty="0"/>
              <a:t>YouTube</a:t>
            </a:r>
            <a:r>
              <a:rPr lang="ja-JP" altLang="en-US" sz="1600" b="1" dirty="0"/>
              <a:t>の動画を学習し猫認識　</a:t>
            </a:r>
            <a:r>
              <a:rPr lang="en-US" altLang="ja-JP" sz="1600" b="1" dirty="0"/>
              <a:t>by</a:t>
            </a:r>
            <a:r>
              <a:rPr lang="en-US" altLang="ja-JP" sz="1600" dirty="0"/>
              <a:t> Google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4"/>
              </a:rPr>
              <a:t>ここ</a:t>
            </a:r>
            <a:r>
              <a:rPr lang="ja-JP" altLang="en-US" sz="1600" dirty="0"/>
              <a:t>　　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2016</a:t>
            </a:r>
            <a:r>
              <a:rPr lang="ja-JP" altLang="en-US" sz="1600" dirty="0"/>
              <a:t>年　</a:t>
            </a:r>
            <a:r>
              <a:rPr lang="en-US" altLang="ja-JP" sz="1600" b="1" dirty="0"/>
              <a:t>AlphaGo </a:t>
            </a:r>
            <a:r>
              <a:rPr lang="ja-JP" altLang="en-US" sz="1600" b="1" dirty="0"/>
              <a:t>　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5"/>
              </a:rPr>
              <a:t>ここ </a:t>
            </a:r>
            <a:r>
              <a:rPr lang="en-US" altLang="ja-JP" sz="1600" dirty="0">
                <a:hlinkClick r:id="rId5"/>
              </a:rPr>
              <a:t>from Nature</a:t>
            </a:r>
            <a:r>
              <a:rPr lang="ja-JP" altLang="en-US" sz="1600" dirty="0"/>
              <a:t>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i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boom#3 </a:t>
            </a:r>
            <a:r>
              <a:rPr lang="en-US" altLang="ja-JP" sz="2000" dirty="0"/>
              <a:t>: 2010</a:t>
            </a:r>
            <a:r>
              <a:rPr lang="ja-JP" altLang="en-US" sz="2000" dirty="0"/>
              <a:t>年</a:t>
            </a:r>
            <a:r>
              <a:rPr lang="en-US" altLang="ja-JP" sz="2000" dirty="0"/>
              <a:t>〜</a:t>
            </a:r>
            <a:r>
              <a:rPr lang="ja-JP" altLang="en-US" sz="2000" dirty="0"/>
              <a:t>現在</a:t>
            </a:r>
            <a:r>
              <a:rPr lang="en-US" altLang="ja-JP" sz="2000" dirty="0"/>
              <a:t> </a:t>
            </a:r>
            <a:endParaRPr kumimoji="1" lang="ja-JP" altLang="en-US" sz="2000" dirty="0"/>
          </a:p>
        </p:txBody>
      </p:sp>
      <p:pic>
        <p:nvPicPr>
          <p:cNvPr id="14338" name="Picture 2" descr="https://the01.jp/cms/wp-content/uploads/0004619-003.png">
            <a:extLst>
              <a:ext uri="{FF2B5EF4-FFF2-40B4-BE49-F238E27FC236}">
                <a16:creationId xmlns:a16="http://schemas.microsoft.com/office/drawing/2014/main" id="{77321C49-32CF-47FD-A752-81DEF628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4317476"/>
            <a:ext cx="2760468" cy="25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93A906-D011-41C6-B12C-0EBF8494FEC2}"/>
              </a:ext>
            </a:extLst>
          </p:cNvPr>
          <p:cNvSpPr txBox="1"/>
          <p:nvPr/>
        </p:nvSpPr>
        <p:spPr>
          <a:xfrm>
            <a:off x="290145" y="3794256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論理演算とは、</a:t>
            </a:r>
            <a:endParaRPr lang="en-US" altLang="ja-JP" sz="1400" b="1" dirty="0"/>
          </a:p>
          <a:p>
            <a:r>
              <a:rPr lang="en-US" altLang="ja-JP" sz="1400" b="1" dirty="0"/>
              <a:t>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OR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NAND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XOR</a:t>
            </a:r>
            <a:r>
              <a:rPr lang="ja-JP" altLang="en-US" sz="1400" b="1" dirty="0"/>
              <a:t>の</a:t>
            </a:r>
            <a:r>
              <a:rPr lang="en-US" altLang="ja-JP" sz="1400" b="1" dirty="0"/>
              <a:t>4</a:t>
            </a:r>
            <a:r>
              <a:rPr lang="ja-JP" altLang="en-US" sz="1400" b="1" dirty="0"/>
              <a:t>つが基本</a:t>
            </a:r>
            <a:endParaRPr kumimoji="1" lang="ja-JP" altLang="en-US" sz="1400" b="1" dirty="0"/>
          </a:p>
        </p:txBody>
      </p:sp>
      <p:pic>
        <p:nvPicPr>
          <p:cNvPr id="14340" name="Picture 4" descr="æ·±åº¦å­¦ä¹ é¼»ç¥Geoffrey Hintonå¸®ä½ å¥é¨å¸¦ä½ é£">
            <a:extLst>
              <a:ext uri="{FF2B5EF4-FFF2-40B4-BE49-F238E27FC236}">
                <a16:creationId xmlns:a16="http://schemas.microsoft.com/office/drawing/2014/main" id="{52B95653-E3F5-4E9B-A7FC-BF970882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16" y="4387208"/>
            <a:ext cx="3376544" cy="24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C5308D-D106-4EB2-9115-5438C9804C3F}"/>
              </a:ext>
            </a:extLst>
          </p:cNvPr>
          <p:cNvSpPr txBox="1"/>
          <p:nvPr/>
        </p:nvSpPr>
        <p:spPr>
          <a:xfrm>
            <a:off x="3812874" y="3794256"/>
            <a:ext cx="3978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ILSVRC</a:t>
            </a:r>
            <a:r>
              <a:rPr lang="ja-JP" altLang="en-US" sz="1400" b="1" dirty="0"/>
              <a:t>で圧倒的に勝利</a:t>
            </a:r>
            <a:endParaRPr lang="en-US" altLang="ja-JP" b="1" dirty="0"/>
          </a:p>
          <a:p>
            <a:r>
              <a:rPr lang="en-US" altLang="ja-JP" sz="1200" dirty="0">
                <a:hlinkClick r:id="rId8"/>
              </a:rPr>
              <a:t>http://www.image-net.org/challenges/LSVRC/2012/</a:t>
            </a:r>
            <a:endParaRPr lang="ja-JP" altLang="en-US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32E515-C665-412A-B19C-0D5F0970AAAA}"/>
              </a:ext>
            </a:extLst>
          </p:cNvPr>
          <p:cNvSpPr txBox="1"/>
          <p:nvPr/>
        </p:nvSpPr>
        <p:spPr>
          <a:xfrm>
            <a:off x="7923227" y="3794256"/>
            <a:ext cx="397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linkClick r:id="rId9"/>
              </a:rPr>
              <a:t>https://googleblog.blogspot.com/2012/06/using-large-scale-brain-simulations-for.html</a:t>
            </a:r>
            <a:endParaRPr lang="en-US" altLang="ja-JP" sz="1400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200×200px</a:t>
            </a:r>
            <a:r>
              <a:rPr lang="ja-JP" altLang="en-US" sz="1400" b="1" dirty="0"/>
              <a:t>画像：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万枚</a:t>
            </a:r>
            <a:endParaRPr lang="en-US" altLang="ja-JP" sz="1400" b="1" dirty="0"/>
          </a:p>
          <a:p>
            <a:r>
              <a:rPr lang="ja-JP" altLang="en-US" sz="1400" b="1" dirty="0"/>
              <a:t>・ニューラルネットワーク：９つの階層</a:t>
            </a:r>
            <a:endParaRPr lang="en-US" altLang="ja-JP" sz="1400" b="1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台</a:t>
            </a:r>
            <a:r>
              <a:rPr lang="en-US" altLang="ja-JP" sz="1400" b="1" dirty="0"/>
              <a:t>×3</a:t>
            </a:r>
            <a:r>
              <a:rPr lang="ja-JP" altLang="en-US" sz="1400" b="1" dirty="0"/>
              <a:t>日間</a:t>
            </a:r>
            <a:endParaRPr lang="en-US" altLang="ja-JP" sz="1400" b="1" dirty="0"/>
          </a:p>
          <a:p>
            <a:r>
              <a:rPr lang="ja-JP" altLang="en-US" sz="1400" b="1" dirty="0"/>
              <a:t>・コンピュータが「もっとも猫らしい猫」と判断する画像が　➡</a:t>
            </a:r>
            <a:endParaRPr lang="ja-JP" altLang="en-US" sz="1200" b="1" dirty="0"/>
          </a:p>
        </p:txBody>
      </p:sp>
      <p:pic>
        <p:nvPicPr>
          <p:cNvPr id="14342" name="Picture 6" descr="https://1.bp.blogspot.com/-VENOsYD1uJc/T-nkLAiANtI/AAAAAAAAJWc/2KCTl3OsI18/s320/cat+detection.jpeg">
            <a:extLst>
              <a:ext uri="{FF2B5EF4-FFF2-40B4-BE49-F238E27FC236}">
                <a16:creationId xmlns:a16="http://schemas.microsoft.com/office/drawing/2014/main" id="{7B83677D-C6C7-4E02-918D-3B9A1441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15" y="5187343"/>
            <a:ext cx="1923059" cy="16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84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\end{bmatrix}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&#10;\end{bmatrix}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&#10;$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&#10;$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1903</Words>
  <Application>Microsoft Office PowerPoint</Application>
  <PresentationFormat>ワイド画面</PresentationFormat>
  <Paragraphs>457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5" baseType="lpstr">
      <vt:lpstr>游ゴシック</vt:lpstr>
      <vt:lpstr>游ゴシック Light</vt:lpstr>
      <vt:lpstr>Arial</vt:lpstr>
      <vt:lpstr>Cambria Math</vt:lpstr>
      <vt:lpstr>Wingdings</vt:lpstr>
      <vt:lpstr>Office テーマ</vt:lpstr>
      <vt:lpstr>Machine Learning #Start</vt:lpstr>
      <vt:lpstr>PowerPoint プレゼンテーション</vt:lpstr>
      <vt:lpstr>Agenda：入門編</vt:lpstr>
      <vt:lpstr>人工知能（artificial intelligence）</vt:lpstr>
      <vt:lpstr>人工知能（artificial intelligence）とは</vt:lpstr>
      <vt:lpstr>人工知能（artificial intelligence）とは</vt:lpstr>
      <vt:lpstr>人工知能（artificial intelligence）とは</vt:lpstr>
      <vt:lpstr>AI研究の歴史</vt:lpstr>
      <vt:lpstr>boom#3 : 2010年〜現在 </vt:lpstr>
      <vt:lpstr>機械学習（machine learning）</vt:lpstr>
      <vt:lpstr>機械学習とは</vt:lpstr>
      <vt:lpstr>代表的な手法</vt:lpstr>
      <vt:lpstr>教師あり学習の理解</vt:lpstr>
      <vt:lpstr>損失関数（Cost Function・Loss Function）</vt:lpstr>
      <vt:lpstr>交差エントロピー誤差の理解</vt:lpstr>
      <vt:lpstr>教師あり学習の理解</vt:lpstr>
      <vt:lpstr>教師あり学習の理解</vt:lpstr>
      <vt:lpstr>勾配降下法（Gradient descent）</vt:lpstr>
      <vt:lpstr>線形回帰（Linear Regression) + 勾配降下法（Gradient descent）</vt:lpstr>
      <vt:lpstr>線形回帰（Linear Regression) + 勾配降下法（Gradient descent）</vt:lpstr>
      <vt:lpstr>教師なし学習の理解</vt:lpstr>
      <vt:lpstr>教師なし学習の理解</vt:lpstr>
      <vt:lpstr>教師なし学習の理解</vt:lpstr>
      <vt:lpstr>機械学習プロジェクトの流れ</vt:lpstr>
      <vt:lpstr>まとめ：機械学習とは</vt:lpstr>
      <vt:lpstr>次回：</vt:lpstr>
      <vt:lpstr>Appendix</vt:lpstr>
      <vt:lpstr>機械学習プロジェクトの流れ</vt:lpstr>
      <vt:lpstr>なぜ機械学習をする　⇒機械学習をしなくて良い方法を考える</vt:lpstr>
      <vt:lpstr>特徴量選択（Feature Selection）</vt:lpstr>
      <vt:lpstr>データ準備</vt:lpstr>
      <vt:lpstr>アルゴリズム選択 from sk-learn</vt:lpstr>
      <vt:lpstr>アルゴリズム選択 from MS Azure</vt:lpstr>
      <vt:lpstr>アルゴリズム選択 from SAS japan</vt:lpstr>
      <vt:lpstr>モデル評価（ Classification の場合）</vt:lpstr>
      <vt:lpstr>モデル評価（ Classification の場合）</vt:lpstr>
      <vt:lpstr>モデル評価（ Regression の場合）</vt:lpstr>
      <vt:lpstr>未学習（under-fit）＆過学習（over-fit）</vt:lpstr>
      <vt:lpstr>過学習（over-fit）へ対策：Regularization（正規化）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#Start</dc:title>
  <dc:creator>ショウリン シン</dc:creator>
  <cp:lastModifiedBy>ショウリン シン</cp:lastModifiedBy>
  <cp:revision>642</cp:revision>
  <dcterms:created xsi:type="dcterms:W3CDTF">2019-04-20T15:03:58Z</dcterms:created>
  <dcterms:modified xsi:type="dcterms:W3CDTF">2019-05-17T10:06:38Z</dcterms:modified>
</cp:coreProperties>
</file>