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7" r:id="rId4"/>
    <p:sldId id="313" r:id="rId5"/>
    <p:sldId id="333" r:id="rId6"/>
    <p:sldId id="331" r:id="rId7"/>
    <p:sldId id="334" r:id="rId8"/>
    <p:sldId id="335" r:id="rId9"/>
    <p:sldId id="344" r:id="rId10"/>
    <p:sldId id="338" r:id="rId11"/>
    <p:sldId id="339" r:id="rId12"/>
    <p:sldId id="340" r:id="rId13"/>
    <p:sldId id="343" r:id="rId14"/>
    <p:sldId id="345" r:id="rId15"/>
    <p:sldId id="306" r:id="rId16"/>
    <p:sldId id="332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7.xml"/><Relationship Id="rId7" Type="http://schemas.openxmlformats.org/officeDocument/2006/relationships/image" Target="../media/image3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tags" Target="../tags/tag20.xml"/><Relationship Id="rId21" Type="http://schemas.openxmlformats.org/officeDocument/2006/relationships/image" Target="../media/image34.png"/><Relationship Id="rId7" Type="http://schemas.openxmlformats.org/officeDocument/2006/relationships/tags" Target="../tags/tag24.xml"/><Relationship Id="rId12" Type="http://schemas.openxmlformats.org/officeDocument/2006/relationships/image" Target="../media/image39.png"/><Relationship Id="rId17" Type="http://schemas.openxmlformats.org/officeDocument/2006/relationships/image" Target="../media/image12.png"/><Relationship Id="rId2" Type="http://schemas.openxmlformats.org/officeDocument/2006/relationships/tags" Target="../tags/tag19.xml"/><Relationship Id="rId16" Type="http://schemas.openxmlformats.org/officeDocument/2006/relationships/image" Target="../media/image45.png"/><Relationship Id="rId20" Type="http://schemas.openxmlformats.org/officeDocument/2006/relationships/image" Target="../media/image3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8.png"/><Relationship Id="rId5" Type="http://schemas.openxmlformats.org/officeDocument/2006/relationships/tags" Target="../tags/tag22.xml"/><Relationship Id="rId15" Type="http://schemas.openxmlformats.org/officeDocument/2006/relationships/image" Target="../media/image11.png"/><Relationship Id="rId23" Type="http://schemas.openxmlformats.org/officeDocument/2006/relationships/image" Target="../media/image36.png"/><Relationship Id="rId10" Type="http://schemas.openxmlformats.org/officeDocument/2006/relationships/image" Target="../media/image37.png"/><Relationship Id="rId19" Type="http://schemas.openxmlformats.org/officeDocument/2006/relationships/image" Target="../media/image32.png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3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9.xml"/><Relationship Id="rId7" Type="http://schemas.openxmlformats.org/officeDocument/2006/relationships/image" Target="../media/image47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2.png"/><Relationship Id="rId4" Type="http://schemas.openxmlformats.org/officeDocument/2006/relationships/tags" Target="../tags/tag30.xml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1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2.xml"/><Relationship Id="rId1" Type="http://schemas.openxmlformats.org/officeDocument/2006/relationships/tags" Target="../tags/tag31.xml"/><Relationship Id="rId6" Type="http://schemas.openxmlformats.org/officeDocument/2006/relationships/image" Target="../media/image60.png"/><Relationship Id="rId11" Type="http://schemas.openxmlformats.org/officeDocument/2006/relationships/customXml" Target="../ink/ink3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16.xml"/><Relationship Id="rId40" Type="http://schemas.openxmlformats.org/officeDocument/2006/relationships/image" Target="../media/image80.emf"/><Relationship Id="rId45" Type="http://schemas.openxmlformats.org/officeDocument/2006/relationships/customXml" Target="../ink/ink20.xml"/><Relationship Id="rId5" Type="http://schemas.openxmlformats.org/officeDocument/2006/relationships/image" Target="../media/image10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82.emf"/><Relationship Id="rId4" Type="http://schemas.openxmlformats.org/officeDocument/2006/relationships/image" Target="../media/image1020.png"/><Relationship Id="rId9" Type="http://schemas.openxmlformats.org/officeDocument/2006/relationships/customXml" Target="../ink/ink2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1.xml"/><Relationship Id="rId30" Type="http://schemas.openxmlformats.org/officeDocument/2006/relationships/image" Target="../media/image75.emf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21.png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8.png"/><Relationship Id="rId3" Type="http://schemas.openxmlformats.org/officeDocument/2006/relationships/tags" Target="../tags/tag6.xml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16.png"/><Relationship Id="rId17" Type="http://schemas.openxmlformats.org/officeDocument/2006/relationships/image" Target="../media/image27.png"/><Relationship Id="rId2" Type="http://schemas.openxmlformats.org/officeDocument/2006/relationships/tags" Target="../tags/tag5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14.png"/><Relationship Id="rId19" Type="http://schemas.openxmlformats.org/officeDocument/2006/relationships/image" Target="../media/image29.png"/><Relationship Id="rId4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6.png"/><Relationship Id="rId3" Type="http://schemas.openxmlformats.org/officeDocument/2006/relationships/tags" Target="../tags/tag9.xm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11.xml"/><Relationship Id="rId10" Type="http://schemas.openxmlformats.org/officeDocument/2006/relationships/image" Target="../media/image33.png"/><Relationship Id="rId4" Type="http://schemas.openxmlformats.org/officeDocument/2006/relationships/tags" Target="../tags/tag10.xml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4.xml"/><Relationship Id="rId7" Type="http://schemas.openxmlformats.org/officeDocument/2006/relationships/image" Target="../media/image3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:a16="http://schemas.microsoft.com/office/drawing/2014/main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:a16="http://schemas.microsoft.com/office/drawing/2014/main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:a16="http://schemas.microsoft.com/office/drawing/2014/main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:a16="http://schemas.microsoft.com/office/drawing/2014/main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:a16="http://schemas.microsoft.com/office/drawing/2014/main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:a16="http://schemas.microsoft.com/office/drawing/2014/main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:a16="http://schemas.microsoft.com/office/drawing/2014/main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-10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88779" y="3793734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79" y="3793734"/>
                <a:ext cx="7986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55">
            <a:extLst>
              <a:ext uri="{FF2B5EF4-FFF2-40B4-BE49-F238E27FC236}">
                <a16:creationId xmlns:a16="http://schemas.microsoft.com/office/drawing/2014/main" id="{B3AC978D-13DF-4031-ABB1-74855CE9A49F}"/>
              </a:ext>
            </a:extLst>
          </p:cNvPr>
          <p:cNvSpPr/>
          <p:nvPr/>
        </p:nvSpPr>
        <p:spPr>
          <a:xfrm>
            <a:off x="2588779" y="4754535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ECF9F2B-92FB-40FF-A862-23B8B87F8F8E}"/>
              </a:ext>
            </a:extLst>
          </p:cNvPr>
          <p:cNvCxnSpPr>
            <a:stCxn id="45" idx="6"/>
            <a:endCxn id="25" idx="2"/>
          </p:cNvCxnSpPr>
          <p:nvPr/>
        </p:nvCxnSpPr>
        <p:spPr>
          <a:xfrm>
            <a:off x="1134964" y="3773441"/>
            <a:ext cx="1453815" cy="131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A1825CA-CF87-4942-816D-359598A8E2B1}"/>
              </a:ext>
            </a:extLst>
          </p:cNvPr>
          <p:cNvCxnSpPr>
            <a:cxnSpLocks/>
            <a:stCxn id="44" idx="6"/>
            <a:endCxn id="25" idx="2"/>
          </p:cNvCxnSpPr>
          <p:nvPr/>
        </p:nvCxnSpPr>
        <p:spPr>
          <a:xfrm>
            <a:off x="1112057" y="4584808"/>
            <a:ext cx="1476722" cy="5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8268988-59E0-44DF-861F-F98EC7887C16}"/>
              </a:ext>
            </a:extLst>
          </p:cNvPr>
          <p:cNvCxnSpPr>
            <a:cxnSpLocks/>
            <a:stCxn id="43" idx="6"/>
            <a:endCxn id="25" idx="2"/>
          </p:cNvCxnSpPr>
          <p:nvPr/>
        </p:nvCxnSpPr>
        <p:spPr>
          <a:xfrm flipV="1">
            <a:off x="1112057" y="5086791"/>
            <a:ext cx="1476722" cy="3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FF9210-77CD-4793-877C-FBA87921B8A4}"/>
              </a:ext>
            </a:extLst>
          </p:cNvPr>
          <p:cNvSpPr txBox="1"/>
          <p:nvPr/>
        </p:nvSpPr>
        <p:spPr>
          <a:xfrm>
            <a:off x="1727655" y="4322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57364B-3577-4326-B5C3-B348F5C0A8D7}"/>
              </a:ext>
            </a:extLst>
          </p:cNvPr>
          <p:cNvSpPr txBox="1"/>
          <p:nvPr/>
        </p:nvSpPr>
        <p:spPr>
          <a:xfrm>
            <a:off x="1859350" y="47578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F812CA4-971F-462E-91EB-E4957B3FEB09}"/>
              </a:ext>
            </a:extLst>
          </p:cNvPr>
          <p:cNvSpPr txBox="1"/>
          <p:nvPr/>
        </p:nvSpPr>
        <p:spPr>
          <a:xfrm>
            <a:off x="1691194" y="51350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A2B87F-73F9-4DF9-BCD5-649849466079}"/>
                  </a:ext>
                </a:extLst>
              </p:cNvPr>
              <p:cNvSpPr txBox="1"/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1200" b="1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A2B87F-73F9-4DF9-BCD5-64984946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DF831DC-1AAB-4312-8EB0-E85857CA9F3E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DF831DC-1AAB-4312-8EB0-E85857CA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2957033-0FD1-4E38-901C-59EBF0EDB12E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2957033-0FD1-4E38-901C-59EBF0ED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01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:a16="http://schemas.microsoft.com/office/drawing/2014/main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:a16="http://schemas.microsoft.com/office/drawing/2014/main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:a16="http://schemas.microsoft.com/office/drawing/2014/main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:a16="http://schemas.microsoft.com/office/drawing/2014/main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:a16="http://schemas.microsoft.com/office/drawing/2014/main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:a16="http://schemas.microsoft.com/office/drawing/2014/main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:a16="http://schemas.microsoft.com/office/drawing/2014/main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-10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64941" y="3842250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41" y="3842250"/>
                <a:ext cx="798617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55">
            <a:extLst>
              <a:ext uri="{FF2B5EF4-FFF2-40B4-BE49-F238E27FC236}">
                <a16:creationId xmlns:a16="http://schemas.microsoft.com/office/drawing/2014/main" id="{B3AC978D-13DF-4031-ABB1-74855CE9A49F}"/>
              </a:ext>
            </a:extLst>
          </p:cNvPr>
          <p:cNvSpPr/>
          <p:nvPr/>
        </p:nvSpPr>
        <p:spPr>
          <a:xfrm>
            <a:off x="2588779" y="4754535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ECF9F2B-92FB-40FF-A862-23B8B87F8F8E}"/>
              </a:ext>
            </a:extLst>
          </p:cNvPr>
          <p:cNvCxnSpPr>
            <a:stCxn id="45" idx="6"/>
            <a:endCxn id="25" idx="2"/>
          </p:cNvCxnSpPr>
          <p:nvPr/>
        </p:nvCxnSpPr>
        <p:spPr>
          <a:xfrm>
            <a:off x="1134964" y="3773441"/>
            <a:ext cx="1453815" cy="131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A1825CA-CF87-4942-816D-359598A8E2B1}"/>
              </a:ext>
            </a:extLst>
          </p:cNvPr>
          <p:cNvCxnSpPr>
            <a:cxnSpLocks/>
            <a:stCxn id="44" idx="6"/>
            <a:endCxn id="25" idx="2"/>
          </p:cNvCxnSpPr>
          <p:nvPr/>
        </p:nvCxnSpPr>
        <p:spPr>
          <a:xfrm>
            <a:off x="1112057" y="4584808"/>
            <a:ext cx="1476722" cy="5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8268988-59E0-44DF-861F-F98EC7887C16}"/>
              </a:ext>
            </a:extLst>
          </p:cNvPr>
          <p:cNvCxnSpPr>
            <a:cxnSpLocks/>
            <a:stCxn id="43" idx="6"/>
            <a:endCxn id="25" idx="2"/>
          </p:cNvCxnSpPr>
          <p:nvPr/>
        </p:nvCxnSpPr>
        <p:spPr>
          <a:xfrm flipV="1">
            <a:off x="1112057" y="5086791"/>
            <a:ext cx="1476722" cy="3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FF9210-77CD-4793-877C-FBA87921B8A4}"/>
              </a:ext>
            </a:extLst>
          </p:cNvPr>
          <p:cNvSpPr txBox="1"/>
          <p:nvPr/>
        </p:nvSpPr>
        <p:spPr>
          <a:xfrm>
            <a:off x="1727655" y="4322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57364B-3577-4326-B5C3-B348F5C0A8D7}"/>
              </a:ext>
            </a:extLst>
          </p:cNvPr>
          <p:cNvSpPr txBox="1"/>
          <p:nvPr/>
        </p:nvSpPr>
        <p:spPr>
          <a:xfrm>
            <a:off x="1859350" y="47578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-20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F812CA4-971F-462E-91EB-E4957B3FEB09}"/>
              </a:ext>
            </a:extLst>
          </p:cNvPr>
          <p:cNvSpPr txBox="1"/>
          <p:nvPr/>
        </p:nvSpPr>
        <p:spPr>
          <a:xfrm>
            <a:off x="1691194" y="51350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-20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A2B87F-73F9-4DF9-BCD5-649849466079}"/>
                  </a:ext>
                </a:extLst>
              </p:cNvPr>
              <p:cNvSpPr txBox="1"/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1200" b="1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A2B87F-73F9-4DF9-BCD5-64984946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55">
            <a:extLst>
              <a:ext uri="{FF2B5EF4-FFF2-40B4-BE49-F238E27FC236}">
                <a16:creationId xmlns:a16="http://schemas.microsoft.com/office/drawing/2014/main" id="{56E951D5-246B-44F6-921D-C7AFCAD3803D}"/>
              </a:ext>
            </a:extLst>
          </p:cNvPr>
          <p:cNvSpPr/>
          <p:nvPr/>
        </p:nvSpPr>
        <p:spPr>
          <a:xfrm>
            <a:off x="2602070" y="2971631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pic>
        <p:nvPicPr>
          <p:cNvPr id="38" name="Picture 2" descr="https://raw.githubusercontent.com/fengdu78/Coursera-ML-AndrewNg-Notes/master/images/809187c1815e1ec67184699076de51f2.png">
            <a:extLst>
              <a:ext uri="{FF2B5EF4-FFF2-40B4-BE49-F238E27FC236}">
                <a16:creationId xmlns:a16="http://schemas.microsoft.com/office/drawing/2014/main" id="{74079033-39E6-4A9D-BDCE-27DFD374A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1" t="29619"/>
          <a:stretch/>
        </p:blipFill>
        <p:spPr bwMode="auto">
          <a:xfrm>
            <a:off x="4547533" y="3336681"/>
            <a:ext cx="2009082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C784650A-5492-4A71-A447-DAAD5DABFA0F}"/>
              </a:ext>
            </a:extLst>
          </p:cNvPr>
          <p:cNvCxnSpPr>
            <a:cxnSpLocks/>
            <a:stCxn id="32" idx="6"/>
            <a:endCxn id="38" idx="1"/>
          </p:cNvCxnSpPr>
          <p:nvPr/>
        </p:nvCxnSpPr>
        <p:spPr>
          <a:xfrm>
            <a:off x="3263952" y="3303887"/>
            <a:ext cx="1283581" cy="10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BD0D105-F025-43C5-8214-B8F7A0C06E09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>
            <a:off x="3285075" y="4125990"/>
            <a:ext cx="1262458" cy="25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A65239F-7F6C-48BA-B00F-EFD1BF614E37}"/>
              </a:ext>
            </a:extLst>
          </p:cNvPr>
          <p:cNvCxnSpPr>
            <a:cxnSpLocks/>
            <a:stCxn id="25" idx="6"/>
            <a:endCxn id="38" idx="1"/>
          </p:cNvCxnSpPr>
          <p:nvPr/>
        </p:nvCxnSpPr>
        <p:spPr>
          <a:xfrm flipV="1">
            <a:off x="3250661" y="4378042"/>
            <a:ext cx="1296872" cy="70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6BCE30-D265-42B4-ACBC-2D3BEDD3F7D3}"/>
              </a:ext>
            </a:extLst>
          </p:cNvPr>
          <p:cNvSpPr txBox="1"/>
          <p:nvPr/>
        </p:nvSpPr>
        <p:spPr>
          <a:xfrm>
            <a:off x="3627187" y="34172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-30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568B7F-C136-4EBA-A85E-2A4E154DB579}"/>
              </a:ext>
            </a:extLst>
          </p:cNvPr>
          <p:cNvSpPr txBox="1"/>
          <p:nvPr/>
        </p:nvSpPr>
        <p:spPr>
          <a:xfrm>
            <a:off x="3660546" y="39541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A5BEADB-094D-421D-AC24-8A945D95FA02}"/>
              </a:ext>
            </a:extLst>
          </p:cNvPr>
          <p:cNvSpPr txBox="1"/>
          <p:nvPr/>
        </p:nvSpPr>
        <p:spPr>
          <a:xfrm>
            <a:off x="3629408" y="455801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D5C4D49-2145-474A-9F0C-82E26D6D5338}"/>
                  </a:ext>
                </a:extLst>
              </p:cNvPr>
              <p:cNvSpPr txBox="1"/>
              <p:nvPr/>
            </p:nvSpPr>
            <p:spPr>
              <a:xfrm>
                <a:off x="4283617" y="3840964"/>
                <a:ext cx="1033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400" b="1" i="0" smtClean="0">
                        <a:latin typeface="Cambria Math" panose="02040503050406030204" pitchFamily="18" charset="0"/>
                      </a:rPr>
                      <m:t>𝐀𝐍𝐃</m:t>
                    </m:r>
                  </m:oMath>
                </a14:m>
                <a:r>
                  <a:rPr kumimoji="1" lang="en-US" altLang="ja-JP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400" b="1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D5C4D49-2145-474A-9F0C-82E26D6D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17" y="3840964"/>
                <a:ext cx="1033103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B4B2A42-E366-4A86-8C5D-795FFDF466DF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B4B2A42-E366-4A86-8C5D-795FFDF46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0935722-3374-44C8-99AA-FB10D44A2F1B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AND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0935722-3374-44C8-99AA-FB10D44A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22010BD2-31D1-4B5F-B5D6-4880DF5BF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45948"/>
              </p:ext>
            </p:extLst>
          </p:nvPr>
        </p:nvGraphicFramePr>
        <p:xfrm>
          <a:off x="7740590" y="3568547"/>
          <a:ext cx="2867248" cy="16032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8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265"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7" name="Picture 70">
            <a:extLst>
              <a:ext uri="{FF2B5EF4-FFF2-40B4-BE49-F238E27FC236}">
                <a16:creationId xmlns:a16="http://schemas.microsoft.com/office/drawing/2014/main" id="{B68C6A7A-E1C1-479C-9A6E-1938384D76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67" y="3765757"/>
            <a:ext cx="215063" cy="145214"/>
          </a:xfrm>
          <a:prstGeom prst="rect">
            <a:avLst/>
          </a:prstGeom>
        </p:spPr>
      </p:pic>
      <p:pic>
        <p:nvPicPr>
          <p:cNvPr id="68" name="Picture 71">
            <a:extLst>
              <a:ext uri="{FF2B5EF4-FFF2-40B4-BE49-F238E27FC236}">
                <a16:creationId xmlns:a16="http://schemas.microsoft.com/office/drawing/2014/main" id="{75FF9DC3-B548-4A2E-8884-D35C498256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44" y="3682168"/>
            <a:ext cx="597398" cy="246312"/>
          </a:xfrm>
          <a:prstGeom prst="rect">
            <a:avLst/>
          </a:prstGeom>
        </p:spPr>
      </p:pic>
      <p:pic>
        <p:nvPicPr>
          <p:cNvPr id="69" name="Picture 69">
            <a:extLst>
              <a:ext uri="{FF2B5EF4-FFF2-40B4-BE49-F238E27FC236}">
                <a16:creationId xmlns:a16="http://schemas.microsoft.com/office/drawing/2014/main" id="{6806E2F7-C67A-4A27-8A79-692DAD008A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70" y="3765757"/>
            <a:ext cx="220578" cy="145214"/>
          </a:xfrm>
          <a:prstGeom prst="rect">
            <a:avLst/>
          </a:prstGeom>
        </p:spPr>
      </p:pic>
      <p:pic>
        <p:nvPicPr>
          <p:cNvPr id="70" name="Picture 73">
            <a:extLst>
              <a:ext uri="{FF2B5EF4-FFF2-40B4-BE49-F238E27FC236}">
                <a16:creationId xmlns:a16="http://schemas.microsoft.com/office/drawing/2014/main" id="{600FAAB7-8D74-459D-9A89-226854B7989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84" y="3621713"/>
            <a:ext cx="351086" cy="323514"/>
          </a:xfrm>
          <a:prstGeom prst="rect">
            <a:avLst/>
          </a:prstGeom>
        </p:spPr>
      </p:pic>
      <p:pic>
        <p:nvPicPr>
          <p:cNvPr id="71" name="Picture 75">
            <a:extLst>
              <a:ext uri="{FF2B5EF4-FFF2-40B4-BE49-F238E27FC236}">
                <a16:creationId xmlns:a16="http://schemas.microsoft.com/office/drawing/2014/main" id="{A3737BE9-12C1-42F5-8797-CBA25067AA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52" y="3623079"/>
            <a:ext cx="351086" cy="3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7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720428" y="32420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767971" y="32420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pic>
        <p:nvPicPr>
          <p:cNvPr id="47" name="Picture 48">
            <a:extLst>
              <a:ext uri="{FF2B5EF4-FFF2-40B4-BE49-F238E27FC236}">
                <a16:creationId xmlns:a16="http://schemas.microsoft.com/office/drawing/2014/main" id="{55685659-4ACF-4DCD-B198-7B92232CEE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9" y="3808420"/>
            <a:ext cx="736909" cy="904132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1C040589-BE3F-4AA2-8EA5-A84DA74DF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45" y="969981"/>
            <a:ext cx="6313836" cy="221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6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6">
            <a:extLst>
              <a:ext uri="{FF2B5EF4-FFF2-40B4-BE49-F238E27FC236}">
                <a16:creationId xmlns:a16="http://schemas.microsoft.com/office/drawing/2014/main" id="{16D0A7AA-976D-4651-A084-30A5B1114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02867" y="931111"/>
            <a:ext cx="6164592" cy="2808807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24433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720428" y="32420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767971" y="324201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pic>
        <p:nvPicPr>
          <p:cNvPr id="47" name="Picture 48">
            <a:extLst>
              <a:ext uri="{FF2B5EF4-FFF2-40B4-BE49-F238E27FC236}">
                <a16:creationId xmlns:a16="http://schemas.microsoft.com/office/drawing/2014/main" id="{55685659-4ACF-4DCD-B198-7B92232CEE5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9" y="3808420"/>
            <a:ext cx="736909" cy="904132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AC9ACFE1-25A4-489A-A224-B7312209CA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90" y="4090941"/>
            <a:ext cx="3665185" cy="255044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B6D77360-969C-4FA6-B8CC-441A44AD57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90" y="4473052"/>
            <a:ext cx="3665185" cy="255044"/>
          </a:xfrm>
          <a:prstGeom prst="rect">
            <a:avLst/>
          </a:prstGeom>
        </p:spPr>
      </p:pic>
      <p:pic>
        <p:nvPicPr>
          <p:cNvPr id="11" name="Picture 15">
            <a:extLst>
              <a:ext uri="{FF2B5EF4-FFF2-40B4-BE49-F238E27FC236}">
                <a16:creationId xmlns:a16="http://schemas.microsoft.com/office/drawing/2014/main" id="{5455F13B-82E6-4E22-935C-F93BCD34D8F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90" y="4902286"/>
            <a:ext cx="3688332" cy="256655"/>
          </a:xfrm>
          <a:prstGeom prst="rect">
            <a:avLst/>
          </a:prstGeom>
        </p:spPr>
      </p:pic>
      <p:pic>
        <p:nvPicPr>
          <p:cNvPr id="2050" name="Picture 2" descr="https://github.com/fengdu78/Coursera-ML-AndrewNg-Notes/raw/master/images/2e17f58ce9a79525089a1c2e0b4c0ccc.png">
            <a:extLst>
              <a:ext uri="{FF2B5EF4-FFF2-40B4-BE49-F238E27FC236}">
                <a16:creationId xmlns:a16="http://schemas.microsoft.com/office/drawing/2014/main" id="{0D7503EE-22A5-414C-9914-739711716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2" y="5414422"/>
            <a:ext cx="6846788" cy="101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Figure_1.png">
            <a:extLst>
              <a:ext uri="{FF2B5EF4-FFF2-40B4-BE49-F238E27FC236}">
                <a16:creationId xmlns:a16="http://schemas.microsoft.com/office/drawing/2014/main" id="{0810CDB8-EB92-4C3E-8FB8-9F91C0C73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56" y="1277795"/>
            <a:ext cx="3733623" cy="27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gure_1.png">
            <a:extLst>
              <a:ext uri="{FF2B5EF4-FFF2-40B4-BE49-F238E27FC236}">
                <a16:creationId xmlns:a16="http://schemas.microsoft.com/office/drawing/2014/main" id="{E9F5121E-4AE6-4B53-A858-E1FFE743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4" y="1319967"/>
            <a:ext cx="3619500" cy="267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gure_1.png">
            <a:extLst>
              <a:ext uri="{FF2B5EF4-FFF2-40B4-BE49-F238E27FC236}">
                <a16:creationId xmlns:a16="http://schemas.microsoft.com/office/drawing/2014/main" id="{D42EA580-6F8B-4BAA-AE57-2F7DBDD9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56868"/>
            <a:ext cx="3619500" cy="26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活性化関数（</a:t>
            </a:r>
            <a:r>
              <a:rPr lang="en-US" altLang="ja-JP" dirty="0"/>
              <a:t>activation function</a:t>
            </a:r>
            <a:r>
              <a:rPr lang="ja-JP" altLang="en-US" dirty="0"/>
              <a:t>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9A18DE-A0EF-4447-9C49-2EFFC73BE4FF}"/>
              </a:ext>
            </a:extLst>
          </p:cNvPr>
          <p:cNvSpPr/>
          <p:nvPr/>
        </p:nvSpPr>
        <p:spPr>
          <a:xfrm>
            <a:off x="861885" y="109168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-apple-system"/>
              </a:rPr>
              <a:t>シグモイド関数</a:t>
            </a:r>
            <a:endParaRPr lang="ja-JP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6386E0-06A5-4FBC-A8F9-A4192B6DF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85" y="4171967"/>
            <a:ext cx="1819529" cy="6477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40696D-45DB-40C6-A634-1154D539B5AD}"/>
              </a:ext>
            </a:extLst>
          </p:cNvPr>
          <p:cNvSpPr/>
          <p:nvPr/>
        </p:nvSpPr>
        <p:spPr>
          <a:xfrm>
            <a:off x="4780461" y="1091684"/>
            <a:ext cx="113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>
                <a:solidFill>
                  <a:srgbClr val="333333"/>
                </a:solidFill>
                <a:latin typeface="-apple-system"/>
              </a:rPr>
              <a:t>ReLU</a:t>
            </a:r>
            <a:r>
              <a:rPr lang="ja-JP" altLang="en-US" b="1" dirty="0">
                <a:solidFill>
                  <a:srgbClr val="333333"/>
                </a:solidFill>
                <a:latin typeface="-apple-system"/>
              </a:rPr>
              <a:t>関数</a:t>
            </a:r>
            <a:endParaRPr lang="ja-JP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CC48A4-5DA6-4464-834A-7EFA90F25CDC}"/>
              </a:ext>
            </a:extLst>
          </p:cNvPr>
          <p:cNvSpPr/>
          <p:nvPr/>
        </p:nvSpPr>
        <p:spPr>
          <a:xfrm>
            <a:off x="8235345" y="10916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-apple-system"/>
              </a:rPr>
              <a:t>ステップ関数</a:t>
            </a:r>
            <a:endParaRPr lang="ja-JP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8FD07BF-A3E9-4CC9-9991-E2E98D7DC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345" y="4191019"/>
            <a:ext cx="2257740" cy="62873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5790CCB-C440-4DD2-9A6F-6791595DD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141" y="4191019"/>
            <a:ext cx="2162477" cy="63826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C7B8B6-31AD-4A64-A736-1E7A180AEB87}"/>
              </a:ext>
            </a:extLst>
          </p:cNvPr>
          <p:cNvSpPr/>
          <p:nvPr/>
        </p:nvSpPr>
        <p:spPr>
          <a:xfrm>
            <a:off x="1323549" y="49967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25FE527-40D1-443B-8758-019A5D72A7EE}"/>
              </a:ext>
            </a:extLst>
          </p:cNvPr>
          <p:cNvSpPr/>
          <p:nvPr/>
        </p:nvSpPr>
        <p:spPr>
          <a:xfrm>
            <a:off x="5139696" y="50192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09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9" name="TextBox 33"/>
          <p:cNvSpPr txBox="1"/>
          <p:nvPr/>
        </p:nvSpPr>
        <p:spPr>
          <a:xfrm>
            <a:off x="2920721" y="2568381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/>
              <a:t>腫瘍</a:t>
            </a:r>
            <a:r>
              <a:rPr lang="ja-JP" altLang="en-US" sz="2000" dirty="0"/>
              <a:t>サイズ</a:t>
            </a:r>
            <a:endParaRPr lang="en-US" sz="2000" dirty="0"/>
          </a:p>
        </p:txBody>
      </p:sp>
      <p:cxnSp>
        <p:nvCxnSpPr>
          <p:cNvPr id="10" name="Straight Connector 30"/>
          <p:cNvCxnSpPr/>
          <p:nvPr/>
        </p:nvCxnSpPr>
        <p:spPr>
          <a:xfrm>
            <a:off x="2811287" y="2562424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/>
          <p:cNvCxnSpPr/>
          <p:nvPr/>
        </p:nvCxnSpPr>
        <p:spPr>
          <a:xfrm flipV="1">
            <a:off x="2920721" y="968181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6"/>
          <p:cNvSpPr txBox="1"/>
          <p:nvPr/>
        </p:nvSpPr>
        <p:spPr>
          <a:xfrm>
            <a:off x="2077988" y="1670198"/>
            <a:ext cx="84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/>
              <a:t>悪性</a:t>
            </a:r>
            <a:r>
              <a:rPr lang="en-US" sz="2000" dirty="0"/>
              <a:t>?</a:t>
            </a:r>
          </a:p>
        </p:txBody>
      </p:sp>
      <p:sp>
        <p:nvSpPr>
          <p:cNvPr id="13" name="TextBox 49"/>
          <p:cNvSpPr txBox="1"/>
          <p:nvPr/>
        </p:nvSpPr>
        <p:spPr>
          <a:xfrm>
            <a:off x="1980551" y="1118903"/>
            <a:ext cx="93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(Yes) 1</a:t>
            </a:r>
          </a:p>
        </p:txBody>
      </p:sp>
      <p:sp>
        <p:nvSpPr>
          <p:cNvPr id="14" name="TextBox 50"/>
          <p:cNvSpPr txBox="1"/>
          <p:nvPr/>
        </p:nvSpPr>
        <p:spPr>
          <a:xfrm>
            <a:off x="1989207" y="2363531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ross 34"/>
          <p:cNvSpPr/>
          <p:nvPr/>
        </p:nvSpPr>
        <p:spPr>
          <a:xfrm rot="2734294">
            <a:off x="3142761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35"/>
          <p:cNvSpPr/>
          <p:nvPr/>
        </p:nvSpPr>
        <p:spPr>
          <a:xfrm rot="2734294">
            <a:off x="3434499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36"/>
          <p:cNvSpPr/>
          <p:nvPr/>
        </p:nvSpPr>
        <p:spPr>
          <a:xfrm rot="2734294">
            <a:off x="3951253" y="243365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37"/>
          <p:cNvSpPr/>
          <p:nvPr/>
        </p:nvSpPr>
        <p:spPr>
          <a:xfrm rot="2734294">
            <a:off x="4410206" y="243364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38"/>
          <p:cNvSpPr/>
          <p:nvPr/>
        </p:nvSpPr>
        <p:spPr>
          <a:xfrm rot="2734294">
            <a:off x="4581850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40"/>
          <p:cNvSpPr/>
          <p:nvPr/>
        </p:nvSpPr>
        <p:spPr>
          <a:xfrm rot="2734294">
            <a:off x="5280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41"/>
          <p:cNvSpPr/>
          <p:nvPr/>
        </p:nvSpPr>
        <p:spPr>
          <a:xfrm rot="2734294">
            <a:off x="5661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42"/>
          <p:cNvSpPr/>
          <p:nvPr/>
        </p:nvSpPr>
        <p:spPr>
          <a:xfrm rot="2734294">
            <a:off x="6101499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38"/>
          <p:cNvSpPr/>
          <p:nvPr/>
        </p:nvSpPr>
        <p:spPr>
          <a:xfrm rot="2734294">
            <a:off x="4950105" y="119516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37"/>
          <p:cNvSpPr/>
          <p:nvPr/>
        </p:nvSpPr>
        <p:spPr>
          <a:xfrm rot="2734294">
            <a:off x="4682061" y="2442375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3271535" y="968181"/>
            <a:ext cx="2776632" cy="18002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667918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42"/>
          <p:cNvSpPr/>
          <p:nvPr/>
        </p:nvSpPr>
        <p:spPr>
          <a:xfrm rot="2734294">
            <a:off x="7728865" y="119516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236389" y="1141829"/>
            <a:ext cx="4317962" cy="14353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70153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>
            <a:extLst>
              <a:ext uri="{FF2B5EF4-FFF2-40B4-BE49-F238E27FC236}">
                <a16:creationId xmlns:a16="http://schemas.microsoft.com/office/drawing/2014/main" id="{81AF97AD-69DA-41C8-9858-1AD39DFF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86" y="4128090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6B77B80-6843-46FE-89D2-B42816F2CB30}"/>
                  </a:ext>
                </a:extLst>
              </p:cNvPr>
              <p:cNvSpPr txBox="1"/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𝐲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)≤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&amp;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6B77B80-6843-46FE-89D2-B42816F2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blipFill>
                <a:blip r:embed="rId6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54A138-B463-4B94-94BC-A1F06810C835}"/>
              </a:ext>
            </a:extLst>
          </p:cNvPr>
          <p:cNvSpPr txBox="1"/>
          <p:nvPr/>
        </p:nvSpPr>
        <p:spPr>
          <a:xfrm>
            <a:off x="6585101" y="4263979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4" grpId="0" animBg="1"/>
      <p:bldP spid="39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b="1" dirty="0">
                <a:solidFill>
                  <a:srgbClr val="FF0000"/>
                </a:solidFill>
              </a:rPr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</a:t>
            </a:r>
            <a:r>
              <a:rPr lang="ja-JP" altLang="en-US" sz="1600" b="1" dirty="0">
                <a:solidFill>
                  <a:srgbClr val="FF0000"/>
                </a:solidFill>
              </a:rPr>
              <a:t>隠れ層</a:t>
            </a:r>
            <a:r>
              <a:rPr lang="ja-JP" altLang="en-US" sz="1600" dirty="0"/>
              <a:t>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バックプロパゲーション：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>
                <a:solidFill>
                  <a:srgbClr val="FF0000"/>
                </a:solidFill>
              </a:rPr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ILSVRC</a:t>
            </a:r>
            <a:r>
              <a:rPr lang="en-US" altLang="ja-JP" sz="1400" dirty="0"/>
              <a:t>(</a:t>
            </a:r>
            <a:r>
              <a:rPr lang="ja-JP" altLang="en-US" sz="1400" dirty="0"/>
              <a:t>大規模画像認識の競技会</a:t>
            </a:r>
            <a:r>
              <a:rPr lang="en-US" altLang="ja-JP" sz="1400" dirty="0"/>
              <a:t>)</a:t>
            </a:r>
            <a:r>
              <a:rPr lang="ja-JP" altLang="en-US" sz="1600" dirty="0"/>
              <a:t>で圧倒的に勝利 </a:t>
            </a:r>
            <a:r>
              <a:rPr lang="en-US" altLang="ja-JP" sz="1600" dirty="0"/>
              <a:t>by Geoffrey Hinton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誤り率</a:t>
            </a:r>
            <a:r>
              <a:rPr lang="en-US" altLang="ja-JP" sz="1600" dirty="0"/>
              <a:t>25.7%</a:t>
            </a:r>
            <a:r>
              <a:rPr lang="ja-JP" altLang="en-US" sz="1600" dirty="0"/>
              <a:t>から</a:t>
            </a:r>
            <a:r>
              <a:rPr lang="en-US" altLang="ja-JP" sz="1600" dirty="0"/>
              <a:t>16%</a:t>
            </a:r>
            <a:r>
              <a:rPr lang="ja-JP" altLang="en-US" sz="1600" dirty="0"/>
              <a:t>へ。現在：</a:t>
            </a:r>
            <a:r>
              <a:rPr lang="en-US" altLang="ja-JP" sz="1600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YouTube</a:t>
            </a:r>
            <a:r>
              <a:rPr lang="ja-JP" altLang="en-US" sz="1600" dirty="0"/>
              <a:t>の動画を学習し</a:t>
            </a:r>
            <a:r>
              <a:rPr lang="ja-JP" altLang="en-US" sz="1600" b="1" dirty="0">
                <a:solidFill>
                  <a:srgbClr val="FF0000"/>
                </a:solidFill>
              </a:rPr>
              <a:t>猫認識</a:t>
            </a:r>
            <a:r>
              <a:rPr lang="ja-JP" altLang="en-US" sz="1600" dirty="0"/>
              <a:t>　</a:t>
            </a:r>
            <a:r>
              <a:rPr lang="en-US" altLang="ja-JP" sz="1600" dirty="0"/>
              <a:t>by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dirty="0"/>
              <a:t>AlphaGo </a:t>
            </a:r>
            <a:r>
              <a:rPr lang="ja-JP" altLang="en-US" sz="1600" dirty="0"/>
              <a:t>　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おさらい：</a:t>
            </a:r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パーセプトロン（</a:t>
            </a:r>
            <a:r>
              <a:rPr lang="en-US" altLang="ja-JP" b="1" dirty="0"/>
              <a:t>Perceptron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</a:t>
            </a:r>
            <a:r>
              <a:rPr lang="en-US" altLang="ja-JP" b="1" dirty="0"/>
              <a:t>XOR</a:t>
            </a:r>
            <a:r>
              <a:rPr lang="ja-JP" altLang="en-US" b="1" dirty="0"/>
              <a:t>問題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ニューラルネットワーク機械学習（</a:t>
            </a:r>
            <a:r>
              <a:rPr lang="en-US" altLang="ja-JP" dirty="0"/>
              <a:t>neural network 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隠れ層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バックプロパゲーション（</a:t>
            </a:r>
            <a:r>
              <a:rPr lang="en-US" altLang="ja-JP" b="1" dirty="0"/>
              <a:t> back-propagating 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サンプルソース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b="1" dirty="0"/>
              <a:t>Dogs vs. Cats</a:t>
            </a:r>
          </a:p>
          <a:p>
            <a:pPr lvl="1"/>
            <a:r>
              <a:rPr lang="en-US" altLang="ja-JP" sz="2400" dirty="0">
                <a:hlinkClick r:id="rId2"/>
              </a:rPr>
              <a:t>https://www.kaggle.com/c/dogs-vs-cats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r>
              <a:rPr lang="ja-JP" altLang="en-US" dirty="0"/>
              <a:t>：</a:t>
            </a:r>
            <a:r>
              <a:rPr lang="en-US" altLang="ja-JP" dirty="0"/>
              <a:t>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pic>
        <p:nvPicPr>
          <p:cNvPr id="2050" name="Picture 2" descr="https://research.miidas.jp/wp-content/uploads/2018/10/1MnmwgNzk5YkMhC3Ttb09SQ.jpeg">
            <a:extLst>
              <a:ext uri="{FF2B5EF4-FFF2-40B4-BE49-F238E27FC236}">
                <a16:creationId xmlns:a16="http://schemas.microsoft.com/office/drawing/2014/main" id="{AFF850E8-26E2-4F66-8F5C-97A33611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902640"/>
            <a:ext cx="48768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753880-6A30-4401-8CF8-28B278F60825}"/>
              </a:ext>
            </a:extLst>
          </p:cNvPr>
          <p:cNvSpPr txBox="1"/>
          <p:nvPr/>
        </p:nvSpPr>
        <p:spPr>
          <a:xfrm>
            <a:off x="3482304" y="316959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人間の脳の中の神経（ニューロン）</a:t>
            </a:r>
            <a:endParaRPr kumimoji="1" lang="ja-JP" altLang="en-US" b="1" dirty="0"/>
          </a:p>
        </p:txBody>
      </p:sp>
      <p:pic>
        <p:nvPicPr>
          <p:cNvPr id="2052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id="{CEF02E59-B904-4962-9865-4487F52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4041112"/>
            <a:ext cx="5543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8762C8-623E-4E5B-909E-B636D563EC5B}"/>
              </a:ext>
            </a:extLst>
          </p:cNvPr>
          <p:cNvSpPr txBox="1"/>
          <p:nvPr/>
        </p:nvSpPr>
        <p:spPr>
          <a:xfrm>
            <a:off x="8526447" y="4975246"/>
            <a:ext cx="359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（入力、出力）＝（</a:t>
            </a:r>
            <a:r>
              <a:rPr lang="en-US" altLang="ja-JP" b="1" dirty="0">
                <a:solidFill>
                  <a:srgbClr val="FF0000"/>
                </a:solidFill>
              </a:rPr>
              <a:t>n</a:t>
            </a:r>
            <a:r>
              <a:rPr lang="ja-JP" altLang="en-US" b="1" dirty="0">
                <a:solidFill>
                  <a:srgbClr val="FF0000"/>
                </a:solidFill>
              </a:rPr>
              <a:t>、１）、隠れ層</a:t>
            </a:r>
            <a:r>
              <a:rPr lang="en-US" altLang="ja-JP" b="1" dirty="0">
                <a:solidFill>
                  <a:srgbClr val="FF0000"/>
                </a:solidFill>
              </a:rPr>
              <a:t>0</a:t>
            </a:r>
            <a:r>
              <a:rPr lang="ja-JP" altLang="en-US" b="1" dirty="0">
                <a:solidFill>
                  <a:srgbClr val="FF0000"/>
                </a:solidFill>
              </a:rPr>
              <a:t>のニューラルネットワーク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918236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980357"/>
                <a:ext cx="2728247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𝒔𝒖𝒎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980357"/>
                <a:ext cx="2728247" cy="88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26382C-80B0-4153-BAFB-2AFB6CDA08A1}"/>
              </a:ext>
            </a:extLst>
          </p:cNvPr>
          <p:cNvSpPr txBox="1"/>
          <p:nvPr/>
        </p:nvSpPr>
        <p:spPr>
          <a:xfrm>
            <a:off x="2667239" y="3475705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シグモイド関数（</a:t>
            </a:r>
            <a:r>
              <a:rPr lang="en-US" altLang="ja-JP" b="1" dirty="0"/>
              <a:t>sigmoid 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33D415E-E979-4B80-8417-AC1CA74D9CFF}"/>
              </a:ext>
            </a:extLst>
          </p:cNvPr>
          <p:cNvSpPr txBox="1"/>
          <p:nvPr/>
        </p:nvSpPr>
        <p:spPr>
          <a:xfrm>
            <a:off x="5790275" y="1286274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ãã·ã°ã¢ã¤ããã®ç»åæ¤ç´¢çµæ">
            <a:extLst>
              <a:ext uri="{FF2B5EF4-FFF2-40B4-BE49-F238E27FC236}">
                <a16:creationId xmlns:a16="http://schemas.microsoft.com/office/drawing/2014/main" id="{B8BD96F0-354C-4DCA-B83F-5EC1E42EB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 bwMode="auto">
          <a:xfrm>
            <a:off x="2046860" y="3789424"/>
            <a:ext cx="4756448" cy="30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4651228" y="4988393"/>
                <a:ext cx="2062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28" y="4988393"/>
                <a:ext cx="206255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615ECF-DE2C-4BCE-82BC-0AF730D66AA1}"/>
              </a:ext>
            </a:extLst>
          </p:cNvPr>
          <p:cNvSpPr txBox="1"/>
          <p:nvPr/>
        </p:nvSpPr>
        <p:spPr>
          <a:xfrm>
            <a:off x="7594698" y="2811325"/>
            <a:ext cx="359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（入力、出力）＝（</a:t>
            </a:r>
            <a:r>
              <a:rPr lang="en-US" altLang="ja-JP" b="1" dirty="0">
                <a:solidFill>
                  <a:srgbClr val="FF0000"/>
                </a:solidFill>
              </a:rPr>
              <a:t>n</a:t>
            </a:r>
            <a:r>
              <a:rPr lang="ja-JP" altLang="en-US" b="1" dirty="0">
                <a:solidFill>
                  <a:srgbClr val="FF0000"/>
                </a:solidFill>
              </a:rPr>
              <a:t>、１）、隠れ層</a:t>
            </a:r>
            <a:r>
              <a:rPr lang="en-US" altLang="ja-JP" b="1" dirty="0">
                <a:solidFill>
                  <a:srgbClr val="FF0000"/>
                </a:solidFill>
              </a:rPr>
              <a:t>0</a:t>
            </a:r>
            <a:r>
              <a:rPr lang="ja-JP" altLang="en-US" b="1" dirty="0">
                <a:solidFill>
                  <a:srgbClr val="FF0000"/>
                </a:solidFill>
              </a:rPr>
              <a:t>のニューラルネットワーク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6F2CE3-5715-408E-8DD8-2FDA74986205}"/>
              </a:ext>
            </a:extLst>
          </p:cNvPr>
          <p:cNvSpPr txBox="1"/>
          <p:nvPr/>
        </p:nvSpPr>
        <p:spPr>
          <a:xfrm>
            <a:off x="8686800" y="3492152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= </a:t>
            </a:r>
            <a:r>
              <a:rPr lang="ja-JP" altLang="en-US" b="1" dirty="0">
                <a:solidFill>
                  <a:srgbClr val="FF0000"/>
                </a:solidFill>
              </a:rPr>
              <a:t>ロジスティック回帰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    Logistic regression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6368337" y="1920651"/>
                <a:ext cx="5122107" cy="68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37" y="1920651"/>
                <a:ext cx="5122107" cy="6808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BAE155-1A37-4258-B449-B3E12DFB671E}"/>
                  </a:ext>
                </a:extLst>
              </p:cNvPr>
              <p:cNvSpPr txBox="1"/>
              <p:nvPr/>
            </p:nvSpPr>
            <p:spPr>
              <a:xfrm>
                <a:off x="6368337" y="2069237"/>
                <a:ext cx="3551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BAE155-1A37-4258-B449-B3E12DFB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37" y="2069237"/>
                <a:ext cx="3551998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/>
      <p:bldP spid="29" grpId="0"/>
      <p:bldP spid="36" grpId="0"/>
      <p:bldP spid="5" grpId="0"/>
      <p:bldP spid="6" grpId="0"/>
      <p:bldP spid="12" grpId="0"/>
      <p:bldP spid="13" grpId="0"/>
      <p:bldP spid="1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:a16="http://schemas.microsoft.com/office/drawing/2014/main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414432" y="1919097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/>
              <p:nvPr/>
            </p:nvSpPr>
            <p:spPr>
              <a:xfrm>
                <a:off x="6918201" y="2161177"/>
                <a:ext cx="3176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01" y="2161177"/>
                <a:ext cx="31765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93">
            <a:extLst>
              <a:ext uri="{FF2B5EF4-FFF2-40B4-BE49-F238E27FC236}">
                <a16:creationId xmlns:a16="http://schemas.microsoft.com/office/drawing/2014/main" id="{67483634-0D49-47BB-8AC6-7E449E9B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66704"/>
              </p:ext>
            </p:extLst>
          </p:nvPr>
        </p:nvGraphicFramePr>
        <p:xfrm>
          <a:off x="4226805" y="275629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0">
            <a:extLst>
              <a:ext uri="{FF2B5EF4-FFF2-40B4-BE49-F238E27FC236}">
                <a16:creationId xmlns:a16="http://schemas.microsoft.com/office/drawing/2014/main" id="{5C6DA041-3C04-4904-896D-46FF18B6D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40" y="2827947"/>
            <a:ext cx="378058" cy="2552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3D428164-D62B-496A-88B3-5A8A6918E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9" y="2811375"/>
            <a:ext cx="387752" cy="255270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:a16="http://schemas.microsoft.com/office/drawing/2014/main" id="{9C2AFE9E-379D-4CC7-8A24-AEC5DDB5BD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01" y="2758598"/>
            <a:ext cx="875134" cy="36082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B1D36D-F1C0-49B1-8BC7-C75449FA9BFE}"/>
              </a:ext>
            </a:extLst>
          </p:cNvPr>
          <p:cNvSpPr/>
          <p:nvPr/>
        </p:nvSpPr>
        <p:spPr>
          <a:xfrm>
            <a:off x="7111399" y="3169919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D8A0266-EF63-432E-A5BF-798C3A605171}"/>
              </a:ext>
            </a:extLst>
          </p:cNvPr>
          <p:cNvSpPr/>
          <p:nvPr/>
        </p:nvSpPr>
        <p:spPr>
          <a:xfrm>
            <a:off x="7111399" y="3594490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36ADEC4-D98E-4FB7-9D94-BF3B3D2C6D32}"/>
              </a:ext>
            </a:extLst>
          </p:cNvPr>
          <p:cNvSpPr/>
          <p:nvPr/>
        </p:nvSpPr>
        <p:spPr>
          <a:xfrm>
            <a:off x="7111399" y="4001819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B6101E7-4B4D-42D2-8FAF-12BD86CF9AC1}"/>
              </a:ext>
            </a:extLst>
          </p:cNvPr>
          <p:cNvSpPr/>
          <p:nvPr/>
        </p:nvSpPr>
        <p:spPr>
          <a:xfrm>
            <a:off x="7111399" y="4494683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D2C364-E43C-4235-8C82-AA846A6F53B5}"/>
              </a:ext>
            </a:extLst>
          </p:cNvPr>
          <p:cNvSpPr txBox="1"/>
          <p:nvPr/>
        </p:nvSpPr>
        <p:spPr>
          <a:xfrm>
            <a:off x="1233662" y="22013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-30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25F9DB-2996-43EA-8347-5F255AA28CE8}"/>
              </a:ext>
            </a:extLst>
          </p:cNvPr>
          <p:cNvSpPr txBox="1"/>
          <p:nvPr/>
        </p:nvSpPr>
        <p:spPr>
          <a:xfrm>
            <a:off x="1081262" y="264328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6097C1-0447-4B4F-AB39-F3973494EC24}"/>
              </a:ext>
            </a:extLst>
          </p:cNvPr>
          <p:cNvSpPr txBox="1"/>
          <p:nvPr/>
        </p:nvSpPr>
        <p:spPr>
          <a:xfrm>
            <a:off x="1233662" y="340075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C12E89-1FA3-44D9-BCFB-DB6058391A6B}"/>
                  </a:ext>
                </a:extLst>
              </p:cNvPr>
              <p:cNvSpPr txBox="1"/>
              <p:nvPr/>
            </p:nvSpPr>
            <p:spPr>
              <a:xfrm>
                <a:off x="8089019" y="3081542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C12E89-1FA3-44D9-BCFB-DB605839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081542"/>
                <a:ext cx="3213380" cy="500650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FC535BF-8F23-4C61-B6C9-12E47E9B1CF0}"/>
                  </a:ext>
                </a:extLst>
              </p:cNvPr>
              <p:cNvSpPr txBox="1"/>
              <p:nvPr/>
            </p:nvSpPr>
            <p:spPr>
              <a:xfrm>
                <a:off x="8089019" y="3517436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FC535BF-8F23-4C61-B6C9-12E47E9B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517436"/>
                <a:ext cx="3213380" cy="50065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9DD1AB4-1679-4E37-B3B6-2B590210D9BE}"/>
                  </a:ext>
                </a:extLst>
              </p:cNvPr>
              <p:cNvSpPr txBox="1"/>
              <p:nvPr/>
            </p:nvSpPr>
            <p:spPr>
              <a:xfrm>
                <a:off x="8089019" y="3916498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9DD1AB4-1679-4E37-B3B6-2B590210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916498"/>
                <a:ext cx="3213380" cy="500650"/>
              </a:xfrm>
              <a:prstGeom prst="rect">
                <a:avLst/>
              </a:prstGeom>
              <a:blipFill>
                <a:blip r:embed="rId1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747436B-1FD2-40A2-9E4D-A587484424B7}"/>
                  </a:ext>
                </a:extLst>
              </p:cNvPr>
              <p:cNvSpPr txBox="1"/>
              <p:nvPr/>
            </p:nvSpPr>
            <p:spPr>
              <a:xfrm>
                <a:off x="8089019" y="4352392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747436B-1FD2-40A2-9E4D-A5874844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4352392"/>
                <a:ext cx="3213380" cy="500650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860A55F-8BF4-4190-AF3B-41C012899E32}"/>
                  </a:ext>
                </a:extLst>
              </p:cNvPr>
              <p:cNvSpPr txBox="1"/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AND</a:t>
                </a:r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860A55F-8BF4-4190-AF3B-41C01289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blipFill>
                <a:blip r:embed="rId1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7" grpId="0"/>
      <p:bldP spid="18" grpId="0"/>
      <p:bldP spid="19" grpId="0"/>
      <p:bldP spid="9" grpId="0"/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:a16="http://schemas.microsoft.com/office/drawing/2014/main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414432" y="1919097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DE5AD75-8E04-47ED-80BA-3AB6885B2F64}"/>
                  </a:ext>
                </a:extLst>
              </p:cNvPr>
              <p:cNvSpPr txBox="1"/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AND</a:t>
                </a:r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DE5AD75-8E04-47ED-80BA-3AB6885B2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/>
              <p:nvPr/>
            </p:nvSpPr>
            <p:spPr>
              <a:xfrm>
                <a:off x="7441111" y="2069680"/>
                <a:ext cx="326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069680"/>
                <a:ext cx="32694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93">
            <a:extLst>
              <a:ext uri="{FF2B5EF4-FFF2-40B4-BE49-F238E27FC236}">
                <a16:creationId xmlns:a16="http://schemas.microsoft.com/office/drawing/2014/main" id="{67483634-0D49-47BB-8AC6-7E449E9B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35041"/>
              </p:ext>
            </p:extLst>
          </p:nvPr>
        </p:nvGraphicFramePr>
        <p:xfrm>
          <a:off x="4227174" y="468526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0">
            <a:extLst>
              <a:ext uri="{FF2B5EF4-FFF2-40B4-BE49-F238E27FC236}">
                <a16:creationId xmlns:a16="http://schemas.microsoft.com/office/drawing/2014/main" id="{5C6DA041-3C04-4904-896D-46FF18B6D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09" y="4756917"/>
            <a:ext cx="378058" cy="2552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:a16="http://schemas.microsoft.com/office/drawing/2014/main" id="{3D428164-D62B-496A-88B3-5A8A6918E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38" y="4740345"/>
            <a:ext cx="387752" cy="255270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:a16="http://schemas.microsoft.com/office/drawing/2014/main" id="{9C2AFE9E-379D-4CC7-8A24-AEC5DDB5BD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70" y="4687568"/>
            <a:ext cx="875134" cy="36082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0D2C364-E43C-4235-8C82-AA846A6F53B5}"/>
              </a:ext>
            </a:extLst>
          </p:cNvPr>
          <p:cNvSpPr txBox="1"/>
          <p:nvPr/>
        </p:nvSpPr>
        <p:spPr>
          <a:xfrm>
            <a:off x="1233662" y="220139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25F9DB-2996-43EA-8347-5F255AA28CE8}"/>
              </a:ext>
            </a:extLst>
          </p:cNvPr>
          <p:cNvSpPr txBox="1"/>
          <p:nvPr/>
        </p:nvSpPr>
        <p:spPr>
          <a:xfrm>
            <a:off x="1081262" y="26432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46097C1-0447-4B4F-AB39-F3973494EC24}"/>
              </a:ext>
            </a:extLst>
          </p:cNvPr>
          <p:cNvSpPr txBox="1"/>
          <p:nvPr/>
        </p:nvSpPr>
        <p:spPr>
          <a:xfrm>
            <a:off x="1233662" y="3400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BBCB79B-636A-4EBE-A617-BFADA0A9F0AA}"/>
                  </a:ext>
                </a:extLst>
              </p:cNvPr>
              <p:cNvSpPr txBox="1"/>
              <p:nvPr/>
            </p:nvSpPr>
            <p:spPr>
              <a:xfrm>
                <a:off x="4450312" y="2444334"/>
                <a:ext cx="1649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BBCB79B-636A-4EBE-A617-BFADA0A9F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12" y="2444334"/>
                <a:ext cx="1649106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8726D9D-3483-40D2-B772-4F555041E9D3}"/>
                  </a:ext>
                </a:extLst>
              </p:cNvPr>
              <p:cNvSpPr txBox="1"/>
              <p:nvPr/>
            </p:nvSpPr>
            <p:spPr>
              <a:xfrm>
                <a:off x="7441111" y="2492445"/>
                <a:ext cx="326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8726D9D-3483-40D2-B772-4F555041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492445"/>
                <a:ext cx="32694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412B4A7-0FD3-4A89-BBA7-8B31967EBE64}"/>
                  </a:ext>
                </a:extLst>
              </p:cNvPr>
              <p:cNvSpPr txBox="1"/>
              <p:nvPr/>
            </p:nvSpPr>
            <p:spPr>
              <a:xfrm>
                <a:off x="4427480" y="2901991"/>
                <a:ext cx="14562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412B4A7-0FD3-4A89-BBA7-8B31967EB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80" y="2901991"/>
                <a:ext cx="1456296" cy="523220"/>
              </a:xfrm>
              <a:prstGeom prst="rect">
                <a:avLst/>
              </a:prstGeom>
              <a:blipFill>
                <a:blip r:embed="rId16"/>
                <a:stretch>
                  <a:fillRect l="-8368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4A5A827-12AA-4960-9877-0C26E07DB6DB}"/>
                  </a:ext>
                </a:extLst>
              </p:cNvPr>
              <p:cNvSpPr txBox="1"/>
              <p:nvPr/>
            </p:nvSpPr>
            <p:spPr>
              <a:xfrm>
                <a:off x="7441111" y="2942963"/>
                <a:ext cx="2455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4A5A827-12AA-4960-9877-0C26E07D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942963"/>
                <a:ext cx="245522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B185174-7B3B-40C1-99B8-BBCA141635BB}"/>
                  </a:ext>
                </a:extLst>
              </p:cNvPr>
              <p:cNvSpPr txBox="1"/>
              <p:nvPr/>
            </p:nvSpPr>
            <p:spPr>
              <a:xfrm>
                <a:off x="4427480" y="3370531"/>
                <a:ext cx="3737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800" b="1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B185174-7B3B-40C1-99B8-BBCA14163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80" y="3370531"/>
                <a:ext cx="3737818" cy="523220"/>
              </a:xfrm>
              <a:prstGeom prst="rect">
                <a:avLst/>
              </a:prstGeom>
              <a:blipFill>
                <a:blip r:embed="rId18"/>
                <a:stretch>
                  <a:fillRect l="-3263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AB53D-7F0D-41BE-9134-410C2B6A706D}"/>
                  </a:ext>
                </a:extLst>
              </p:cNvPr>
              <p:cNvSpPr txBox="1"/>
              <p:nvPr/>
            </p:nvSpPr>
            <p:spPr>
              <a:xfrm>
                <a:off x="8418174" y="3400751"/>
                <a:ext cx="3096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AB53D-7F0D-41BE-9134-410C2B6A7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74" y="3400751"/>
                <a:ext cx="309636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4427479" y="4123676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pic>
        <p:nvPicPr>
          <p:cNvPr id="4098" name="Picture 2" descr="XORã°ã©ã">
            <a:extLst>
              <a:ext uri="{FF2B5EF4-FFF2-40B4-BE49-F238E27FC236}">
                <a16:creationId xmlns:a16="http://schemas.microsoft.com/office/drawing/2014/main" id="{27528C83-82AB-4F15-9611-B5C8E181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26" y="4884552"/>
            <a:ext cx="3524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80885D0-F93C-45DF-A6D6-69373A1515EB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80885D0-F93C-45DF-A6D6-69373A15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1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65">
            <a:extLst>
              <a:ext uri="{FF2B5EF4-FFF2-40B4-BE49-F238E27FC236}">
                <a16:creationId xmlns:a16="http://schemas.microsoft.com/office/drawing/2014/main" id="{84DBEC0C-F716-4971-8C4A-125A34233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45102"/>
              </p:ext>
            </p:extLst>
          </p:nvPr>
        </p:nvGraphicFramePr>
        <p:xfrm>
          <a:off x="2266727" y="3280840"/>
          <a:ext cx="2867248" cy="16032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8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265"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" name="Picture 70">
            <a:extLst>
              <a:ext uri="{FF2B5EF4-FFF2-40B4-BE49-F238E27FC236}">
                <a16:creationId xmlns:a16="http://schemas.microsoft.com/office/drawing/2014/main" id="{B299D229-920D-40FC-9700-56059E9CBF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04" y="3478050"/>
            <a:ext cx="215063" cy="145214"/>
          </a:xfrm>
          <a:prstGeom prst="rect">
            <a:avLst/>
          </a:prstGeom>
        </p:spPr>
      </p:pic>
      <p:pic>
        <p:nvPicPr>
          <p:cNvPr id="28" name="Picture 71">
            <a:extLst>
              <a:ext uri="{FF2B5EF4-FFF2-40B4-BE49-F238E27FC236}">
                <a16:creationId xmlns:a16="http://schemas.microsoft.com/office/drawing/2014/main" id="{4BE45545-98A6-4701-B672-3D2D9A6DC7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81" y="3394461"/>
            <a:ext cx="597398" cy="246312"/>
          </a:xfrm>
          <a:prstGeom prst="rect">
            <a:avLst/>
          </a:prstGeom>
        </p:spPr>
      </p:pic>
      <p:pic>
        <p:nvPicPr>
          <p:cNvPr id="29" name="Picture 69">
            <a:extLst>
              <a:ext uri="{FF2B5EF4-FFF2-40B4-BE49-F238E27FC236}">
                <a16:creationId xmlns:a16="http://schemas.microsoft.com/office/drawing/2014/main" id="{9B5FA619-DA0A-47AD-B29A-635A22BB41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07" y="3478050"/>
            <a:ext cx="220578" cy="145214"/>
          </a:xfrm>
          <a:prstGeom prst="rect">
            <a:avLst/>
          </a:prstGeom>
        </p:spPr>
      </p:pic>
      <p:pic>
        <p:nvPicPr>
          <p:cNvPr id="30" name="Picture 73">
            <a:extLst>
              <a:ext uri="{FF2B5EF4-FFF2-40B4-BE49-F238E27FC236}">
                <a16:creationId xmlns:a16="http://schemas.microsoft.com/office/drawing/2014/main" id="{2881F70B-8771-49D7-BC22-15A7067470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21" y="3334006"/>
            <a:ext cx="351086" cy="323514"/>
          </a:xfrm>
          <a:prstGeom prst="rect">
            <a:avLst/>
          </a:prstGeom>
        </p:spPr>
      </p:pic>
      <p:pic>
        <p:nvPicPr>
          <p:cNvPr id="31" name="Picture 75">
            <a:extLst>
              <a:ext uri="{FF2B5EF4-FFF2-40B4-BE49-F238E27FC236}">
                <a16:creationId xmlns:a16="http://schemas.microsoft.com/office/drawing/2014/main" id="{60D6B5B2-74C5-44D1-9C36-C6522015E5C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89" y="3335372"/>
            <a:ext cx="351086" cy="3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:a16="http://schemas.microsoft.com/office/drawing/2014/main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:a16="http://schemas.microsoft.com/office/drawing/2014/main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:a16="http://schemas.microsoft.com/office/drawing/2014/main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:a16="http://schemas.microsoft.com/office/drawing/2014/main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:a16="http://schemas.microsoft.com/office/drawing/2014/main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:a16="http://schemas.microsoft.com/office/drawing/2014/main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:a16="http://schemas.microsoft.com/office/drawing/2014/main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-10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45507" y="3831044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507" y="3831044"/>
                <a:ext cx="79861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AND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3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2" grpId="0"/>
      <p:bldP spid="73" grpId="0"/>
      <p:bldP spid="74" grpId="0"/>
      <p:bldP spid="7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1^{(2)}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2^{(2)}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1^{(2)}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2^{(2)}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x_0\\x_1\\x_2\\x_3&#10;\end{bmatrix}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 = \begin{bmatrix}&#10;x_0\\x_1\\x_2\\x_3&#10;\end{bmatrix}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 = g(\Theta_{10}^{(1)} x_0 + \Theta_{11}^{(1)} x_1 + \Theta_{12}^{(1)} x_2 + \Theta_{13}^{(1)} x_3)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 = g(\Theta_{20}^{(1)} x_0 + \Theta_{21}^{(1)} x_1 + \Theta_{22}^{(1)} x_2 + \Theta_{23}^{(1)} x_3)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 = g(\Theta_{30}^{(1)} x_0 + \Theta_{31}^{(1)} x_1 + \Theta_{32}^{(1)} x_2 + \Theta_{33}^{(1)} x_3)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&#10;$&#10;&#10;\end{document}"/>
  <p:tag name="IGUANATEXSIZE" val="24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8374</TotalTime>
  <Words>725</Words>
  <Application>Microsoft Office PowerPoint</Application>
  <PresentationFormat>ワイド画面</PresentationFormat>
  <Paragraphs>211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-apple-system</vt:lpstr>
      <vt:lpstr>Avenir</vt:lpstr>
      <vt:lpstr>游ゴシック</vt:lpstr>
      <vt:lpstr>游ゴシック Light</vt:lpstr>
      <vt:lpstr>Arial</vt:lpstr>
      <vt:lpstr>Cambria Math</vt:lpstr>
      <vt:lpstr>Wingdings</vt:lpstr>
      <vt:lpstr>Office テーマ</vt:lpstr>
      <vt:lpstr>Machine Learning #NN</vt:lpstr>
      <vt:lpstr>おさらい：boom#3 : 2010年〜現在 </vt:lpstr>
      <vt:lpstr>Agenda：NN</vt:lpstr>
      <vt:lpstr>パーセプトロン（Perceptron）</vt:lpstr>
      <vt:lpstr>パーセプトロン（Perceptron）</vt:lpstr>
      <vt:lpstr>XOR問題</vt:lpstr>
      <vt:lpstr>XOR問題</vt:lpstr>
      <vt:lpstr>XOR問題</vt:lpstr>
      <vt:lpstr>XOR問題</vt:lpstr>
      <vt:lpstr>XOR問題</vt:lpstr>
      <vt:lpstr>XOR問題</vt:lpstr>
      <vt:lpstr>中間層、隠れ層</vt:lpstr>
      <vt:lpstr>中間層、隠れ層</vt:lpstr>
      <vt:lpstr>活性化関数（activation function）</vt:lpstr>
      <vt:lpstr>過学習（over-fit）へ対策：Regularization（正規化）</vt:lpstr>
      <vt:lpstr>パーセプトロン（Perceptron）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ショウリン シン</cp:lastModifiedBy>
  <cp:revision>705</cp:revision>
  <dcterms:created xsi:type="dcterms:W3CDTF">2019-04-20T15:03:58Z</dcterms:created>
  <dcterms:modified xsi:type="dcterms:W3CDTF">2019-05-18T14:10:46Z</dcterms:modified>
</cp:coreProperties>
</file>