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9" r:id="rId15"/>
    <p:sldId id="268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95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19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4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56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8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19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67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7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23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22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77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4C5D2-97D7-4505-B220-9728FA081006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7A4C-29C4-4265-B4FC-0213A8673A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65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ras-team/keras-applications/blob/d506dc82d0bb77158a097e23d3cb24a5eae78882/keras_applications/resnet_common.py#L418-L4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ras-team/keras-applications/blob/d506dc82d0bb77158a097e23d3cb24a5eae78882/keras_applications/resnet_common.py#L418-L43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Machine </a:t>
            </a:r>
            <a:r>
              <a:rPr kumimoji="1" lang="en-US" altLang="ja-JP" dirty="0" err="1" smtClean="0"/>
              <a:t>learning_start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sz="2400" dirty="0" smtClean="0"/>
          </a:p>
          <a:p>
            <a:r>
              <a:rPr kumimoji="1" lang="en-US" altLang="ja-JP" sz="2400" dirty="0" smtClean="0"/>
              <a:t>From:</a:t>
            </a:r>
          </a:p>
          <a:p>
            <a:r>
              <a:rPr lang="en-US" altLang="ja-JP" sz="2400" dirty="0" smtClean="0"/>
              <a:t>Coursera-</a:t>
            </a:r>
            <a:r>
              <a:rPr lang="en-US" altLang="ja-JP" sz="2400" dirty="0" err="1" smtClean="0"/>
              <a:t>AndrewNg</a:t>
            </a:r>
            <a:r>
              <a:rPr lang="en-US" altLang="ja-JP" sz="2400" dirty="0" smtClean="0"/>
              <a:t>-</a:t>
            </a:r>
            <a:r>
              <a:rPr lang="en-US" altLang="ja-JP" sz="2400" dirty="0" err="1" smtClean="0"/>
              <a:t>MachineLearning</a:t>
            </a:r>
            <a:endParaRPr lang="en-US" altLang="ja-JP" sz="2400" dirty="0" smtClean="0"/>
          </a:p>
          <a:p>
            <a:r>
              <a:rPr lang="en-US" altLang="ja-JP" sz="1200" dirty="0" smtClean="0"/>
              <a:t>https://www.coursera.org/learn/machine-learning/home/welcome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344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AR,MA,(s)ARIMA(</a:t>
            </a:r>
            <a:r>
              <a:rPr lang="ja-JP" altLang="en-US" dirty="0" smtClean="0"/>
              <a:t>時系列モデル</a:t>
            </a:r>
            <a:r>
              <a:rPr lang="en-US" altLang="ja-JP" dirty="0" smtClean="0"/>
              <a:t>)</a:t>
            </a:r>
            <a:r>
              <a:rPr lang="en-US" altLang="ja-JP" b="1" dirty="0" smtClean="0">
                <a:solidFill>
                  <a:srgbClr val="FF0000"/>
                </a:solidFill>
              </a:rPr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未完了</a:t>
            </a:r>
            <a:r>
              <a:rPr lang="en-US" altLang="ja-JP" b="1" dirty="0" smtClean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右矢印 3"/>
          <p:cNvSpPr/>
          <p:nvPr/>
        </p:nvSpPr>
        <p:spPr>
          <a:xfrm>
            <a:off x="5013015" y="4725144"/>
            <a:ext cx="35107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5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Logistic regression</a:t>
            </a:r>
            <a:r>
              <a:rPr lang="ja-JP" altLang="en-US" dirty="0" smtClean="0"/>
              <a:t>（ロジスティック回帰）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Linear </a:t>
            </a:r>
            <a:r>
              <a:rPr lang="en-US" altLang="ja-JP" dirty="0" smtClean="0"/>
              <a:t>regression</a:t>
            </a:r>
          </a:p>
          <a:p>
            <a:r>
              <a:rPr lang="en-US" altLang="ja-JP" dirty="0" smtClean="0"/>
              <a:t>Logistic </a:t>
            </a:r>
            <a:r>
              <a:rPr lang="en-US" altLang="ja-JP" dirty="0"/>
              <a:t>regression</a:t>
            </a:r>
            <a:endParaRPr kumimoji="1" lang="ja-JP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38246"/>
            <a:ext cx="4104456" cy="220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051297"/>
            <a:ext cx="4300538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259" y="4149080"/>
            <a:ext cx="4392327" cy="234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8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SVM</a:t>
            </a:r>
            <a:r>
              <a:rPr lang="ja-JP" altLang="en-US" dirty="0" smtClean="0"/>
              <a:t>（サポートベクトルマシン）</a:t>
            </a:r>
            <a:endParaRPr kumimoji="1" lang="ja-JP" altLang="en-US" dirty="0"/>
          </a:p>
        </p:txBody>
      </p:sp>
      <p:pic>
        <p:nvPicPr>
          <p:cNvPr id="8196" name="Picture 4" descr="mar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764704"/>
            <a:ext cx="299222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kern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45023"/>
            <a:ext cx="5713165" cy="31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2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Decision trees</a:t>
            </a:r>
            <a:r>
              <a:rPr lang="ja-JP" altLang="en-US" dirty="0" smtClean="0"/>
              <a:t>（決定木）</a:t>
            </a:r>
            <a:endParaRPr kumimoji="1" lang="ja-JP" altLang="en-US" dirty="0"/>
          </a:p>
        </p:txBody>
      </p:sp>
      <p:pic>
        <p:nvPicPr>
          <p:cNvPr id="9220" name="Picture 4" descr="ã¹ã¯ãªã¼ã³ã·ã§ãã 2016-05-05 16.43.4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883132"/>
            <a:ext cx="2956021" cy="24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ã¹ã¯ãªã¼ã³ã·ã§ãã 2016-05-05 17.20.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6" y="3821280"/>
            <a:ext cx="1705599" cy="167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ã¹ã¯ãªã¼ã³ã·ã§ãã 2016-05-05 17.26.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12" y="3789040"/>
            <a:ext cx="3038488" cy="296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ã¹ã¯ãªã¼ã³ã·ã§ãã 2016-05-05 17.24.3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77289"/>
            <a:ext cx="3009211" cy="297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203848" y="3481965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Depth=2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08104" y="3419708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Depth=4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384" y="6596390"/>
            <a:ext cx="47820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https://nozma.github.io/ml_with_python_note/2-7-</a:t>
            </a:r>
            <a:r>
              <a:rPr lang="ja-JP" altLang="en-US" sz="1100" dirty="0"/>
              <a:t>アルゴリズム</a:t>
            </a:r>
            <a:r>
              <a:rPr lang="en-US" altLang="ja-JP" sz="1100" dirty="0"/>
              <a:t>4-</a:t>
            </a:r>
            <a:r>
              <a:rPr lang="ja-JP" altLang="en-US" sz="1100" dirty="0"/>
              <a:t>決定木</a:t>
            </a:r>
            <a:r>
              <a:rPr lang="en-US" altLang="ja-JP" sz="1100" dirty="0"/>
              <a:t>.html</a:t>
            </a:r>
            <a:endParaRPr kumimoji="1" lang="ja-JP" altLang="en-US" sz="11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7946" y="3535144"/>
            <a:ext cx="24272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from</a:t>
            </a:r>
            <a:r>
              <a:rPr lang="en-US" altLang="ja-JP" sz="900" dirty="0"/>
              <a:t> </a:t>
            </a:r>
            <a:r>
              <a:rPr lang="en-US" altLang="ja-JP" sz="900" dirty="0" err="1"/>
              <a:t>sklearn.tree</a:t>
            </a:r>
            <a:r>
              <a:rPr lang="en-US" altLang="ja-JP" sz="900" dirty="0"/>
              <a:t> </a:t>
            </a:r>
            <a:r>
              <a:rPr lang="en-US" altLang="ja-JP" sz="900" dirty="0"/>
              <a:t>import</a:t>
            </a:r>
            <a:r>
              <a:rPr lang="en-US" altLang="ja-JP" sz="900" dirty="0"/>
              <a:t> </a:t>
            </a:r>
            <a:r>
              <a:rPr lang="en-US" altLang="ja-JP" sz="900" dirty="0" err="1"/>
              <a:t>DecisionTreeClassifier</a:t>
            </a:r>
            <a:r>
              <a:rPr lang="en-US" altLang="ja-JP" sz="900" dirty="0"/>
              <a:t> </a:t>
            </a:r>
            <a:endParaRPr kumimoji="1" lang="ja-JP" altLang="en-US" sz="9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07872" y="969809"/>
            <a:ext cx="25058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/>
              <a:t>from</a:t>
            </a:r>
            <a:r>
              <a:rPr lang="en-US" altLang="ja-JP" sz="900" dirty="0"/>
              <a:t> </a:t>
            </a:r>
            <a:r>
              <a:rPr lang="en-US" altLang="ja-JP" sz="900" dirty="0" err="1"/>
              <a:t>sklearn.tree</a:t>
            </a:r>
            <a:r>
              <a:rPr lang="en-US" altLang="ja-JP" sz="900" dirty="0"/>
              <a:t> </a:t>
            </a:r>
            <a:r>
              <a:rPr lang="en-US" altLang="ja-JP" sz="900" dirty="0"/>
              <a:t>import</a:t>
            </a:r>
            <a:r>
              <a:rPr lang="en-US" altLang="ja-JP" sz="900" dirty="0"/>
              <a:t> </a:t>
            </a:r>
            <a:r>
              <a:rPr lang="en-US" altLang="ja-JP" sz="900" dirty="0" err="1"/>
              <a:t>RandomForestClassifier</a:t>
            </a:r>
            <a:r>
              <a:rPr lang="en-US" altLang="ja-JP" sz="900" dirty="0"/>
              <a:t> </a:t>
            </a:r>
            <a:endParaRPr kumimoji="1" lang="ja-JP" altLang="en-US" sz="900" dirty="0"/>
          </a:p>
        </p:txBody>
      </p:sp>
      <p:pic>
        <p:nvPicPr>
          <p:cNvPr id="1031" name="Picture 7" descr="ã¹ã¯ãªã¼ã³ã·ã§ãã 2016-05-05 17.30.0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089" y="1200641"/>
            <a:ext cx="2189597" cy="218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k nearest neighbor(k</a:t>
            </a:r>
            <a:r>
              <a:rPr lang="ja-JP" altLang="en-US" dirty="0" smtClean="0"/>
              <a:t>近傍法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10246" name="Picture 6" descr="https://nozma.github.io/ml_with_python_note/02_supervised_learning_files/figure-html/unnamed-chunk-10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51" y="783895"/>
            <a:ext cx="4106391" cy="293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https://nozma.github.io/ml_with_python_note/02_supervised_learning_files/figure-html/unnamed-chunk-12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563" y="783894"/>
            <a:ext cx="4106392" cy="293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99592" y="3712676"/>
            <a:ext cx="30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KD</a:t>
            </a:r>
            <a:r>
              <a:rPr lang="ja-JP" altLang="en-US" dirty="0" smtClean="0"/>
              <a:t> </a:t>
            </a:r>
            <a:r>
              <a:rPr lang="en-US" altLang="ja-JP" dirty="0" smtClean="0"/>
              <a:t>tree: O(</a:t>
            </a:r>
            <a:r>
              <a:rPr lang="en-US" altLang="ja-JP" dirty="0" err="1" smtClean="0"/>
              <a:t>DlogN</a:t>
            </a:r>
            <a:r>
              <a:rPr lang="en-US" altLang="ja-JP" dirty="0" smtClean="0"/>
              <a:t>) &lt; O(DN)</a:t>
            </a:r>
            <a:br>
              <a:rPr lang="en-US" altLang="ja-JP" dirty="0" smtClean="0"/>
            </a:br>
            <a:r>
              <a:rPr lang="en-US" altLang="ja-JP" sz="1400" dirty="0" smtClean="0"/>
              <a:t>https</a:t>
            </a:r>
            <a:r>
              <a:rPr lang="en-US" altLang="ja-JP" sz="1400" dirty="0"/>
              <a:t>://www.joinquant.com/post/2843</a:t>
            </a:r>
            <a:endParaRPr kumimoji="1" lang="ja-JP" altLang="en-US" sz="1400" dirty="0"/>
          </a:p>
        </p:txBody>
      </p:sp>
      <p:pic>
        <p:nvPicPr>
          <p:cNvPr id="10250" name="Picture 10" descr="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390020"/>
            <a:ext cx="3487303" cy="235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k-means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b="1" dirty="0"/>
              <a:t>Human learning &amp; Machine learning</a:t>
            </a:r>
          </a:p>
          <a:p>
            <a:r>
              <a:rPr lang="en-US" altLang="ja-JP" b="1" dirty="0"/>
              <a:t>Components of Machine </a:t>
            </a:r>
            <a:r>
              <a:rPr lang="en-US" altLang="ja-JP" b="1" dirty="0" smtClean="0"/>
              <a:t>Learning</a:t>
            </a:r>
          </a:p>
          <a:p>
            <a:r>
              <a:rPr lang="en-US" altLang="ja-JP" b="1" dirty="0"/>
              <a:t>Types of </a:t>
            </a:r>
            <a:r>
              <a:rPr lang="en-US" altLang="ja-JP" b="1" dirty="0" smtClean="0"/>
              <a:t>Learning</a:t>
            </a:r>
          </a:p>
          <a:p>
            <a:r>
              <a:rPr lang="en-US" altLang="ja-JP" b="1" dirty="0"/>
              <a:t>Method of </a:t>
            </a:r>
            <a:r>
              <a:rPr lang="en-US" altLang="ja-JP" b="1" dirty="0" smtClean="0"/>
              <a:t>Learning</a:t>
            </a:r>
          </a:p>
          <a:p>
            <a:pPr lvl="1"/>
            <a:r>
              <a:rPr lang="en-US" altLang="ja-JP" dirty="0"/>
              <a:t>Linear regression</a:t>
            </a:r>
            <a:r>
              <a:rPr lang="ja-JP" altLang="en-US" dirty="0"/>
              <a:t>（線形回帰）：</a:t>
            </a:r>
            <a:r>
              <a:rPr lang="en-US" altLang="ja-JP" dirty="0"/>
              <a:t> R</a:t>
            </a:r>
            <a:r>
              <a:rPr lang="ja-JP" altLang="en-US" dirty="0"/>
              <a:t>　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Naive Bayes Classifier(</a:t>
            </a:r>
            <a:r>
              <a:rPr lang="ja-JP" altLang="en-US" dirty="0"/>
              <a:t>ナイーブベイズ</a:t>
            </a:r>
            <a:r>
              <a:rPr lang="en-US" altLang="ja-JP" dirty="0"/>
              <a:t>)</a:t>
            </a:r>
            <a:r>
              <a:rPr lang="ja-JP" altLang="en-US" dirty="0"/>
              <a:t> ：</a:t>
            </a:r>
            <a:r>
              <a:rPr lang="en-US" altLang="ja-JP" dirty="0"/>
              <a:t> R&amp;C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Neural 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Network 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</a:rPr>
              <a:t>（ニューラルネットワーク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ja-JP" altLang="en-US" b="1" dirty="0">
                <a:solidFill>
                  <a:schemeClr val="bg1">
                    <a:lumMod val="65000"/>
                  </a:schemeClr>
                </a:solidFill>
              </a:rPr>
              <a:t>：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 R&amp;C 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sz="1300" b="1" dirty="0" err="1" smtClean="0">
                <a:solidFill>
                  <a:srgbClr val="FF0000"/>
                </a:solidFill>
              </a:rPr>
              <a:t>VG:</a:t>
            </a:r>
            <a:r>
              <a:rPr lang="en-US" altLang="ja-JP" sz="1300" b="1" dirty="0" err="1" smtClean="0">
                <a:solidFill>
                  <a:srgbClr val="FF0000"/>
                </a:solidFill>
                <a:hlinkClick r:id="rId2"/>
              </a:rPr>
              <a:t>Keras</a:t>
            </a:r>
            <a:r>
              <a:rPr lang="ja-JP" altLang="en-US" sz="1300" b="1" dirty="0" smtClean="0">
                <a:solidFill>
                  <a:srgbClr val="FF0000"/>
                </a:solidFill>
              </a:rPr>
              <a:t>画像</a:t>
            </a:r>
            <a:r>
              <a:rPr lang="ja-JP" altLang="en-US" sz="1300" b="1" dirty="0">
                <a:solidFill>
                  <a:srgbClr val="FF0000"/>
                </a:solidFill>
              </a:rPr>
              <a:t>タグ推定</a:t>
            </a:r>
            <a:endParaRPr lang="en-US" altLang="ja-JP" sz="1300" b="1" dirty="0">
              <a:solidFill>
                <a:srgbClr val="FF0000"/>
              </a:solidFill>
            </a:endParaRPr>
          </a:p>
          <a:p>
            <a:pPr lvl="1"/>
            <a:r>
              <a:rPr lang="en-US" altLang="ja-JP" sz="2100" dirty="0">
                <a:solidFill>
                  <a:schemeClr val="bg1">
                    <a:lumMod val="65000"/>
                  </a:schemeClr>
                </a:solidFill>
              </a:rPr>
              <a:t>AR,MA,(s)ARIMA(</a:t>
            </a:r>
            <a:r>
              <a:rPr lang="ja-JP" altLang="en-US" sz="2100" dirty="0">
                <a:solidFill>
                  <a:schemeClr val="bg1">
                    <a:lumMod val="65000"/>
                  </a:schemeClr>
                </a:solidFill>
              </a:rPr>
              <a:t>時系列モデル</a:t>
            </a:r>
            <a:r>
              <a:rPr lang="en-US" altLang="ja-JP" sz="2100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ja-JP" altLang="en-US" sz="2100" dirty="0">
                <a:solidFill>
                  <a:schemeClr val="bg1">
                    <a:lumMod val="65000"/>
                  </a:schemeClr>
                </a:solidFill>
              </a:rPr>
              <a:t> ：</a:t>
            </a:r>
            <a:r>
              <a:rPr lang="en-US" altLang="ja-JP" sz="2100" dirty="0">
                <a:solidFill>
                  <a:schemeClr val="bg1">
                    <a:lumMod val="65000"/>
                  </a:schemeClr>
                </a:solidFill>
              </a:rPr>
              <a:t> R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sz="1300" b="1" dirty="0">
                <a:solidFill>
                  <a:srgbClr val="FF0000"/>
                </a:solidFill>
              </a:rPr>
              <a:t>VG:</a:t>
            </a:r>
            <a:r>
              <a:rPr lang="ja-JP" altLang="en-US" sz="1300" b="1" dirty="0">
                <a:solidFill>
                  <a:srgbClr val="FF0000"/>
                </a:solidFill>
              </a:rPr>
              <a:t>在庫</a:t>
            </a:r>
            <a:r>
              <a:rPr lang="ja-JP" altLang="en-US" sz="1300" b="1" dirty="0" smtClean="0">
                <a:solidFill>
                  <a:srgbClr val="FF0000"/>
                </a:solidFill>
              </a:rPr>
              <a:t>予測</a:t>
            </a:r>
            <a:endParaRPr lang="en-US" altLang="ja-JP" sz="13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Logistic regression</a:t>
            </a:r>
            <a:r>
              <a:rPr lang="ja-JP" altLang="en-US" dirty="0"/>
              <a:t>（ロジスティック回帰）：</a:t>
            </a:r>
            <a:r>
              <a:rPr lang="en-US" altLang="ja-JP" dirty="0"/>
              <a:t> C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en-US" altLang="ja-JP" sz="1300" b="1" dirty="0">
                <a:solidFill>
                  <a:srgbClr val="FF0000"/>
                </a:solidFill>
              </a:rPr>
              <a:t>VG:CTR</a:t>
            </a:r>
            <a:r>
              <a:rPr lang="ja-JP" altLang="en-US" sz="1300" b="1" dirty="0">
                <a:solidFill>
                  <a:srgbClr val="FF0000"/>
                </a:solidFill>
              </a:rPr>
              <a:t>予測</a:t>
            </a:r>
            <a:endParaRPr lang="en-US" altLang="ja-JP" sz="1300" b="1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SVM</a:t>
            </a:r>
            <a:r>
              <a:rPr lang="ja-JP" altLang="en-US" dirty="0"/>
              <a:t>（サポートベクトルマシン）：</a:t>
            </a:r>
            <a:r>
              <a:rPr lang="en-US" altLang="ja-JP" dirty="0"/>
              <a:t> C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endParaRPr lang="en-US" altLang="ja-JP" dirty="0"/>
          </a:p>
          <a:p>
            <a:pPr lvl="1"/>
            <a:r>
              <a:rPr lang="en-US" altLang="ja-JP" dirty="0"/>
              <a:t>Decision trees</a:t>
            </a:r>
            <a:r>
              <a:rPr lang="ja-JP" altLang="en-US" dirty="0"/>
              <a:t>（決定木）：</a:t>
            </a:r>
            <a:r>
              <a:rPr lang="en-US" altLang="ja-JP" dirty="0"/>
              <a:t> C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endParaRPr lang="en-US" altLang="ja-JP" dirty="0"/>
          </a:p>
          <a:p>
            <a:pPr lvl="1"/>
            <a:r>
              <a:rPr lang="en-US" altLang="ja-JP" dirty="0"/>
              <a:t>KNN(k</a:t>
            </a:r>
            <a:r>
              <a:rPr lang="ja-JP" altLang="en-US" dirty="0"/>
              <a:t>近傍法</a:t>
            </a:r>
            <a:r>
              <a:rPr lang="en-US" altLang="ja-JP" dirty="0"/>
              <a:t>)</a:t>
            </a:r>
            <a:r>
              <a:rPr lang="ja-JP" altLang="en-US" dirty="0"/>
              <a:t> ：</a:t>
            </a:r>
            <a:r>
              <a:rPr lang="en-US" altLang="ja-JP" dirty="0"/>
              <a:t> C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k-means : Clustering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Ward‘s method</a:t>
            </a:r>
            <a:r>
              <a:rPr lang="ja-JP" altLang="en-US" dirty="0"/>
              <a:t>（ウォード法）：</a:t>
            </a:r>
            <a:r>
              <a:rPr lang="en-US" altLang="ja-JP" dirty="0"/>
              <a:t>Clustering</a:t>
            </a:r>
          </a:p>
          <a:p>
            <a:pPr lvl="1"/>
            <a:r>
              <a:rPr lang="en-US" altLang="ja-JP" dirty="0"/>
              <a:t>Collaborative Filtering </a:t>
            </a:r>
            <a:r>
              <a:rPr lang="ja-JP" altLang="en-US" dirty="0"/>
              <a:t>（協調フィルタリング）：</a:t>
            </a:r>
            <a:r>
              <a:rPr lang="en-US" altLang="ja-JP" dirty="0"/>
              <a:t>Recommendation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endParaRPr lang="en-US" altLang="ja-JP" dirty="0"/>
          </a:p>
          <a:p>
            <a:pPr lvl="1"/>
            <a:r>
              <a:rPr lang="en-US" altLang="ja-JP" dirty="0"/>
              <a:t>PCA(</a:t>
            </a:r>
            <a:r>
              <a:rPr lang="ja-JP" altLang="en-US" dirty="0"/>
              <a:t>主成分分析</a:t>
            </a:r>
            <a:r>
              <a:rPr lang="en-US" altLang="ja-JP" dirty="0"/>
              <a:t>)</a:t>
            </a:r>
            <a:r>
              <a:rPr lang="ja-JP" altLang="en-US" dirty="0"/>
              <a:t>：</a:t>
            </a:r>
            <a:r>
              <a:rPr lang="en-US" altLang="ja-JP" dirty="0"/>
              <a:t>Dimensionality Reduction</a:t>
            </a:r>
            <a:r>
              <a:rPr lang="ja-JP" altLang="en-US" dirty="0"/>
              <a:t>（次元圧縮）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endParaRPr lang="en-US" altLang="ja-JP" b="1" dirty="0" smtClean="0"/>
          </a:p>
          <a:p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584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Human learning &amp; Machine learning</a:t>
            </a:r>
            <a:endParaRPr kumimoji="1" lang="ja-JP" altLang="en-US" dirty="0"/>
          </a:p>
        </p:txBody>
      </p:sp>
      <p:pic>
        <p:nvPicPr>
          <p:cNvPr id="1026" name="Picture 2" descr="https://i.loli.net/2018/07/24/5b55fd46171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3" y="816867"/>
            <a:ext cx="553402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loli.net/2018/07/24/5b55fd549a2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10490"/>
            <a:ext cx="5524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屈折矢印 3"/>
          <p:cNvSpPr/>
          <p:nvPr/>
        </p:nvSpPr>
        <p:spPr>
          <a:xfrm rot="5400000">
            <a:off x="2789067" y="3449207"/>
            <a:ext cx="432048" cy="75461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68511" y="6561819"/>
            <a:ext cx="2872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From: NTU-</a:t>
            </a:r>
            <a:r>
              <a:rPr lang="en-US" altLang="ja-JP" sz="1200" dirty="0" err="1" smtClean="0"/>
              <a:t>HsuanTienLin</a:t>
            </a:r>
            <a:r>
              <a:rPr lang="en-US" altLang="ja-JP" sz="1200" dirty="0" smtClean="0"/>
              <a:t>-</a:t>
            </a:r>
            <a:r>
              <a:rPr lang="en-US" altLang="ja-JP" sz="1200" dirty="0" err="1" smtClean="0"/>
              <a:t>MachineLearning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7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Components of Machine </a:t>
            </a:r>
            <a:r>
              <a:rPr lang="en-US" altLang="ja-JP" b="1" dirty="0" smtClean="0"/>
              <a:t>Learning</a:t>
            </a:r>
            <a:endParaRPr kumimoji="1" lang="ja-JP" altLang="en-US" dirty="0"/>
          </a:p>
        </p:txBody>
      </p:sp>
      <p:pic>
        <p:nvPicPr>
          <p:cNvPr id="2050" name="Picture 2" descr="https://i.loli.net/2018/07/24/5b55fd7012e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764705"/>
            <a:ext cx="3744416" cy="151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loli.net/2018/07/24/5b55fd7c69d0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62" y="2348880"/>
            <a:ext cx="5080887" cy="237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屈折矢印 5"/>
          <p:cNvSpPr/>
          <p:nvPr/>
        </p:nvSpPr>
        <p:spPr>
          <a:xfrm rot="5400000">
            <a:off x="539552" y="2276872"/>
            <a:ext cx="432048" cy="57606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68511" y="6561819"/>
            <a:ext cx="2872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From: NTU-</a:t>
            </a:r>
            <a:r>
              <a:rPr lang="en-US" altLang="ja-JP" sz="1200" dirty="0" err="1" smtClean="0"/>
              <a:t>HsuanTienLin</a:t>
            </a:r>
            <a:r>
              <a:rPr lang="en-US" altLang="ja-JP" sz="1200" dirty="0" smtClean="0"/>
              <a:t>-</a:t>
            </a:r>
            <a:r>
              <a:rPr lang="en-US" altLang="ja-JP" sz="1200" dirty="0" err="1" smtClean="0"/>
              <a:t>MachineLearning</a:t>
            </a:r>
            <a:endParaRPr kumimoji="1" lang="ja-JP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895717"/>
            <a:ext cx="3161496" cy="17736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16" y="4895716"/>
            <a:ext cx="3190876" cy="1766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043608" y="46531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例：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Types of Learning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Supervised learning</a:t>
            </a:r>
            <a:r>
              <a:rPr lang="ja-JP" altLang="en-US" dirty="0" smtClean="0"/>
              <a:t>：</a:t>
            </a:r>
            <a:r>
              <a:rPr lang="en-US" altLang="ja-JP" dirty="0" smtClean="0"/>
              <a:t>Learning with </a:t>
            </a:r>
            <a:r>
              <a:rPr lang="en-US" altLang="ja-JP" dirty="0" err="1" smtClean="0"/>
              <a:t>y</a:t>
            </a:r>
            <a:r>
              <a:rPr lang="en-US" altLang="ja-JP" sz="1600" dirty="0" err="1" smtClean="0"/>
              <a:t>n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Regression</a:t>
            </a:r>
            <a:r>
              <a:rPr kumimoji="1" lang="ja-JP" altLang="en-US" dirty="0" smtClean="0"/>
              <a:t>：回帰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Classification</a:t>
            </a:r>
            <a:r>
              <a:rPr lang="ja-JP" altLang="en-US" dirty="0" smtClean="0"/>
              <a:t>：分類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Unsupervised </a:t>
            </a:r>
            <a:r>
              <a:rPr lang="en-US" altLang="ja-JP" dirty="0" smtClean="0"/>
              <a:t>learning</a:t>
            </a:r>
            <a:r>
              <a:rPr lang="ja-JP" altLang="en-US" dirty="0" smtClean="0"/>
              <a:t>：</a:t>
            </a:r>
            <a:r>
              <a:rPr lang="en-US" altLang="ja-JP" dirty="0" smtClean="0"/>
              <a:t>Learning without </a:t>
            </a:r>
            <a:r>
              <a:rPr lang="en-US" altLang="ja-JP" dirty="0" err="1" smtClean="0"/>
              <a:t>y</a:t>
            </a:r>
            <a:r>
              <a:rPr lang="en-US" altLang="ja-JP" sz="1600" dirty="0" err="1" smtClean="0"/>
              <a:t>n</a:t>
            </a:r>
            <a:endParaRPr lang="en-US" altLang="ja-JP" sz="1600" dirty="0" smtClean="0"/>
          </a:p>
          <a:p>
            <a:pPr lvl="1"/>
            <a:r>
              <a:rPr lang="en-US" altLang="ja-JP" dirty="0" smtClean="0"/>
              <a:t>Clustering</a:t>
            </a:r>
            <a:r>
              <a:rPr lang="ja-JP" altLang="en-US" dirty="0" smtClean="0"/>
              <a:t>：クラスタ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Recommendation</a:t>
            </a:r>
            <a:r>
              <a:rPr lang="ja-JP" altLang="en-US" dirty="0" smtClean="0"/>
              <a:t>：レコメンド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Dimensionality Reduction</a:t>
            </a:r>
            <a:r>
              <a:rPr lang="ja-JP" altLang="en-US" dirty="0" smtClean="0"/>
              <a:t>：次元圧縮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Other</a:t>
            </a:r>
          </a:p>
          <a:p>
            <a:pPr lvl="1"/>
            <a:r>
              <a:rPr lang="en-US" altLang="ja-JP" dirty="0" smtClean="0"/>
              <a:t>Semi-supervised Learning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Reinforcement Learning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5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Method</a:t>
            </a:r>
            <a:r>
              <a:rPr lang="en-US" altLang="ja-JP" dirty="0"/>
              <a:t> </a:t>
            </a:r>
            <a:r>
              <a:rPr lang="en-US" altLang="ja-JP" dirty="0" smtClean="0"/>
              <a:t>of </a:t>
            </a:r>
            <a:r>
              <a:rPr lang="en-US" altLang="ja-JP" dirty="0"/>
              <a:t>Learning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dirty="0" smtClean="0"/>
              <a:t>Supervised learning</a:t>
            </a:r>
            <a:r>
              <a:rPr lang="ja-JP" altLang="en-US" dirty="0" smtClean="0"/>
              <a:t>：</a:t>
            </a:r>
            <a:r>
              <a:rPr lang="en-US" altLang="ja-JP" dirty="0" smtClean="0"/>
              <a:t>Learning with </a:t>
            </a:r>
            <a:r>
              <a:rPr lang="en-US" altLang="ja-JP" dirty="0" err="1" smtClean="0"/>
              <a:t>y</a:t>
            </a:r>
            <a:r>
              <a:rPr lang="en-US" altLang="ja-JP" sz="1600" dirty="0" err="1" smtClean="0"/>
              <a:t>n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Regression</a:t>
            </a:r>
          </a:p>
          <a:p>
            <a:pPr lvl="2"/>
            <a:r>
              <a:rPr lang="en-US" altLang="ja-JP" dirty="0" smtClean="0"/>
              <a:t>Linear regression</a:t>
            </a:r>
            <a:r>
              <a:rPr lang="ja-JP" altLang="en-US" dirty="0" smtClean="0"/>
              <a:t>（線形回帰）：</a:t>
            </a:r>
            <a:r>
              <a:rPr lang="en-US" altLang="ja-JP" dirty="0" smtClean="0"/>
              <a:t> R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★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Naive Bayes Classifier(</a:t>
            </a:r>
            <a:r>
              <a:rPr lang="ja-JP" altLang="en-US" dirty="0" smtClean="0"/>
              <a:t>ナイーブベイズ</a:t>
            </a:r>
            <a:r>
              <a:rPr lang="en-US" altLang="ja-JP" dirty="0" smtClean="0"/>
              <a:t>)</a:t>
            </a:r>
            <a:r>
              <a:rPr lang="ja-JP" altLang="en-US" dirty="0" smtClean="0"/>
              <a:t> ：</a:t>
            </a:r>
            <a:r>
              <a:rPr lang="en-US" altLang="ja-JP" dirty="0" smtClean="0"/>
              <a:t> R&amp;C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 ★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Perceptron</a:t>
            </a:r>
            <a:r>
              <a:rPr lang="ja-JP" altLang="en-US" dirty="0" smtClean="0"/>
              <a:t>（パーセプトロン）：</a:t>
            </a:r>
            <a:r>
              <a:rPr lang="en-US" altLang="ja-JP" dirty="0" smtClean="0"/>
              <a:t> R&amp;C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dirty="0"/>
              <a:t>Neural Network </a:t>
            </a:r>
            <a:r>
              <a:rPr lang="ja-JP" altLang="en-US" dirty="0"/>
              <a:t>（</a:t>
            </a:r>
            <a:r>
              <a:rPr lang="en-US" altLang="ja-JP" dirty="0"/>
              <a:t>NN, </a:t>
            </a:r>
            <a:r>
              <a:rPr lang="ja-JP" altLang="en-US" dirty="0"/>
              <a:t>ニューラルネットワーク</a:t>
            </a:r>
            <a:r>
              <a:rPr lang="ja-JP" altLang="en-US" dirty="0" smtClean="0"/>
              <a:t>）</a:t>
            </a:r>
            <a:r>
              <a:rPr lang="ja-JP" altLang="en-US" b="1" dirty="0" smtClean="0"/>
              <a:t>：</a:t>
            </a:r>
            <a:r>
              <a:rPr lang="en-US" altLang="ja-JP" dirty="0" smtClean="0"/>
              <a:t> R&amp;C 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 ★ 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VG:</a:t>
            </a:r>
            <a:r>
              <a:rPr lang="en-US" altLang="ja-JP" sz="1100" b="1" dirty="0" smtClean="0">
                <a:solidFill>
                  <a:srgbClr val="FF0000"/>
                </a:solidFill>
                <a:hlinkClick r:id="rId2"/>
              </a:rPr>
              <a:t>Keras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#ResNet50</a:t>
            </a:r>
            <a:r>
              <a:rPr lang="ja-JP" altLang="en-US" sz="1100" dirty="0" smtClean="0"/>
              <a:t>　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画像タグ推定</a:t>
            </a:r>
            <a:endParaRPr lang="en-US" altLang="ja-JP" sz="1100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AR,MA,(s)ARIMA(</a:t>
            </a:r>
            <a:r>
              <a:rPr lang="ja-JP" altLang="en-US" dirty="0" smtClean="0"/>
              <a:t>時系列モデル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 ：</a:t>
            </a:r>
            <a:r>
              <a:rPr lang="en-US" altLang="ja-JP" dirty="0" smtClean="0"/>
              <a:t> R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 ★ </a:t>
            </a:r>
            <a:r>
              <a:rPr lang="en-US" altLang="ja-JP" sz="1100" b="1" dirty="0" smtClean="0">
                <a:solidFill>
                  <a:srgbClr val="FF0000"/>
                </a:solidFill>
              </a:rPr>
              <a:t>VG:</a:t>
            </a:r>
            <a:r>
              <a:rPr lang="ja-JP" altLang="en-US" sz="1100" b="1" dirty="0" smtClean="0">
                <a:solidFill>
                  <a:srgbClr val="FF0000"/>
                </a:solidFill>
              </a:rPr>
              <a:t>在庫予測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Classification</a:t>
            </a:r>
          </a:p>
          <a:p>
            <a:pPr lvl="2"/>
            <a:r>
              <a:rPr lang="en-US" altLang="ja-JP" dirty="0" smtClean="0"/>
              <a:t>Logistic </a:t>
            </a:r>
            <a:r>
              <a:rPr lang="en-US" altLang="ja-JP" dirty="0"/>
              <a:t>regression</a:t>
            </a:r>
            <a:r>
              <a:rPr lang="ja-JP" altLang="en-US" dirty="0"/>
              <a:t>（ロジスティック回帰）：</a:t>
            </a:r>
            <a:r>
              <a:rPr lang="en-US" altLang="ja-JP" dirty="0"/>
              <a:t> </a:t>
            </a:r>
            <a:r>
              <a:rPr lang="en-US" altLang="ja-JP" dirty="0" smtClean="0"/>
              <a:t>C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 ★ </a:t>
            </a:r>
            <a:r>
              <a:rPr lang="en-US" altLang="ja-JP" sz="1100" b="1" dirty="0">
                <a:solidFill>
                  <a:srgbClr val="FF0000"/>
                </a:solidFill>
              </a:rPr>
              <a:t>VG:CTR</a:t>
            </a:r>
            <a:r>
              <a:rPr lang="ja-JP" altLang="en-US" sz="1100" b="1" dirty="0">
                <a:solidFill>
                  <a:srgbClr val="FF0000"/>
                </a:solidFill>
              </a:rPr>
              <a:t>予測</a:t>
            </a:r>
            <a:endParaRPr lang="en-US" altLang="ja-JP" sz="1100" b="1" dirty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SVM</a:t>
            </a:r>
            <a:r>
              <a:rPr lang="ja-JP" altLang="en-US" dirty="0"/>
              <a:t>（サポートベクトルマシン）：</a:t>
            </a:r>
            <a:r>
              <a:rPr lang="en-US" altLang="ja-JP" dirty="0"/>
              <a:t> </a:t>
            </a:r>
            <a:r>
              <a:rPr lang="en-US" altLang="ja-JP" dirty="0" smtClean="0"/>
              <a:t>C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 ★</a:t>
            </a:r>
            <a:endParaRPr lang="en-US" altLang="ja-JP" dirty="0"/>
          </a:p>
          <a:p>
            <a:pPr lvl="2"/>
            <a:r>
              <a:rPr lang="en-US" altLang="ja-JP" dirty="0"/>
              <a:t>Decision trees</a:t>
            </a:r>
            <a:r>
              <a:rPr lang="ja-JP" altLang="en-US" dirty="0"/>
              <a:t>（決定木）：</a:t>
            </a:r>
            <a:r>
              <a:rPr lang="en-US" altLang="ja-JP" dirty="0"/>
              <a:t> </a:t>
            </a:r>
            <a:r>
              <a:rPr lang="en-US" altLang="ja-JP" dirty="0" smtClean="0"/>
              <a:t>C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 ★</a:t>
            </a:r>
            <a:endParaRPr lang="en-US" altLang="ja-JP" dirty="0"/>
          </a:p>
          <a:p>
            <a:pPr lvl="2"/>
            <a:r>
              <a:rPr lang="en-US" altLang="ja-JP" dirty="0"/>
              <a:t>KNN(k</a:t>
            </a:r>
            <a:r>
              <a:rPr lang="ja-JP" altLang="en-US" dirty="0"/>
              <a:t>近傍法</a:t>
            </a:r>
            <a:r>
              <a:rPr lang="en-US" altLang="ja-JP" dirty="0"/>
              <a:t>)</a:t>
            </a:r>
            <a:r>
              <a:rPr lang="ja-JP" altLang="en-US" dirty="0"/>
              <a:t> ：</a:t>
            </a:r>
            <a:r>
              <a:rPr lang="en-US" altLang="ja-JP" dirty="0"/>
              <a:t> </a:t>
            </a:r>
            <a:r>
              <a:rPr lang="en-US" altLang="ja-JP" dirty="0" smtClean="0"/>
              <a:t>C</a:t>
            </a:r>
            <a:r>
              <a:rPr lang="ja-JP" altLang="en-US" dirty="0" smtClean="0"/>
              <a:t>　</a:t>
            </a:r>
            <a:r>
              <a:rPr lang="ja-JP" altLang="en-US" dirty="0" smtClean="0">
                <a:solidFill>
                  <a:srgbClr val="FF0000"/>
                </a:solidFill>
              </a:rPr>
              <a:t> ★</a:t>
            </a:r>
            <a:endParaRPr lang="en-US" altLang="ja-JP" dirty="0"/>
          </a:p>
          <a:p>
            <a:pPr lvl="1"/>
            <a:r>
              <a:rPr lang="ja-JP" altLang="en-US" dirty="0" smtClean="0"/>
              <a:t>その他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Boosting</a:t>
            </a:r>
            <a:r>
              <a:rPr lang="ja-JP" altLang="en-US" dirty="0"/>
              <a:t>（ブースティング）：精度向上</a:t>
            </a:r>
            <a:endParaRPr lang="en-US" altLang="ja-JP" dirty="0"/>
          </a:p>
          <a:p>
            <a:pPr lvl="2"/>
            <a:r>
              <a:rPr lang="en-US" altLang="ja-JP" dirty="0"/>
              <a:t>Bootstrap aggregating</a:t>
            </a:r>
            <a:r>
              <a:rPr lang="ja-JP" altLang="en-US" dirty="0"/>
              <a:t>（</a:t>
            </a:r>
            <a:r>
              <a:rPr lang="en-US" altLang="ja-JP" dirty="0"/>
              <a:t>Bagging</a:t>
            </a:r>
            <a:r>
              <a:rPr lang="ja-JP" altLang="en-US" dirty="0"/>
              <a:t>バギング）：精度向上</a:t>
            </a:r>
            <a:endParaRPr lang="en-US" altLang="ja-JP" dirty="0"/>
          </a:p>
          <a:p>
            <a:pPr lvl="2"/>
            <a:r>
              <a:rPr lang="ja-JP" altLang="en-US" dirty="0"/>
              <a:t>ランダムフォレスト（決定木 </a:t>
            </a:r>
            <a:r>
              <a:rPr lang="en-US" altLang="ja-JP" dirty="0"/>
              <a:t>× </a:t>
            </a:r>
            <a:r>
              <a:rPr lang="ja-JP" altLang="en-US" dirty="0"/>
              <a:t>バギング） ：</a:t>
            </a:r>
            <a:r>
              <a:rPr lang="en-US" altLang="ja-JP" dirty="0"/>
              <a:t> </a:t>
            </a:r>
            <a:r>
              <a:rPr lang="en-US" altLang="ja-JP" dirty="0" smtClean="0"/>
              <a:t>R&amp;C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ja-JP" dirty="0"/>
              <a:t>Unsupervised </a:t>
            </a:r>
            <a:r>
              <a:rPr lang="en-US" altLang="ja-JP" dirty="0" smtClean="0"/>
              <a:t>learning</a:t>
            </a:r>
            <a:r>
              <a:rPr lang="ja-JP" altLang="en-US" dirty="0" smtClean="0"/>
              <a:t>：</a:t>
            </a:r>
            <a:r>
              <a:rPr lang="en-US" altLang="ja-JP" dirty="0" smtClean="0"/>
              <a:t>Learning without </a:t>
            </a:r>
            <a:r>
              <a:rPr lang="en-US" altLang="ja-JP" dirty="0" err="1" smtClean="0"/>
              <a:t>y</a:t>
            </a:r>
            <a:r>
              <a:rPr lang="en-US" altLang="ja-JP" sz="1600" dirty="0" err="1" smtClean="0"/>
              <a:t>n</a:t>
            </a:r>
            <a:r>
              <a:rPr lang="en-US" altLang="ja-JP" sz="1600" dirty="0" smtClean="0"/>
              <a:t>          </a:t>
            </a:r>
            <a:r>
              <a:rPr lang="en-US" altLang="ja-JP" sz="1300" b="1" dirty="0">
                <a:solidFill>
                  <a:srgbClr val="FF0000"/>
                </a:solidFill>
              </a:rPr>
              <a:t>VG:</a:t>
            </a:r>
            <a:r>
              <a:rPr lang="ja-JP" altLang="en-US" sz="1300" b="1" dirty="0">
                <a:solidFill>
                  <a:srgbClr val="FF0000"/>
                </a:solidFill>
              </a:rPr>
              <a:t>不明：広告枠</a:t>
            </a:r>
            <a:r>
              <a:rPr lang="ja-JP" altLang="en-US" sz="1300" b="1" dirty="0" smtClean="0">
                <a:solidFill>
                  <a:srgbClr val="FF0000"/>
                </a:solidFill>
              </a:rPr>
              <a:t>のクラスタリング</a:t>
            </a:r>
            <a:endParaRPr lang="en-US" altLang="ja-JP" sz="1300" dirty="0" smtClean="0"/>
          </a:p>
          <a:p>
            <a:pPr lvl="1"/>
            <a:r>
              <a:rPr lang="en-US" altLang="ja-JP" dirty="0"/>
              <a:t>k-means </a:t>
            </a:r>
            <a:r>
              <a:rPr lang="en-US" altLang="ja-JP" dirty="0" smtClean="0"/>
              <a:t>: Clustering</a:t>
            </a:r>
            <a:r>
              <a:rPr lang="ja-JP" altLang="en-US" dirty="0" smtClean="0">
                <a:solidFill>
                  <a:srgbClr val="FF0000"/>
                </a:solidFill>
              </a:rPr>
              <a:t> ★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Ward‘s method</a:t>
            </a:r>
            <a:r>
              <a:rPr lang="ja-JP" altLang="en-US" dirty="0" smtClean="0"/>
              <a:t>（ウォード法）：</a:t>
            </a:r>
            <a:r>
              <a:rPr lang="en-US" altLang="ja-JP" dirty="0" smtClean="0"/>
              <a:t>Clustering</a:t>
            </a:r>
          </a:p>
          <a:p>
            <a:pPr lvl="1"/>
            <a:r>
              <a:rPr lang="en-US" altLang="ja-JP" dirty="0"/>
              <a:t>Collaborative Filtering </a:t>
            </a:r>
            <a:r>
              <a:rPr lang="ja-JP" altLang="en-US" dirty="0" smtClean="0"/>
              <a:t>（協調フィルタリング）：</a:t>
            </a:r>
            <a:r>
              <a:rPr lang="en-US" altLang="ja-JP" dirty="0" smtClean="0"/>
              <a:t>Recommendation</a:t>
            </a:r>
            <a:r>
              <a:rPr lang="ja-JP" altLang="en-US" dirty="0" smtClean="0">
                <a:solidFill>
                  <a:srgbClr val="FF0000"/>
                </a:solidFill>
              </a:rPr>
              <a:t> ★</a:t>
            </a:r>
            <a:endParaRPr lang="en-US" altLang="ja-JP" dirty="0" smtClean="0"/>
          </a:p>
          <a:p>
            <a:pPr lvl="1"/>
            <a:r>
              <a:rPr lang="en-US" altLang="ja-JP" dirty="0"/>
              <a:t>PCA(</a:t>
            </a:r>
            <a:r>
              <a:rPr lang="ja-JP" altLang="en-US" dirty="0"/>
              <a:t>主成分分析</a:t>
            </a:r>
            <a:r>
              <a:rPr lang="en-US" altLang="ja-JP" dirty="0"/>
              <a:t>)</a:t>
            </a:r>
            <a:r>
              <a:rPr lang="ja-JP" altLang="en-US" dirty="0"/>
              <a:t>：</a:t>
            </a:r>
            <a:r>
              <a:rPr lang="en-US" altLang="ja-JP" dirty="0"/>
              <a:t>Dimensionality </a:t>
            </a:r>
            <a:r>
              <a:rPr lang="en-US" altLang="ja-JP" dirty="0" smtClean="0"/>
              <a:t>Reduction</a:t>
            </a:r>
            <a:r>
              <a:rPr lang="ja-JP" altLang="en-US" dirty="0" smtClean="0"/>
              <a:t>（次元圧縮）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45882" y="6581001"/>
            <a:ext cx="3898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https://qiita.com/tomomoto/items/b3fd1ec7f9b68ab6dfe2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32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Linear regression</a:t>
            </a:r>
            <a:r>
              <a:rPr lang="ja-JP" altLang="en-US" dirty="0" smtClean="0"/>
              <a:t>（線形回帰）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単回帰分析　</a:t>
            </a:r>
            <a:r>
              <a:rPr lang="en-US" altLang="ja-JP" dirty="0" smtClean="0"/>
              <a:t>Linear Regression with One Variable</a:t>
            </a:r>
          </a:p>
          <a:p>
            <a:r>
              <a:rPr lang="ja-JP" altLang="en-US" dirty="0" smtClean="0"/>
              <a:t>重回帰分析　</a:t>
            </a:r>
            <a:r>
              <a:rPr lang="en-US" altLang="ja-JP" dirty="0" smtClean="0"/>
              <a:t>Linear Regression with Multiple Variables</a:t>
            </a:r>
          </a:p>
        </p:txBody>
      </p:sp>
      <p:pic>
        <p:nvPicPr>
          <p:cNvPr id="3074" name="Picture 2" descr="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36" y="1700808"/>
            <a:ext cx="3474300" cy="24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ttp://localhost:8888/notebooks/AnacondaProjects/machine-learning-basic/Coursera-AndrewNg-MachineLearning/machine-learning-ex1/images/333df5f11086fee19c4fb81bc34d512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6" descr="http://localhost:8888/notebooks/AnacondaProjects/machine-learning-basic/Coursera-AndrewNg-MachineLearning/machine-learning-ex1/images/333df5f11086fee19c4fb81bc34d512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AutoShape 8" descr="http://localhost:8888/files/AnacondaProjects/machine-learning-basic/Coursera-AndrewNg-MachineLearning/machine-learning-ex1/images/333df5f11086fee19c4fb81bc34d5125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AutoShape 10" descr="http://localhost:8888/files/AnacondaProjects/machine-learning-basic/Coursera-AndrewNg-MachineLearning/machine-learning-ex1/images/333df5f11086fee19c4fb81bc34d5125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086" name="Picture 14" descr="enter image description he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5" b="10088"/>
          <a:stretch/>
        </p:blipFill>
        <p:spPr bwMode="auto">
          <a:xfrm>
            <a:off x="4283967" y="1844824"/>
            <a:ext cx="4316883" cy="177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41" y="4693786"/>
            <a:ext cx="2320004" cy="210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827584" y="4324454"/>
            <a:ext cx="355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Linear Regression with One Variable</a:t>
            </a:r>
            <a:endParaRPr kumimoji="1" lang="ja-JP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61622"/>
            <a:ext cx="3816424" cy="206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4324454"/>
            <a:ext cx="405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Linear Regression with Multiple Variables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54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Naive Bayes Classifier(</a:t>
            </a:r>
            <a:r>
              <a:rPr lang="ja-JP" altLang="en-US" dirty="0" smtClean="0"/>
              <a:t>ナイーブベイズ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Bayes‘ theorem</a:t>
            </a:r>
            <a:r>
              <a:rPr lang="ja-JP" altLang="en-US" dirty="0" smtClean="0"/>
              <a:t>（ベイズ</a:t>
            </a:r>
            <a:r>
              <a:rPr lang="ja-JP" altLang="en-US" dirty="0"/>
              <a:t>の</a:t>
            </a:r>
            <a:r>
              <a:rPr lang="ja-JP" altLang="en-US" dirty="0" smtClean="0"/>
              <a:t>定理）</a:t>
            </a:r>
            <a:endParaRPr lang="en-US" altLang="ja-JP" dirty="0" smtClean="0"/>
          </a:p>
          <a:p>
            <a:pPr lvl="1"/>
            <a:r>
              <a:rPr lang="ja-JP" altLang="en-US" sz="1050" dirty="0"/>
              <a:t>箱①：部品１０件、１件</a:t>
            </a:r>
            <a:r>
              <a:rPr lang="en-US" altLang="ja-JP" sz="1050" dirty="0"/>
              <a:t>NG</a:t>
            </a:r>
          </a:p>
          <a:p>
            <a:pPr lvl="1"/>
            <a:r>
              <a:rPr lang="ja-JP" altLang="en-US" sz="1050" dirty="0"/>
              <a:t>箱②：部品２０件、３件</a:t>
            </a:r>
            <a:r>
              <a:rPr lang="en-US" altLang="ja-JP" sz="1050" dirty="0"/>
              <a:t>NG</a:t>
            </a:r>
          </a:p>
          <a:p>
            <a:pPr lvl="1"/>
            <a:r>
              <a:rPr lang="ja-JP" altLang="en-US" sz="1050" dirty="0"/>
              <a:t>箱③：部品１５件、２件</a:t>
            </a:r>
            <a:r>
              <a:rPr lang="en-US" altLang="ja-JP" sz="1050" dirty="0" smtClean="0"/>
              <a:t>NG</a:t>
            </a:r>
          </a:p>
          <a:p>
            <a:pPr lvl="1"/>
            <a:r>
              <a:rPr lang="ja-JP" altLang="en-US" sz="1200" dirty="0"/>
              <a:t>任意１つを選んで、合格率が</a:t>
            </a:r>
            <a:r>
              <a:rPr lang="en-US" altLang="ja-JP" sz="1200" dirty="0"/>
              <a:t>P(B</a:t>
            </a:r>
            <a:r>
              <a:rPr lang="en-US" altLang="ja-JP" sz="1200" dirty="0" smtClean="0"/>
              <a:t>)=?</a:t>
            </a:r>
          </a:p>
          <a:p>
            <a:pPr lvl="1"/>
            <a:r>
              <a:rPr lang="en-US" altLang="ja-JP" sz="1200" dirty="0"/>
              <a:t>P(B)=P(A1)∗P(B|A1)+P(A2)∗P(B|A2)+P(A3)∗</a:t>
            </a:r>
            <a:r>
              <a:rPr lang="en-US" altLang="ja-JP" sz="1200" dirty="0" smtClean="0"/>
              <a:t>P(B|A3)</a:t>
            </a:r>
          </a:p>
          <a:p>
            <a:pPr lvl="1"/>
            <a:r>
              <a:rPr lang="en-US" altLang="ja-JP" sz="1200" dirty="0"/>
              <a:t> </a:t>
            </a:r>
            <a:r>
              <a:rPr lang="en-US" altLang="ja-JP" sz="1200" dirty="0" smtClean="0"/>
              <a:t>       =(1/3)*(9/10) + (1/3)*(17/20) + (1/3)*(13/15) = 0.872</a:t>
            </a:r>
          </a:p>
          <a:p>
            <a:pPr lvl="1"/>
            <a:endParaRPr lang="en-US" altLang="ja-JP" sz="1200" dirty="0"/>
          </a:p>
          <a:p>
            <a:pPr lvl="1"/>
            <a:r>
              <a:rPr lang="ja-JP" altLang="en-US" sz="1200" b="1" dirty="0" smtClean="0">
                <a:solidFill>
                  <a:srgbClr val="FF0000"/>
                </a:solidFill>
              </a:rPr>
              <a:t>分類</a:t>
            </a:r>
            <a:r>
              <a:rPr lang="ja-JP" altLang="en-US" sz="1200" dirty="0" smtClean="0"/>
              <a:t>問題：</a:t>
            </a:r>
            <a:r>
              <a:rPr lang="en-US" altLang="ja-JP" sz="1200" dirty="0"/>
              <a:t> </a:t>
            </a:r>
            <a:r>
              <a:rPr lang="ja-JP" altLang="en-US" sz="1200" dirty="0"/>
              <a:t>合格品が箱①からの可能性 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P(A1|B)</a:t>
            </a:r>
          </a:p>
          <a:p>
            <a:pPr lvl="1"/>
            <a:r>
              <a:rPr lang="en-US" altLang="ja-JP" sz="1200" dirty="0"/>
              <a:t>P(A1|B</a:t>
            </a:r>
            <a:r>
              <a:rPr lang="en-US" altLang="ja-JP" sz="1200" dirty="0" smtClean="0"/>
              <a:t>) = P(B|A1)*P(A1)/P(B) = </a:t>
            </a:r>
            <a:r>
              <a:rPr lang="ja-JP" altLang="en-US" sz="1200" dirty="0" smtClean="0"/>
              <a:t>　</a:t>
            </a:r>
            <a:r>
              <a:rPr lang="en-US" altLang="ja-JP" sz="1200" dirty="0" smtClean="0"/>
              <a:t>(9/10) * (1/3) / (0.872) = 0.344</a:t>
            </a:r>
          </a:p>
          <a:p>
            <a:pPr lvl="1"/>
            <a:endParaRPr lang="en-US" altLang="ja-JP" sz="1100" dirty="0"/>
          </a:p>
          <a:p>
            <a:endParaRPr lang="en-US" altLang="ja-JP" dirty="0" smtClean="0"/>
          </a:p>
          <a:p>
            <a:r>
              <a:rPr lang="ja-JP" altLang="en-US" dirty="0" smtClean="0"/>
              <a:t>事例：テキスト分類</a:t>
            </a:r>
            <a:endParaRPr lang="en-US" altLang="ja-JP" dirty="0" smtClean="0"/>
          </a:p>
          <a:p>
            <a:r>
              <a:rPr lang="en-US" altLang="ja-JP" sz="1200" b="1" dirty="0" smtClean="0"/>
              <a:t>https://medium.com/syncedreview/applying-multinomial-naive-bayes-to-nlp-problems-a-practical-explanation-4f5271768ebf</a:t>
            </a:r>
            <a:endParaRPr lang="en-US" altLang="ja-JP" sz="1200" b="1" dirty="0"/>
          </a:p>
          <a:p>
            <a:endParaRPr lang="en-US" altLang="ja-JP" b="1" dirty="0" smtClean="0"/>
          </a:p>
          <a:p>
            <a:endParaRPr lang="en-US" altLang="ja-JP" b="1" dirty="0"/>
          </a:p>
          <a:p>
            <a:endParaRPr lang="en-US" altLang="ja-JP" dirty="0" smtClean="0"/>
          </a:p>
        </p:txBody>
      </p:sp>
      <p:sp>
        <p:nvSpPr>
          <p:cNvPr id="5" name="AutoShape 4" descr="http://localhost:8888/notebooks/AnacondaProjects/machine-learning-basic/Coursera-AndrewNg-MachineLearning/machine-learning-ex1/images/333df5f11086fee19c4fb81bc34d5125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6" descr="http://localhost:8888/notebooks/AnacondaProjects/machine-learning-basic/Coursera-AndrewNg-MachineLearning/machine-learning-ex1/images/333df5f11086fee19c4fb81bc34d5125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AutoShape 8" descr="http://localhost:8888/files/AnacondaProjects/machine-learning-basic/Coursera-AndrewNg-MachineLearning/machine-learning-ex1/images/333df5f11086fee19c4fb81bc34d5125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AutoShape 10" descr="http://localhost:8888/files/AnacondaProjects/machine-learning-basic/Coursera-AndrewNg-MachineLearning/machine-learning-ex1/images/333df5f11086fee19c4fb81bc34d5125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AutoShape 4" descr="{\displaystyle P(B|A)={\frac {P(A|B)P(B)}{P(A)}}}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AutoShape 6" descr="ããã¤ãºã®å®çãã®ç»åæ¤ç´¢çµæ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AutoShape 8" descr="ããã¤ãºã®å®çãã®ç»åæ¤ç´¢çµæ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108" name="Picture 12" descr="https://atarimae.biz/wp-content/uploads/2017/04/prob-na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4" b="-1"/>
          <a:stretch/>
        </p:blipFill>
        <p:spPr bwMode="auto">
          <a:xfrm>
            <a:off x="5004048" y="836712"/>
            <a:ext cx="3744802" cy="128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P(category|document)=\frac{P(document|category)P(category)}{P(document)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4581128"/>
            <a:ext cx="5054408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5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Perceptron &amp;&amp;Neural Network</a:t>
            </a:r>
            <a:r>
              <a:rPr lang="en-US" altLang="ja-JP" b="1" dirty="0" smtClean="0">
                <a:solidFill>
                  <a:srgbClr val="FF0000"/>
                </a:solidFill>
              </a:rPr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未完了</a:t>
            </a:r>
            <a:r>
              <a:rPr lang="en-US" altLang="ja-JP" b="1" dirty="0" smtClean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パーセプトロン</a:t>
            </a:r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ニューラルネットワーク</a:t>
            </a:r>
            <a:endParaRPr kumimoji="1" lang="ja-JP" altLang="en-US" dirty="0"/>
          </a:p>
        </p:txBody>
      </p:sp>
      <p:pic>
        <p:nvPicPr>
          <p:cNvPr id="5128" name="Picture 8" descr="http://www.ruanyifeng.com/blogimg/asset/2017/bg20170712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09715"/>
            <a:ext cx="4194398" cy="104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pre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3100376" cy="33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pic1.zhimg.com/80/v2-da3df387ddbda874ea26a272556f5590_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176" y="3335313"/>
            <a:ext cx="28860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5013015" y="4725144"/>
            <a:ext cx="35107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70" name="Picture 2" descr="ãã¼ã»ããã­ã³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3002527" cy="14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272</Words>
  <Application>Microsoft Office PowerPoint</Application>
  <PresentationFormat>画面に合わせる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​​テーマ</vt:lpstr>
      <vt:lpstr>Machine learning_start</vt:lpstr>
      <vt:lpstr>Agenda</vt:lpstr>
      <vt:lpstr>Human learning &amp; Machine learning</vt:lpstr>
      <vt:lpstr>Components of Machine Learning</vt:lpstr>
      <vt:lpstr>Types of Learning</vt:lpstr>
      <vt:lpstr>Method of Learning</vt:lpstr>
      <vt:lpstr>Linear regression（線形回帰）</vt:lpstr>
      <vt:lpstr>Naive Bayes Classifier(ナイーブベイズ)</vt:lpstr>
      <vt:lpstr>Perceptron &amp;&amp;Neural Network(未完了)</vt:lpstr>
      <vt:lpstr>AR,MA,(s)ARIMA(時系列モデル)(未完了)</vt:lpstr>
      <vt:lpstr>Logistic regression（ロジスティック回帰）</vt:lpstr>
      <vt:lpstr>SVM（サポートベクトルマシン）</vt:lpstr>
      <vt:lpstr>Decision trees（決定木）</vt:lpstr>
      <vt:lpstr>k nearest neighbor(k近傍法)</vt:lpstr>
      <vt:lpstr>k-means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learning_start</dc:title>
  <dc:creator>秦 小琳</dc:creator>
  <cp:lastModifiedBy>秦 小琳</cp:lastModifiedBy>
  <cp:revision>78</cp:revision>
  <dcterms:created xsi:type="dcterms:W3CDTF">2019-02-01T00:38:11Z</dcterms:created>
  <dcterms:modified xsi:type="dcterms:W3CDTF">2019-02-05T05:17:09Z</dcterms:modified>
</cp:coreProperties>
</file>