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92" r:id="rId5"/>
    <p:sldId id="258" r:id="rId6"/>
    <p:sldId id="309" r:id="rId7"/>
    <p:sldId id="310" r:id="rId8"/>
    <p:sldId id="271" r:id="rId9"/>
    <p:sldId id="288" r:id="rId10"/>
    <p:sldId id="293" r:id="rId11"/>
    <p:sldId id="259" r:id="rId12"/>
    <p:sldId id="265" r:id="rId13"/>
    <p:sldId id="313" r:id="rId14"/>
    <p:sldId id="302" r:id="rId15"/>
    <p:sldId id="314" r:id="rId16"/>
    <p:sldId id="316" r:id="rId17"/>
    <p:sldId id="308" r:id="rId18"/>
    <p:sldId id="312" r:id="rId19"/>
    <p:sldId id="317" r:id="rId20"/>
    <p:sldId id="330" r:id="rId21"/>
    <p:sldId id="329" r:id="rId22"/>
    <p:sldId id="320" r:id="rId23"/>
    <p:sldId id="321" r:id="rId24"/>
    <p:sldId id="323" r:id="rId25"/>
    <p:sldId id="325" r:id="rId26"/>
    <p:sldId id="328" r:id="rId27"/>
    <p:sldId id="326" r:id="rId28"/>
    <p:sldId id="327" r:id="rId29"/>
    <p:sldId id="282" r:id="rId30"/>
    <p:sldId id="295" r:id="rId31"/>
    <p:sldId id="296" r:id="rId32"/>
    <p:sldId id="289" r:id="rId33"/>
    <p:sldId id="278" r:id="rId34"/>
    <p:sldId id="284" r:id="rId35"/>
    <p:sldId id="279" r:id="rId36"/>
    <p:sldId id="297" r:id="rId37"/>
    <p:sldId id="298" r:id="rId38"/>
    <p:sldId id="311" r:id="rId39"/>
    <p:sldId id="305" r:id="rId40"/>
    <p:sldId id="306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40000"/>
        <c:axId val="143241152"/>
      </c:scatterChart>
      <c:valAx>
        <c:axId val="14324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241152"/>
        <c:crosses val="autoZero"/>
        <c:crossBetween val="midCat"/>
      </c:valAx>
      <c:valAx>
        <c:axId val="14324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240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9072"/>
        <c:axId val="73740224"/>
      </c:scatterChart>
      <c:valAx>
        <c:axId val="7373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740224"/>
        <c:crosses val="autoZero"/>
        <c:crossBetween val="midCat"/>
      </c:valAx>
      <c:valAx>
        <c:axId val="737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73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8" Type="http://schemas.openxmlformats.org/officeDocument/2006/relationships/image" Target="../media/image13.png"/><Relationship Id="rId26" Type="http://schemas.openxmlformats.org/officeDocument/2006/relationships/image" Target="../media/image19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.png"/><Relationship Id="rId7" Type="http://schemas.openxmlformats.org/officeDocument/2006/relationships/image" Target="../media/image110.png"/><Relationship Id="rId17" Type="http://schemas.openxmlformats.org/officeDocument/2006/relationships/image" Target="../media/image12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24" Type="http://schemas.openxmlformats.org/officeDocument/2006/relationships/image" Target="../media/image19.png"/><Relationship Id="rId5" Type="http://schemas.openxmlformats.org/officeDocument/2006/relationships/image" Target="../media/image10.png"/><Relationship Id="rId23" Type="http://schemas.openxmlformats.org/officeDocument/2006/relationships/image" Target="../media/image18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chart" Target="../charts/chart2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37.png"/><Relationship Id="rId18" Type="http://schemas.openxmlformats.org/officeDocument/2006/relationships/image" Target="../media/image11.png"/><Relationship Id="rId26" Type="http://schemas.openxmlformats.org/officeDocument/2006/relationships/image" Target="../media/image4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5" Type="http://schemas.openxmlformats.org/officeDocument/2006/relationships/image" Target="../media/image46.png"/><Relationship Id="rId2" Type="http://schemas.openxmlformats.org/officeDocument/2006/relationships/tags" Target="../tags/tag7.xml"/><Relationship Id="rId16" Type="http://schemas.openxmlformats.org/officeDocument/2006/relationships/image" Target="../media/image39.png"/><Relationship Id="rId29" Type="http://schemas.openxmlformats.org/officeDocument/2006/relationships/image" Target="../media/image44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5.png"/><Relationship Id="rId24" Type="http://schemas.openxmlformats.org/officeDocument/2006/relationships/image" Target="../media/image45.png"/><Relationship Id="rId5" Type="http://schemas.openxmlformats.org/officeDocument/2006/relationships/tags" Target="../tags/tag10.xml"/><Relationship Id="rId15" Type="http://schemas.openxmlformats.org/officeDocument/2006/relationships/image" Target="../media/image10.png"/><Relationship Id="rId28" Type="http://schemas.openxmlformats.org/officeDocument/2006/relationships/image" Target="../media/image4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0.png"/><Relationship Id="rId5" Type="http://schemas.openxmlformats.org/officeDocument/2006/relationships/image" Target="../media/image24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1.png"/><Relationship Id="rId3" Type="http://schemas.openxmlformats.org/officeDocument/2006/relationships/tags" Target="../tags/tag19.xml"/><Relationship Id="rId7" Type="http://schemas.openxmlformats.org/officeDocument/2006/relationships/image" Target="../media/image52.png"/><Relationship Id="rId12" Type="http://schemas.openxmlformats.org/officeDocument/2006/relationships/image" Target="../media/image55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21.xml"/><Relationship Id="rId15" Type="http://schemas.openxmlformats.org/officeDocument/2006/relationships/image" Target="../media/image55.png"/><Relationship Id="rId10" Type="http://schemas.openxmlformats.org/officeDocument/2006/relationships/image" Target="../media/image540.png"/><Relationship Id="rId4" Type="http://schemas.openxmlformats.org/officeDocument/2006/relationships/tags" Target="../tags/tag20.xml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%E6%B7%B1%E5%B1%A4%E5%AD%A6%E7%BF%92%E6%95%99%E7%A7%91%E6%9B%B8-%E3%83%87%E3%82%A3%E3%83%BC%E3%83%97%E3%83%A9%E3%83%BC%E3%83%8B%E3%83%B3%E3%82%B0-G%E6%A4%9C%E5%AE%9A-%E3%82%B8%E3%82%A7%E3%83%8D%E3%83%A9%E3%83%AA%E3%82%B9%E3%83%88-%E5%85%AC%E5%BC%8F%E3%83%86%E3%82%AD%E3%82%B9%E3%83%88/dp/4798157554/" TargetMode="External"/><Relationship Id="rId2" Type="http://schemas.openxmlformats.org/officeDocument/2006/relationships/hyperlink" Target="https://www.kaggle.com/c/avazu-ctr-prediction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.jp/%E4%BB%95%E4%BA%8B%E3%81%A7%E3%81%AF%E3%81%98%E3%82%81%E3%82%8B%E6%A9%9F%E6%A2%B0%E5%AD%A6%E7%BF%92-%E6%9C%89%E8%B3%80-%E5%BA%B7%E9%A1%95/dp/4873118255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97.png"/><Relationship Id="rId9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1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2.xml"/><Relationship Id="rId1" Type="http://schemas.openxmlformats.org/officeDocument/2006/relationships/tags" Target="../tags/tag26.xml"/><Relationship Id="rId6" Type="http://schemas.openxmlformats.org/officeDocument/2006/relationships/image" Target="../media/image100.png"/><Relationship Id="rId11" Type="http://schemas.openxmlformats.org/officeDocument/2006/relationships/customXml" Target="../ink/ink3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16.xml"/><Relationship Id="rId40" Type="http://schemas.openxmlformats.org/officeDocument/2006/relationships/image" Target="../media/image80.emf"/><Relationship Id="rId45" Type="http://schemas.openxmlformats.org/officeDocument/2006/relationships/customXml" Target="../ink/ink20.xml"/><Relationship Id="rId5" Type="http://schemas.openxmlformats.org/officeDocument/2006/relationships/image" Target="../media/image10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82.emf"/><Relationship Id="rId4" Type="http://schemas.openxmlformats.org/officeDocument/2006/relationships/image" Target="../media/image102.png"/><Relationship Id="rId9" Type="http://schemas.openxmlformats.org/officeDocument/2006/relationships/customXml" Target="../ink/ink2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1.xml"/><Relationship Id="rId30" Type="http://schemas.openxmlformats.org/officeDocument/2006/relationships/image" Target="../media/image75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otobank.jp/word/&#30693;&#33021;-963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gprints.org/3106/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機械学習（</a:t>
            </a:r>
            <a:r>
              <a:rPr lang="en-US" altLang="ja-JP" sz="5400" dirty="0"/>
              <a:t>machine learning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39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定義：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</a:t>
            </a:r>
            <a:r>
              <a:rPr lang="ja-JP" altLang="en-US" sz="1800" b="1" dirty="0"/>
              <a:t>プログラム自身が学習する</a:t>
            </a:r>
            <a:r>
              <a:rPr lang="ja-JP" altLang="en-US" sz="1800" dirty="0"/>
              <a:t>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線形回帰（</a:t>
            </a:r>
            <a:r>
              <a:rPr lang="en-US" altLang="ja-JP" dirty="0">
                <a:solidFill>
                  <a:srgbClr val="FF0000"/>
                </a:solidFill>
              </a:rPr>
              <a:t>Linear Regression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　　　➡利用例：</a:t>
            </a:r>
            <a:r>
              <a:rPr lang="en-US" altLang="ja-JP" dirty="0"/>
              <a:t>CTR</a:t>
            </a:r>
            <a:r>
              <a:rPr lang="ja-JP" altLang="en-US" dirty="0"/>
              <a:t>予測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決定木（</a:t>
            </a:r>
            <a:r>
              <a:rPr lang="en-US" altLang="ja-JP" dirty="0"/>
              <a:t>Decision Tree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サポートベクトルマシン（</a:t>
            </a:r>
            <a:r>
              <a:rPr lang="en-US" altLang="ja-JP" dirty="0"/>
              <a:t>SVM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ナイーブベイズ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ニューラルネットアーク（</a:t>
            </a:r>
            <a:r>
              <a:rPr lang="en-US" altLang="ja-JP" dirty="0"/>
              <a:t>Neural Network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AR,MA,(S)ARIMA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k</a:t>
            </a:r>
            <a:r>
              <a:rPr lang="ja-JP" altLang="en-US" dirty="0"/>
              <a:t>近傍法</a:t>
            </a:r>
            <a:r>
              <a:rPr lang="en-US" altLang="ja-JP" dirty="0"/>
              <a:t>(KNN)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※</a:t>
            </a:r>
            <a:r>
              <a:rPr lang="ja-JP" altLang="en-US" dirty="0"/>
              <a:t>組み合わせ（アンサンブル学習：バギングとブースティング）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FF0000"/>
                </a:solidFill>
              </a:rPr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PCA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Collaborative Filtering </a:t>
            </a:r>
            <a:r>
              <a:rPr lang="ja-JP" altLang="en-US" dirty="0"/>
              <a:t>（協調フィルタリング）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</a:t>
            </a:r>
            <a:r>
              <a:rPr lang="ja-JP" altLang="en-US" b="1" dirty="0">
                <a:solidFill>
                  <a:srgbClr val="FF0000"/>
                </a:solidFill>
              </a:rPr>
              <a:t>出力データ</a:t>
            </a:r>
            <a:r>
              <a:rPr lang="ja-JP" altLang="en-US" b="1" dirty="0"/>
              <a:t>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その他：</a:t>
            </a:r>
            <a:r>
              <a:rPr lang="ja-JP" altLang="en-US" dirty="0"/>
              <a:t>半教師あり学習、強化学習（ 「試行錯誤」と「遅延報酬」 ）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161944" y="903660"/>
                <a:ext cx="533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&amp;</a:t>
                </a:r>
                <a:r>
                  <a:rPr lang="en-US" altLang="ja-JP" b="1" dirty="0"/>
                  <a:t>Output</a:t>
                </a:r>
                <a:r>
                  <a:rPr lang="en-US" altLang="ja-JP" dirty="0"/>
                  <a:t>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" y="903660"/>
                <a:ext cx="5337180" cy="369332"/>
              </a:xfrm>
              <a:prstGeom prst="rect">
                <a:avLst/>
              </a:prstGeom>
              <a:blipFill>
                <a:blip r:embed="rId4"/>
                <a:stretch>
                  <a:fillRect l="-1029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38610"/>
              </p:ext>
            </p:extLst>
          </p:nvPr>
        </p:nvGraphicFramePr>
        <p:xfrm>
          <a:off x="5956520" y="874631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30" y="1194443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86" y="1187775"/>
            <a:ext cx="120015" cy="1638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5296594" y="828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7480C3D-6C2C-48A6-9DD2-6510997220BB}"/>
                  </a:ext>
                </a:extLst>
              </p:cNvPr>
              <p:cNvSpPr txBox="1"/>
              <p:nvPr/>
            </p:nvSpPr>
            <p:spPr>
              <a:xfrm>
                <a:off x="7315201" y="3460221"/>
                <a:ext cx="4621426" cy="1009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4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  <m:sub/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400" dirty="0"/>
                        <m:t> 781.2/4</m:t>
                      </m:r>
                    </m:oMath>
                  </m:oMathPara>
                </a14:m>
                <a:endParaRPr lang="en-US" altLang="ja-JP" sz="1400" dirty="0"/>
              </a:p>
              <a:p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480C3D-6C2C-48A6-9DD2-65109972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460221"/>
                <a:ext cx="4621426" cy="10091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98763"/>
              </p:ext>
            </p:extLst>
          </p:nvPr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7140671" y="228207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6127182" y="22900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353688-8176-409A-BA59-F01BFAF824F4}"/>
                  </a:ext>
                </a:extLst>
              </p:cNvPr>
              <p:cNvSpPr txBox="1"/>
              <p:nvPr/>
            </p:nvSpPr>
            <p:spPr>
              <a:xfrm>
                <a:off x="7315201" y="5016926"/>
                <a:ext cx="4955999" cy="1009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420.8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283.2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306.8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170.4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b="0" i="1" smtClean="0">
                              <a:latin typeface="Cambria Math"/>
                            </a:rPr>
                            <m:t>　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40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  <m:sub/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400" dirty="0"/>
                        <m:t> 106.2/4</m:t>
                      </m:r>
                    </m:oMath>
                  </m:oMathPara>
                </a14:m>
                <a:endParaRPr lang="en-US" altLang="ja-JP" sz="1400" dirty="0"/>
              </a:p>
              <a:p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1353688-8176-409A-BA59-F01BFAF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5016926"/>
                <a:ext cx="4955999" cy="100912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20829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7140671" y="2991977"/>
                <a:ext cx="1631092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71" y="2991977"/>
                <a:ext cx="1631092" cy="215439"/>
              </a:xfrm>
              <a:prstGeom prst="rect">
                <a:avLst/>
              </a:prstGeom>
              <a:blipFill>
                <a:blip r:embed="rId18"/>
                <a:stretch>
                  <a:fillRect l="-3731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blipFill rotWithShape="1">
                <a:blip r:embed="rId19"/>
                <a:stretch>
                  <a:fillRect l="-449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8A51C57-C19A-48DF-9FD0-8E6F625D63CE}"/>
              </a:ext>
            </a:extLst>
          </p:cNvPr>
          <p:cNvSpPr txBox="1"/>
          <p:nvPr/>
        </p:nvSpPr>
        <p:spPr>
          <a:xfrm>
            <a:off x="161944" y="3391147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08809" y="5845883"/>
                <a:ext cx="3769118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09" y="5845883"/>
                <a:ext cx="3769118" cy="303673"/>
              </a:xfrm>
              <a:prstGeom prst="rect">
                <a:avLst/>
              </a:prstGeom>
              <a:blipFill>
                <a:blip r:embed="rId20"/>
                <a:stretch>
                  <a:fillRect l="-2427" b="-2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324097" y="1931293"/>
                <a:ext cx="18730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ja-JP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b="0" i="1" smtClean="0">
                        <a:latin typeface="Cambria Math"/>
                      </a:rPr>
                      <m:t>𝜃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97" y="1931293"/>
                <a:ext cx="1873076" cy="276999"/>
              </a:xfrm>
              <a:prstGeom prst="rect">
                <a:avLst/>
              </a:prstGeom>
              <a:blipFill>
                <a:blip r:embed="rId21"/>
                <a:stretch>
                  <a:fillRect l="-456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315678" y="2764902"/>
            <a:ext cx="425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471869" y="3909920"/>
                <a:ext cx="47590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b="1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69" y="3909920"/>
                <a:ext cx="4759072" cy="276999"/>
              </a:xfrm>
              <a:prstGeom prst="rect">
                <a:avLst/>
              </a:prstGeom>
              <a:blipFill>
                <a:blip r:embed="rId22"/>
                <a:stretch>
                  <a:fillRect l="-1665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544537" y="4942610"/>
                <a:ext cx="5665234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40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ja-JP" alt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537" y="4942610"/>
                <a:ext cx="5665234" cy="672172"/>
              </a:xfrm>
              <a:prstGeom prst="rect">
                <a:avLst/>
              </a:prstGeom>
              <a:blipFill>
                <a:blip r:embed="rId23"/>
                <a:stretch>
                  <a:fillRect l="-323" b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7140671" y="4603789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71" y="4603789"/>
                <a:ext cx="1494300" cy="215439"/>
              </a:xfrm>
              <a:prstGeom prst="rect">
                <a:avLst/>
              </a:prstGeom>
              <a:blipFill>
                <a:blip r:embed="rId24"/>
                <a:stretch>
                  <a:fillRect l="-40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blipFill rotWithShape="1">
                <a:blip r:embed="rId25"/>
                <a:stretch>
                  <a:fillRect l="-5699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2685111" y="2326735"/>
                <a:ext cx="1024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𝑏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：</m:t>
                      </m:r>
                      <m:r>
                        <m:rPr>
                          <m:nor/>
                        </m:rPr>
                        <a:rPr lang="en-US" altLang="ja-JP"/>
                        <m:t>bias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11" y="2326735"/>
                <a:ext cx="1024124" cy="276999"/>
              </a:xfrm>
              <a:prstGeom prst="rect">
                <a:avLst/>
              </a:prstGeom>
              <a:blipFill>
                <a:blip r:embed="rId26"/>
                <a:stretch>
                  <a:fillRect l="-8333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05CB15-01E1-44C9-9537-A3D95FF9FEB9}"/>
              </a:ext>
            </a:extLst>
          </p:cNvPr>
          <p:cNvSpPr/>
          <p:nvPr/>
        </p:nvSpPr>
        <p:spPr>
          <a:xfrm>
            <a:off x="161944" y="1471880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r>
              <a:rPr lang="en-US" altLang="ja-JP" dirty="0"/>
              <a:t>               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52B3C1-1BFE-417B-85B0-E5E57F0CE5ED}"/>
              </a:ext>
            </a:extLst>
          </p:cNvPr>
          <p:cNvSpPr/>
          <p:nvPr/>
        </p:nvSpPr>
        <p:spPr>
          <a:xfrm>
            <a:off x="204253" y="441133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6" grpId="0"/>
      <p:bldP spid="41" grpId="0"/>
      <p:bldP spid="42" grpId="0"/>
      <p:bldP spid="43" grpId="0"/>
      <p:bldP spid="45" grpId="0"/>
      <p:bldP spid="32" grpId="0"/>
      <p:bldP spid="5" grpId="0"/>
      <p:bldP spid="27" grpId="0"/>
      <p:bldP spid="34" grpId="0"/>
      <p:bldP spid="46" grpId="0"/>
      <p:bldP spid="47" grpId="0"/>
      <p:bldP spid="3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470161" y="2947476"/>
                <a:ext cx="5260479" cy="10772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/>
                  <a:t>※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ja-JP" altLang="en-US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ja-JP" altLang="en-US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kumimoji="1" lang="ja-JP" altLang="en-US" sz="1600" dirty="0"/>
                  <a:t> 絶対値採用しない理由？</a:t>
                </a:r>
                <a:endParaRPr kumimoji="1" lang="en-US" altLang="ja-JP" sz="1600" dirty="0"/>
              </a:p>
              <a:p>
                <a:r>
                  <a:rPr lang="en-US" altLang="ja-JP" sz="1600" dirty="0"/>
                  <a:t>※</a:t>
                </a:r>
                <a:r>
                  <a:rPr lang="ja-JP" altLang="en-US" sz="1600" dirty="0"/>
                  <a:t>２で割る理由？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⇒微分</a:t>
                </a:r>
                <a:r>
                  <a:rPr lang="ja-JP" altLang="en-US" sz="1600" dirty="0"/>
                  <a:t>に</a:t>
                </a:r>
                <a:r>
                  <a:rPr kumimoji="1" lang="ja-JP" altLang="en-US" sz="1600" dirty="0"/>
                  <a:t>計算しやいため</a:t>
                </a:r>
                <a:endParaRPr kumimoji="1" lang="en-US" altLang="ja-JP" sz="1600" dirty="0"/>
              </a:p>
              <a:p>
                <a:r>
                  <a:rPr lang="en-US" altLang="ja-JP" sz="1600" dirty="0">
                    <a:hlinkClick r:id="rId11"/>
                  </a:rPr>
                  <a:t>https://qiita.com/Ryuichirou/items/97d923671a0015256173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61" y="2947476"/>
                <a:ext cx="5260479" cy="1077218"/>
              </a:xfrm>
              <a:prstGeom prst="rect">
                <a:avLst/>
              </a:prstGeom>
              <a:blipFill rotWithShape="1">
                <a:blip r:embed="rId12"/>
                <a:stretch>
                  <a:fillRect l="-462" t="-2247" r="-809" b="-618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10" y="883378"/>
            <a:ext cx="5681806" cy="4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5161981" y="5372443"/>
                <a:ext cx="391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/>
                      </a:rPr>
                      <m:t>=0, 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kumimoji="1" lang="en-US" altLang="ja-JP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2142.54/2/4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81" y="5372443"/>
                <a:ext cx="3915371" cy="276999"/>
              </a:xfrm>
              <a:prstGeom prst="rect">
                <a:avLst/>
              </a:prstGeom>
              <a:blipFill>
                <a:blip r:embed="rId3"/>
                <a:stretch>
                  <a:fillRect l="-2181" t="-26087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310124"/>
              </p:ext>
            </p:extLst>
          </p:nvPr>
        </p:nvGraphicFramePr>
        <p:xfrm>
          <a:off x="1046905" y="4458331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1466561" y="4543748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5161981" y="5790986"/>
                <a:ext cx="40707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0.2, 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92098.24/2/4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81" y="5790986"/>
                <a:ext cx="4070796" cy="276999"/>
              </a:xfrm>
              <a:prstGeom prst="rect">
                <a:avLst/>
              </a:prstGeom>
              <a:blipFill>
                <a:blip r:embed="rId5"/>
                <a:stretch>
                  <a:fillRect l="-2096" t="-26667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1466561" y="5762448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118281" y="2517373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81" y="2517373"/>
                <a:ext cx="4389168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899932" y="4202326"/>
                <a:ext cx="2665690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32" y="4202326"/>
                <a:ext cx="2665690" cy="337336"/>
              </a:xfrm>
              <a:prstGeom prst="rect">
                <a:avLst/>
              </a:prstGeom>
              <a:blipFill>
                <a:blip r:embed="rId7"/>
                <a:stretch>
                  <a:fillRect l="-3661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3489367" y="4928477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67" y="4928477"/>
                <a:ext cx="1494300" cy="215439"/>
              </a:xfrm>
              <a:prstGeom prst="rect">
                <a:avLst/>
              </a:prstGeom>
              <a:blipFill>
                <a:blip r:embed="rId8"/>
                <a:stretch>
                  <a:fillRect l="-4065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3489367" y="5541723"/>
                <a:ext cx="1178011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67" y="5541723"/>
                <a:ext cx="1178011" cy="215439"/>
              </a:xfrm>
              <a:prstGeom prst="rect">
                <a:avLst/>
              </a:prstGeom>
              <a:blipFill>
                <a:blip r:embed="rId9"/>
                <a:stretch>
                  <a:fillRect l="-5155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149666" y="2043506"/>
                <a:ext cx="18730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ja-JP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b="0" i="1" smtClean="0">
                        <a:latin typeface="Cambria Math"/>
                      </a:rPr>
                      <m:t>𝜃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66" y="2043506"/>
                <a:ext cx="1873076" cy="276999"/>
              </a:xfrm>
              <a:prstGeom prst="rect">
                <a:avLst/>
              </a:prstGeom>
              <a:blipFill>
                <a:blip r:embed="rId10"/>
                <a:stretch>
                  <a:fillRect l="-456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49666" y="320392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66" y="3203922"/>
                <a:ext cx="4326398" cy="840295"/>
              </a:xfrm>
              <a:prstGeom prst="rect">
                <a:avLst/>
              </a:prstGeom>
              <a:blipFill>
                <a:blip r:embed="rId11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C0F934-3F9E-4EEB-ABDD-50F2A6F49818}"/>
                  </a:ext>
                </a:extLst>
              </p:cNvPr>
              <p:cNvSpPr txBox="1"/>
              <p:nvPr/>
            </p:nvSpPr>
            <p:spPr>
              <a:xfrm>
                <a:off x="237997" y="903246"/>
                <a:ext cx="533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&amp;</a:t>
                </a:r>
                <a:r>
                  <a:rPr lang="en-US" altLang="ja-JP" b="1" dirty="0"/>
                  <a:t>Output</a:t>
                </a:r>
                <a:r>
                  <a:rPr lang="en-US" altLang="ja-JP" dirty="0"/>
                  <a:t>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C0F934-3F9E-4EEB-ABDD-50F2A6F4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7" y="903246"/>
                <a:ext cx="5337180" cy="369332"/>
              </a:xfrm>
              <a:prstGeom prst="rect">
                <a:avLst/>
              </a:prstGeom>
              <a:blipFill>
                <a:blip r:embed="rId12"/>
                <a:stretch>
                  <a:fillRect l="-913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DD56032-95D0-4EB6-821A-0FE250AF48A8}"/>
              </a:ext>
            </a:extLst>
          </p:cNvPr>
          <p:cNvSpPr/>
          <p:nvPr/>
        </p:nvSpPr>
        <p:spPr>
          <a:xfrm>
            <a:off x="260082" y="1531549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r>
              <a:rPr lang="en-US" altLang="ja-JP" dirty="0"/>
              <a:t>             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42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03753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401850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506286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48991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53665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70150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69290"/>
              </p:ext>
            </p:extLst>
          </p:nvPr>
        </p:nvGraphicFramePr>
        <p:xfrm>
          <a:off x="262202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4295"/>
              </p:ext>
            </p:extLst>
          </p:nvPr>
        </p:nvGraphicFramePr>
        <p:xfrm>
          <a:off x="1245156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3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2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65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18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18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42" y="1415937"/>
            <a:ext cx="234315" cy="15049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663373" y="640366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45704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45704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96806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96806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821708" y="3140171"/>
                <a:ext cx="1978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8" y="3140171"/>
                <a:ext cx="1978054" cy="307777"/>
              </a:xfrm>
              <a:prstGeom prst="rect">
                <a:avLst/>
              </a:prstGeom>
              <a:blipFill>
                <a:blip r:embed="rId26"/>
                <a:stretch>
                  <a:fillRect l="-463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2777465" y="3068329"/>
                <a:ext cx="47134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ja-JP" alt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　</m:t>
                          </m:r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65" y="3068329"/>
                <a:ext cx="4713406" cy="4001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40CEC02-013F-4E24-B8A1-25B6D561AB7A}"/>
                  </a:ext>
                </a:extLst>
              </p:cNvPr>
              <p:cNvSpPr txBox="1"/>
              <p:nvPr/>
            </p:nvSpPr>
            <p:spPr>
              <a:xfrm>
                <a:off x="6854820" y="964718"/>
                <a:ext cx="533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&amp;</a:t>
                </a:r>
                <a:r>
                  <a:rPr lang="en-US" altLang="ja-JP" b="1" dirty="0"/>
                  <a:t>Output</a:t>
                </a:r>
                <a:r>
                  <a:rPr lang="en-US" altLang="ja-JP" dirty="0"/>
                  <a:t>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40CEC02-013F-4E24-B8A1-25B6D561A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20" y="964718"/>
                <a:ext cx="5337180" cy="369332"/>
              </a:xfrm>
              <a:prstGeom prst="rect">
                <a:avLst/>
              </a:prstGeom>
              <a:blipFill>
                <a:blip r:embed="rId28"/>
                <a:stretch>
                  <a:fillRect l="-913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E2E197D-A1B0-4B2B-AE03-C46DE60EA39A}"/>
                  </a:ext>
                </a:extLst>
              </p:cNvPr>
              <p:cNvSpPr txBox="1"/>
              <p:nvPr/>
            </p:nvSpPr>
            <p:spPr>
              <a:xfrm>
                <a:off x="8277101" y="1387420"/>
                <a:ext cx="3295839" cy="1367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2104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=460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E2E197D-A1B0-4B2B-AE03-C46DE60E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01" y="1387420"/>
                <a:ext cx="3295839" cy="13672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07372B9-F25F-47C4-9183-BE35E12B0157}"/>
                  </a:ext>
                </a:extLst>
              </p:cNvPr>
              <p:cNvSpPr txBox="1"/>
              <p:nvPr/>
            </p:nvSpPr>
            <p:spPr>
              <a:xfrm>
                <a:off x="8430098" y="3468439"/>
                <a:ext cx="2684645" cy="1449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07372B9-F25F-47C4-9183-BE35E12B0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098" y="3468439"/>
                <a:ext cx="2684645" cy="14493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6CA272-B9B3-4F90-BA78-5F94C5AC540B}"/>
              </a:ext>
            </a:extLst>
          </p:cNvPr>
          <p:cNvSpPr txBox="1"/>
          <p:nvPr/>
        </p:nvSpPr>
        <p:spPr>
          <a:xfrm>
            <a:off x="9640856" y="280671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行列：</a:t>
            </a:r>
            <a:r>
              <a:rPr kumimoji="1" lang="en-US" altLang="ja-JP" sz="1050" b="1" dirty="0"/>
              <a:t>5×1</a:t>
            </a:r>
            <a:endParaRPr kumimoji="1" lang="ja-JP" altLang="en-US" sz="105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64096A2-96DA-4CF7-8480-2F07A3D9B8BF}"/>
              </a:ext>
            </a:extLst>
          </p:cNvPr>
          <p:cNvSpPr txBox="1"/>
          <p:nvPr/>
        </p:nvSpPr>
        <p:spPr>
          <a:xfrm>
            <a:off x="8745140" y="493205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行列：</a:t>
            </a:r>
            <a:r>
              <a:rPr kumimoji="1" lang="en-US" altLang="ja-JP" sz="1050" b="1" dirty="0"/>
              <a:t>5×1</a:t>
            </a:r>
            <a:endParaRPr kumimoji="1" lang="ja-JP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9" grpId="0"/>
      <p:bldP spid="41" grpId="0"/>
      <p:bldP spid="37" grpId="0"/>
      <p:bldP spid="23" grpId="0"/>
      <p:bldP spid="2" grpId="0"/>
      <p:bldP spid="36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:a16="http://schemas.microsoft.com/office/drawing/2014/main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C2F415-CBF9-42F0-BB67-7A955AD9E019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473204" y="4513498"/>
            <a:ext cx="23754" cy="204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CCAB2274-3786-4B7F-A2D0-A49C2E14DF21}"/>
              </a:ext>
            </a:extLst>
          </p:cNvPr>
          <p:cNvSpPr/>
          <p:nvPr/>
        </p:nvSpPr>
        <p:spPr>
          <a:xfrm flipH="1">
            <a:off x="3424616" y="4368814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:a16="http://schemas.microsoft.com/office/drawing/2014/main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:a16="http://schemas.microsoft.com/office/drawing/2014/main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:a16="http://schemas.microsoft.com/office/drawing/2014/main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34BB64-DB6D-4694-9EF0-219F51D5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000" dirty="0"/>
              <a:t>前提：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ja-JP" altLang="en-US" sz="2200" dirty="0"/>
              <a:t>アルゴリズムの理解に誤り可能性がある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・実践経験がない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　⇒実プロジェクトのアーキテクチャー設計が模索要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全部</a:t>
            </a:r>
            <a:r>
              <a:rPr lang="en-US" altLang="ja-JP" sz="2600" dirty="0"/>
              <a:t>2 or </a:t>
            </a:r>
            <a:r>
              <a:rPr lang="ja-JP" altLang="en-US" sz="2600" dirty="0"/>
              <a:t>３回目</a:t>
            </a:r>
            <a:r>
              <a:rPr lang="en-US" altLang="ja-JP" sz="2600" dirty="0"/>
              <a:t>: </a:t>
            </a:r>
          </a:p>
          <a:p>
            <a:r>
              <a:rPr kumimoji="1" lang="ja-JP" altLang="en-US" sz="2200" dirty="0"/>
              <a:t>１回目：入門編：</a:t>
            </a:r>
            <a:r>
              <a:rPr kumimoji="1" lang="en-US" altLang="ja-JP" sz="2200" dirty="0"/>
              <a:t>AI</a:t>
            </a:r>
            <a:r>
              <a:rPr kumimoji="1" lang="ja-JP" altLang="en-US" sz="2200" dirty="0"/>
              <a:t>と</a:t>
            </a:r>
            <a:r>
              <a:rPr kumimoji="1" lang="en-US" altLang="ja-JP" sz="2200" dirty="0"/>
              <a:t>ML</a:t>
            </a:r>
            <a:r>
              <a:rPr kumimoji="1" lang="ja-JP" altLang="en-US" sz="2200" dirty="0"/>
              <a:t>の理解</a:t>
            </a:r>
            <a:endParaRPr kumimoji="1" lang="en-US" altLang="ja-JP" sz="2200" dirty="0"/>
          </a:p>
          <a:p>
            <a:r>
              <a:rPr lang="ja-JP" altLang="en-US" sz="2200" dirty="0"/>
              <a:t>２回目：入門編＃続き：</a:t>
            </a:r>
            <a:r>
              <a:rPr lang="en-US" altLang="ja-JP" sz="2200" dirty="0"/>
              <a:t>DL</a:t>
            </a:r>
            <a:r>
              <a:rPr lang="ja-JP" altLang="en-US" sz="2200" dirty="0"/>
              <a:t>の理解</a:t>
            </a:r>
            <a:endParaRPr lang="en-US" altLang="ja-JP" sz="2200" dirty="0"/>
          </a:p>
          <a:p>
            <a:r>
              <a:rPr lang="ja-JP" altLang="en-US" sz="2200" dirty="0"/>
              <a:t>３回目：</a:t>
            </a:r>
            <a:r>
              <a:rPr lang="en-US" altLang="ja-JP" sz="2200" dirty="0"/>
              <a:t>(</a:t>
            </a:r>
            <a:r>
              <a:rPr lang="ja-JP" altLang="en-US" sz="2200" dirty="0"/>
              <a:t>事例</a:t>
            </a:r>
            <a:r>
              <a:rPr lang="en-US" altLang="ja-JP" sz="2200" dirty="0"/>
              <a:t>)CTR</a:t>
            </a:r>
            <a:r>
              <a:rPr lang="ja-JP" altLang="en-US" sz="2200" dirty="0"/>
              <a:t>予測（</a:t>
            </a:r>
            <a:r>
              <a:rPr lang="en-US" altLang="ja-JP" sz="2200" dirty="0"/>
              <a:t>Kaggle</a:t>
            </a:r>
            <a:r>
              <a:rPr lang="ja-JP" altLang="en-US" sz="2200" dirty="0"/>
              <a:t>）？？</a:t>
            </a:r>
            <a:r>
              <a:rPr lang="en-US" altLang="ja-JP" sz="2200" dirty="0"/>
              <a:t>or else</a:t>
            </a:r>
          </a:p>
          <a:p>
            <a:pPr marL="0" indent="0">
              <a:buNone/>
            </a:pPr>
            <a:r>
              <a:rPr lang="ja-JP" altLang="en-US" sz="2200" dirty="0"/>
              <a:t>　　　　　</a:t>
            </a:r>
            <a:r>
              <a:rPr lang="en-US" altLang="ja-JP" sz="1700" dirty="0">
                <a:hlinkClick r:id="rId2"/>
              </a:rPr>
              <a:t>https://www.kaggle.com/c/avazu-ctr-prediction/submissions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600" dirty="0"/>
              <a:t>参考資料：</a:t>
            </a:r>
            <a:endParaRPr lang="en-US" altLang="ja-JP" sz="2600" dirty="0"/>
          </a:p>
          <a:p>
            <a:r>
              <a:rPr lang="ja-JP" altLang="en-US" sz="2200" dirty="0">
                <a:hlinkClick r:id="rId3"/>
              </a:rPr>
              <a:t>（本籍）</a:t>
            </a:r>
            <a:r>
              <a:rPr lang="en-US" altLang="ja-JP" sz="2200" dirty="0">
                <a:hlinkClick r:id="rId3"/>
              </a:rPr>
              <a:t>G</a:t>
            </a:r>
            <a:r>
              <a:rPr lang="ja-JP" altLang="en-US" sz="2200" dirty="0">
                <a:hlinkClick r:id="rId3"/>
              </a:rPr>
              <a:t>検定公式テキスト</a:t>
            </a:r>
            <a:endParaRPr lang="en-US" altLang="ja-JP" sz="2200" dirty="0"/>
          </a:p>
          <a:p>
            <a:r>
              <a:rPr lang="ja-JP" altLang="en-US" sz="2200" dirty="0">
                <a:hlinkClick r:id="rId4"/>
              </a:rPr>
              <a:t>（本籍）仕事ではじめる機械学習</a:t>
            </a:r>
            <a:endParaRPr lang="en-US" altLang="ja-JP" sz="2200" dirty="0"/>
          </a:p>
          <a:p>
            <a:r>
              <a:rPr lang="ja-JP" altLang="en-US" sz="2200" dirty="0"/>
              <a:t>（スタンフォード大学の</a:t>
            </a:r>
            <a:r>
              <a:rPr lang="en-US" altLang="ja-JP" sz="2200" b="1" dirty="0"/>
              <a:t>Andrew Ng</a:t>
            </a:r>
            <a:r>
              <a:rPr lang="ja-JP" altLang="en-US" sz="2200" dirty="0"/>
              <a:t>教授）</a:t>
            </a:r>
            <a:r>
              <a:rPr lang="en-US" altLang="ja-JP" sz="2200" dirty="0"/>
              <a:t>https://ja.coursera.org/learn/machine-learning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24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158F5B-61F6-4B63-B639-FB3C2F9A9B0F}"/>
                  </a:ext>
                </a:extLst>
              </p:cNvPr>
              <p:cNvSpPr txBox="1"/>
              <p:nvPr/>
            </p:nvSpPr>
            <p:spPr>
              <a:xfrm>
                <a:off x="263745" y="911027"/>
                <a:ext cx="533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</a:t>
                </a:r>
                <a:r>
                  <a:rPr kumimoji="1"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&amp;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158F5B-61F6-4B63-B639-FB3C2F9A9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5" y="911027"/>
                <a:ext cx="5337180" cy="369332"/>
              </a:xfrm>
              <a:prstGeom prst="rect">
                <a:avLst/>
              </a:prstGeom>
              <a:blipFill>
                <a:blip r:embed="rId2"/>
                <a:stretch>
                  <a:fillRect l="-913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8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:a16="http://schemas.microsoft.com/office/drawing/2014/main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8979432" y="1749451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895180"/>
                <a:ext cx="9022531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問題定義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find 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895180"/>
                <a:ext cx="9022531" cy="1759264"/>
              </a:xfrm>
              <a:prstGeom prst="rect">
                <a:avLst/>
              </a:prstGeom>
              <a:blipFill>
                <a:blip r:embed="rId3"/>
                <a:stretch>
                  <a:fillRect l="-608" t="-24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3" y="4841806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63745" y="1345628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3044054" y="5879541"/>
                <a:ext cx="37691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4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54" y="5879541"/>
                <a:ext cx="3769118" cy="369332"/>
              </a:xfrm>
              <a:prstGeom prst="rect">
                <a:avLst/>
              </a:prstGeom>
              <a:blipFill>
                <a:blip r:embed="rId6"/>
                <a:stretch>
                  <a:fillRect l="-4847" t="-24590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5F5D28A-730B-453D-9E38-5CF622103DCF}"/>
              </a:ext>
            </a:extLst>
          </p:cNvPr>
          <p:cNvSpPr txBox="1"/>
          <p:nvPr/>
        </p:nvSpPr>
        <p:spPr>
          <a:xfrm>
            <a:off x="263745" y="435013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158F5B-61F6-4B63-B639-FB3C2F9A9B0F}"/>
                  </a:ext>
                </a:extLst>
              </p:cNvPr>
              <p:cNvSpPr txBox="1"/>
              <p:nvPr/>
            </p:nvSpPr>
            <p:spPr>
              <a:xfrm>
                <a:off x="263745" y="911027"/>
                <a:ext cx="533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</a:t>
                </a:r>
                <a:r>
                  <a:rPr kumimoji="1"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&amp;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158F5B-61F6-4B63-B639-FB3C2F9A9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5" y="911027"/>
                <a:ext cx="5337180" cy="369332"/>
              </a:xfrm>
              <a:prstGeom prst="rect">
                <a:avLst/>
              </a:prstGeom>
              <a:blipFill>
                <a:blip r:embed="rId7"/>
                <a:stretch>
                  <a:fillRect l="-913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8E996-6433-4971-8CE7-E1DE4F672A0D}"/>
              </a:ext>
            </a:extLst>
          </p:cNvPr>
          <p:cNvSpPr txBox="1"/>
          <p:nvPr/>
        </p:nvSpPr>
        <p:spPr>
          <a:xfrm>
            <a:off x="8094152" y="316775"/>
            <a:ext cx="368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</a:t>
            </a:r>
            <a:r>
              <a:rPr lang="en-US" altLang="ja-JP" sz="2000" b="1" dirty="0">
                <a:solidFill>
                  <a:srgbClr val="FF0000"/>
                </a:solidFill>
              </a:rPr>
              <a:t> 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05286BF-9E2A-44B6-B879-0C97F2B03AAF}"/>
                  </a:ext>
                </a:extLst>
              </p:cNvPr>
              <p:cNvSpPr txBox="1"/>
              <p:nvPr/>
            </p:nvSpPr>
            <p:spPr>
              <a:xfrm>
                <a:off x="2654187" y="3505456"/>
                <a:ext cx="42944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例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=3,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/>
              </a:p>
              <a:p>
                <a:r>
                  <a:rPr kumimoji="1" lang="ja-JP" altLang="en-US" b="0" dirty="0"/>
                  <a:t>の意味は点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b="0" dirty="0"/>
                  <a:t>がクラスタ２に割り当てた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05286BF-9E2A-44B6-B879-0C97F2B03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187" y="3505456"/>
                <a:ext cx="4294445" cy="646331"/>
              </a:xfrm>
              <a:prstGeom prst="rect">
                <a:avLst/>
              </a:prstGeom>
              <a:blipFill>
                <a:blip r:embed="rId8"/>
                <a:stretch>
                  <a:fillRect l="-1135" t="-3774" r="-56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308424-8581-4643-ABFE-B0DEB28C9154}"/>
                  </a:ext>
                </a:extLst>
              </p:cNvPr>
              <p:cNvSpPr txBox="1"/>
              <p:nvPr/>
            </p:nvSpPr>
            <p:spPr>
              <a:xfrm>
                <a:off x="6948632" y="3357968"/>
                <a:ext cx="1571347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308424-8581-4643-ABFE-B0DEB28C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32" y="3357968"/>
                <a:ext cx="1571347" cy="871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:a16="http://schemas.microsoft.com/office/drawing/2014/main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720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なぜ（アルゴリズム：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  <a:r>
              <a:rPr lang="ja-JP" altLang="en-US" sz="2000" b="1" dirty="0">
                <a:solidFill>
                  <a:srgbClr val="FF0000"/>
                </a:solidFill>
              </a:rPr>
              <a:t>）が成立するの？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  <p:bldP spid="29" grpId="0"/>
      <p:bldP spid="32" grpId="0"/>
      <p:bldP spid="33" grpId="0"/>
      <p:bldP spid="18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222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/>
              <a:t>・</a:t>
            </a:r>
            <a:r>
              <a:rPr lang="ja-JP" altLang="en-US" b="1" dirty="0"/>
              <a:t>人工知能の定義（強い</a:t>
            </a:r>
            <a:r>
              <a:rPr lang="en-US" altLang="ja-JP" b="1" dirty="0"/>
              <a:t>AI</a:t>
            </a:r>
            <a:r>
              <a:rPr lang="ja-JP" altLang="en-US" b="1" dirty="0"/>
              <a:t>と弱い</a:t>
            </a:r>
            <a:r>
              <a:rPr lang="en-US" altLang="ja-JP" b="1" dirty="0"/>
              <a:t>AI</a:t>
            </a:r>
            <a:r>
              <a:rPr lang="ja-JP" altLang="en-US" b="1" dirty="0"/>
              <a:t>を含む）、研究歴史、特に</a:t>
            </a:r>
            <a:r>
              <a:rPr lang="en-US" altLang="ja-JP" b="1" dirty="0"/>
              <a:t>boom#3</a:t>
            </a:r>
            <a:r>
              <a:rPr lang="ja-JP" altLang="en-US" b="1" dirty="0"/>
              <a:t>について、簡単に説明した。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・線形回帰と</a:t>
            </a:r>
            <a:r>
              <a:rPr lang="en-US" altLang="ja-JP" b="1" dirty="0"/>
              <a:t>k-means</a:t>
            </a:r>
            <a:r>
              <a:rPr lang="ja-JP" altLang="en-US" b="1" dirty="0"/>
              <a:t>を２つ例として、教師ありと教師なし機械学習の概念を簡単に説明した。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7BC74F-4BB8-4AEF-B085-A685AD4CBC4A}"/>
              </a:ext>
            </a:extLst>
          </p:cNvPr>
          <p:cNvSpPr/>
          <p:nvPr/>
        </p:nvSpPr>
        <p:spPr>
          <a:xfrm>
            <a:off x="365760" y="3429000"/>
            <a:ext cx="11247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/>
              <a:t>思考：</a:t>
            </a:r>
            <a:endParaRPr lang="en-US" altLang="ja-JP" sz="2400" b="1" dirty="0"/>
          </a:p>
          <a:p>
            <a:r>
              <a:rPr lang="ja-JP" altLang="en-US" sz="2400" b="1" i="1" dirty="0"/>
              <a:t>　　</a:t>
            </a:r>
            <a:r>
              <a:rPr lang="ja-JP" altLang="en-US" sz="2000" i="1" dirty="0"/>
              <a:t>明示的にプログラムしなくても</a:t>
            </a:r>
            <a:r>
              <a:rPr lang="ja-JP" altLang="en-US" sz="2000" b="1" i="1" dirty="0"/>
              <a:t>学習する能力をコンピュータに与える</a:t>
            </a:r>
            <a:r>
              <a:rPr lang="ja-JP" altLang="en-US" sz="2000" i="1" dirty="0"/>
              <a:t>研究分野 　</a:t>
            </a:r>
            <a:endParaRPr lang="en-US" altLang="ja-JP" sz="2400" i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3D59D5-A111-4A9D-A7C5-0F0199CB3E42}"/>
              </a:ext>
            </a:extLst>
          </p:cNvPr>
          <p:cNvSpPr/>
          <p:nvPr/>
        </p:nvSpPr>
        <p:spPr>
          <a:xfrm>
            <a:off x="985520" y="459019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000" i="1" dirty="0"/>
              <a:t>で</a:t>
            </a:r>
            <a:r>
              <a:rPr lang="ja-JP" altLang="en-US" sz="2000" b="1" i="1" dirty="0"/>
              <a:t>「</a:t>
            </a:r>
            <a:r>
              <a:rPr lang="ja-JP" altLang="en-US" b="1" i="1" dirty="0"/>
              <a:t>コンピュータに与える学習する能力」</a:t>
            </a:r>
            <a:r>
              <a:rPr lang="ja-JP" altLang="en-US" i="1" dirty="0"/>
              <a:t>はなの能力？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16271" y="3115491"/>
            <a:ext cx="11737731" cy="536332"/>
          </a:xfrm>
        </p:spPr>
        <p:txBody>
          <a:bodyPr/>
          <a:lstStyle/>
          <a:p>
            <a:pPr algn="ctr"/>
            <a:r>
              <a:rPr lang="ja-JP" altLang="en-US" dirty="0"/>
              <a:t>ご清聴、ありがとうございました。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0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3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AI</a:t>
            </a:r>
            <a:r>
              <a:rPr lang="ja-JP" altLang="en-US" b="1" dirty="0"/>
              <a:t>研究の歴史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/>
              <a:t> BOOM#3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機械学習（</a:t>
            </a:r>
            <a:r>
              <a:rPr lang="en-US" altLang="ja-JP" b="1" dirty="0"/>
              <a:t>machine learning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教師あり学習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</a:t>
            </a:r>
            <a:r>
              <a:rPr lang="ja-JP" altLang="en-US" dirty="0"/>
              <a:t>例：線形回帰（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教師なし学習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 例：</a:t>
            </a:r>
            <a:r>
              <a:rPr lang="en-US" altLang="ja-JP" dirty="0"/>
              <a:t>K-means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ja-JP" altLang="en-US" sz="2400" b="1" strike="sngStrike" dirty="0">
                <a:solidFill>
                  <a:schemeClr val="bg1">
                    <a:lumMod val="65000"/>
                  </a:schemeClr>
                </a:solidFill>
              </a:rPr>
              <a:t>機械学習プロジェクトの流れ</a:t>
            </a:r>
            <a:endParaRPr lang="en-US" altLang="ja-JP" sz="2400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なぜ機械学習をする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データ準備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アルゴリズム選択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結果評価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r>
              <a:rPr kumimoji="1" lang="ja-JP" altLang="en-US" dirty="0"/>
              <a:t>：入門編</a:t>
            </a:r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:a16="http://schemas.microsoft.com/office/drawing/2014/main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:a16="http://schemas.microsoft.com/office/drawing/2014/main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:a16="http://schemas.microsoft.com/office/drawing/2014/main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:a16="http://schemas.microsoft.com/office/drawing/2014/main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:a16="http://schemas.microsoft.com/office/drawing/2014/main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:a16="http://schemas.microsoft.com/office/drawing/2014/main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人工知能（</a:t>
            </a:r>
            <a:r>
              <a:rPr lang="en-US" altLang="ja-JP" sz="5400" dirty="0"/>
              <a:t>artificial intelligence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35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</a:t>
            </a:r>
            <a:r>
              <a:rPr lang="ja-JP" altLang="en-US" sz="1800" dirty="0">
                <a:highlight>
                  <a:srgbClr val="FFFF00"/>
                </a:highlight>
                <a:hlinkClick r:id="rId2"/>
              </a:rPr>
              <a:t>知的な能力</a:t>
            </a:r>
            <a:r>
              <a:rPr lang="ja-JP" altLang="en-US" sz="1800" dirty="0"/>
              <a:t>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ja-JP" altLang="en-US" sz="1800" dirty="0"/>
              <a:t>　　　　　　　　　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:a16="http://schemas.microsoft.com/office/drawing/2014/main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062614"/>
            <a:ext cx="9417274" cy="43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6" name="Picture 2" descr="ãå¼·ãAIã¨å¼±ãAI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6" b="1061"/>
          <a:stretch/>
        </p:blipFill>
        <p:spPr bwMode="auto">
          <a:xfrm>
            <a:off x="1686244" y="2192290"/>
            <a:ext cx="8201585" cy="40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）＞ディープラーニング（</a:t>
            </a:r>
            <a:r>
              <a:rPr lang="en-US" altLang="ja-JP" sz="1800" b="1" dirty="0"/>
              <a:t>DL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/>
              <a:t>boom#1</a:t>
            </a:r>
            <a:r>
              <a:rPr lang="ja-JP" altLang="en-US" sz="1600" b="1" dirty="0"/>
              <a:t>：探索・推論（</a:t>
            </a:r>
            <a:r>
              <a:rPr lang="en-US" altLang="ja-JP" sz="1600" b="1" dirty="0"/>
              <a:t>1950</a:t>
            </a:r>
            <a:r>
              <a:rPr lang="ja-JP" altLang="en-US" sz="1600" b="1" dirty="0"/>
              <a:t>年代後半</a:t>
            </a:r>
            <a:r>
              <a:rPr lang="en-US" altLang="ja-JP" sz="1600" b="1" dirty="0"/>
              <a:t>〜1960</a:t>
            </a:r>
            <a:r>
              <a:rPr lang="ja-JP" altLang="en-US" sz="1600" b="1" dirty="0"/>
              <a:t>年代）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b="1" dirty="0"/>
              <a:t>boom#2</a:t>
            </a:r>
            <a:r>
              <a:rPr lang="ja-JP" altLang="en-US" sz="1600" b="1" dirty="0"/>
              <a:t>：エキスパートシステム（</a:t>
            </a:r>
            <a:r>
              <a:rPr lang="en-US" altLang="ja-JP" sz="1600" b="1" dirty="0"/>
              <a:t>1980</a:t>
            </a:r>
            <a:r>
              <a:rPr lang="ja-JP" altLang="en-US" sz="1600" b="1" dirty="0"/>
              <a:t>年代</a:t>
            </a:r>
            <a:r>
              <a:rPr lang="en-US" altLang="ja-JP" sz="1600" b="1" dirty="0"/>
              <a:t>〜1990</a:t>
            </a:r>
            <a:r>
              <a:rPr lang="ja-JP" altLang="en-US" sz="1600" b="1" dirty="0"/>
              <a:t>年ごろ）</a:t>
            </a:r>
            <a:r>
              <a:rPr lang="en-US" altLang="ja-JP" sz="1600" b="1" dirty="0"/>
              <a:t>※</a:t>
            </a:r>
            <a:r>
              <a:rPr lang="en-US" altLang="ja-JP" sz="1600" dirty="0"/>
              <a:t> 2011</a:t>
            </a:r>
            <a:r>
              <a:rPr lang="ja-JP" altLang="en-US" sz="1600" dirty="0"/>
              <a:t>年ワトソン、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b="1" dirty="0"/>
              <a:t>boom#3</a:t>
            </a:r>
            <a:r>
              <a:rPr lang="ja-JP" altLang="en-US" sz="1600" b="1" dirty="0"/>
              <a:t>：機械学習とディープラーニング（</a:t>
            </a:r>
            <a:r>
              <a:rPr lang="en-US" altLang="ja-JP" sz="1600" b="1" dirty="0"/>
              <a:t>2010</a:t>
            </a:r>
            <a:r>
              <a:rPr lang="ja-JP" altLang="en-US" sz="1600" b="1" dirty="0"/>
              <a:t>年</a:t>
            </a:r>
            <a:r>
              <a:rPr lang="en-US" altLang="ja-JP" sz="1600" b="1" dirty="0"/>
              <a:t>〜</a:t>
            </a:r>
            <a:r>
              <a:rPr lang="ja-JP" altLang="en-US" sz="1600" b="1" dirty="0"/>
              <a:t>現在）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/>
              <a:t>1956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ダートマス（</a:t>
            </a:r>
            <a:r>
              <a:rPr lang="en-US" altLang="ja-JP" sz="1600" b="1" dirty="0"/>
              <a:t>Dartmouth</a:t>
            </a:r>
            <a:r>
              <a:rPr lang="ja-JP" altLang="en-US" sz="1600" b="1" dirty="0"/>
              <a:t>）会議</a:t>
            </a:r>
            <a:r>
              <a:rPr lang="ja-JP" altLang="en-US" sz="1600" dirty="0"/>
              <a:t>：人工知能の言葉が初誕生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John McCarthy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1600" b="1" dirty="0"/>
              <a:t> </a:t>
            </a:r>
            <a:r>
              <a:rPr lang="en-US" altLang="ja-JP" sz="1600" dirty="0"/>
              <a:t>John McCarthy </a:t>
            </a:r>
            <a:r>
              <a:rPr lang="en-US" altLang="ja-JP" sz="16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600" dirty="0"/>
              <a:t>. </a:t>
            </a:r>
          </a:p>
          <a:p>
            <a:pPr marL="0" indent="0">
              <a:buNone/>
            </a:pPr>
            <a:r>
              <a:rPr lang="en-US" altLang="ja-JP" sz="1600" dirty="0"/>
              <a:t>1990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Harnad</a:t>
            </a:r>
            <a:r>
              <a:rPr lang="en-US" altLang="ja-JP" sz="1600" dirty="0"/>
              <a:t>, S. </a:t>
            </a:r>
            <a:r>
              <a:rPr lang="en-US" altLang="ja-JP" sz="1600" dirty="0">
                <a:hlinkClick r:id="rId3"/>
              </a:rPr>
              <a:t>The Symbol Grounding Problem.</a:t>
            </a:r>
            <a:r>
              <a:rPr lang="en-US" altLang="ja-JP" sz="1600" dirty="0"/>
              <a:t> </a:t>
            </a:r>
            <a:r>
              <a:rPr lang="en-US" altLang="ja-JP" sz="1600" i="1" dirty="0" err="1"/>
              <a:t>Physica</a:t>
            </a:r>
            <a:r>
              <a:rPr lang="en-US" altLang="ja-JP" sz="1600" i="1" dirty="0"/>
              <a:t> D</a:t>
            </a:r>
            <a:r>
              <a:rPr lang="en-US" altLang="ja-JP" sz="1600" dirty="0"/>
              <a:t> 42: 335-346.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:a16="http://schemas.microsoft.com/office/drawing/2014/main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837760" y="3749459"/>
            <a:ext cx="9418604" cy="31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</a:t>
            </a:r>
            <a:r>
              <a:rPr lang="en-US" altLang="ja-JP" sz="1600" b="1" dirty="0"/>
              <a:t>The Perceptron</a:t>
            </a:r>
            <a:r>
              <a:rPr lang="en-US" altLang="ja-JP" sz="1600" dirty="0"/>
              <a:t>: A Probabilistic Model for Information Storage and Organization in the </a:t>
            </a:r>
            <a:r>
              <a:rPr lang="en-US" altLang="ja-JP" sz="1600" b="1" dirty="0">
                <a:solidFill>
                  <a:srgbClr val="FF0000"/>
                </a:solidFill>
              </a:rPr>
              <a:t>Brain</a:t>
            </a:r>
            <a:r>
              <a:rPr lang="en-US" altLang="ja-JP" sz="1600" dirty="0"/>
              <a:t>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dirty="0"/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年代隠れ層を入れれば理論上は問題解決できた。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バックプロパゲーション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/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</a:t>
            </a:r>
            <a:r>
              <a:rPr lang="en-US" altLang="ja-JP" sz="1600" b="1" dirty="0"/>
              <a:t>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</a:t>
            </a:r>
            <a:r>
              <a:rPr lang="en-US" altLang="ja-JP" sz="1600" b="1" dirty="0"/>
              <a:t>ILSVRC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大規模画像認識の競技会</a:t>
            </a:r>
            <a:r>
              <a:rPr lang="en-US" altLang="ja-JP" sz="1400" b="1" dirty="0"/>
              <a:t>)</a:t>
            </a:r>
            <a:r>
              <a:rPr lang="ja-JP" altLang="en-US" sz="1600" b="1" dirty="0"/>
              <a:t>で圧倒的に勝利 </a:t>
            </a:r>
            <a:r>
              <a:rPr lang="en-US" altLang="ja-JP" sz="1600" b="1" dirty="0"/>
              <a:t>by </a:t>
            </a:r>
            <a:r>
              <a:rPr lang="en-US" altLang="ja-JP" sz="1600" dirty="0"/>
              <a:t>Geoffrey Hinton</a:t>
            </a:r>
            <a:r>
              <a:rPr lang="ja-JP" altLang="en-US" sz="1600" b="1" dirty="0" err="1"/>
              <a:t>。</a:t>
            </a:r>
            <a:r>
              <a:rPr lang="ja-JP" altLang="en-US" sz="1600" b="1" dirty="0"/>
              <a:t>誤り率</a:t>
            </a:r>
            <a:r>
              <a:rPr lang="en-US" altLang="ja-JP" sz="1600" b="1" dirty="0"/>
              <a:t>25.7%</a:t>
            </a:r>
            <a:r>
              <a:rPr lang="ja-JP" altLang="en-US" sz="1600" b="1" dirty="0"/>
              <a:t>から</a:t>
            </a:r>
            <a:r>
              <a:rPr lang="en-US" altLang="ja-JP" sz="1600" b="1" dirty="0"/>
              <a:t>16%</a:t>
            </a:r>
            <a:r>
              <a:rPr lang="ja-JP" altLang="en-US" sz="1600" b="1" dirty="0"/>
              <a:t>へ。現在：</a:t>
            </a:r>
            <a:r>
              <a:rPr lang="en-US" altLang="ja-JP" sz="1600" b="1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YouTube</a:t>
            </a:r>
            <a:r>
              <a:rPr lang="ja-JP" altLang="en-US" sz="1600" b="1" dirty="0"/>
              <a:t>の動画を学習し猫認識　</a:t>
            </a:r>
            <a:r>
              <a:rPr lang="en-US" altLang="ja-JP" sz="1600" b="1" dirty="0"/>
              <a:t>by</a:t>
            </a:r>
            <a:r>
              <a:rPr lang="en-US" altLang="ja-JP" sz="1600" dirty="0"/>
              <a:t>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AlphaGo </a:t>
            </a:r>
            <a:r>
              <a:rPr lang="ja-JP" altLang="en-US" sz="1600" b="1" dirty="0"/>
              <a:t>　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4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10642</TotalTime>
  <Words>1921</Words>
  <Application>Microsoft Office PowerPoint</Application>
  <PresentationFormat>ワイド画面</PresentationFormat>
  <Paragraphs>404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#Start</vt:lpstr>
      <vt:lpstr>PowerPoint プレゼンテーション</vt:lpstr>
      <vt:lpstr>Agenda：入門編</vt:lpstr>
      <vt:lpstr>人工知能（artificial intelligence）</vt:lpstr>
      <vt:lpstr>人工知能（artificial intelligence）とは</vt:lpstr>
      <vt:lpstr>人工知能（artificial intelligence）とは</vt:lpstr>
      <vt:lpstr>人工知能（artificial intelligence）とは</vt:lpstr>
      <vt:lpstr>AI研究の歴史</vt:lpstr>
      <vt:lpstr>boom#3 : 2010年〜現在 </vt:lpstr>
      <vt:lpstr>機械学習（machine learning）</vt:lpstr>
      <vt:lpstr>機械学習とは</vt:lpstr>
      <vt:lpstr>代表的な手法</vt:lpstr>
      <vt:lpstr>教師あり学習の理解</vt:lpstr>
      <vt:lpstr>損失関数（Cost Function・Loss Function）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教師なし学習の理解</vt:lpstr>
      <vt:lpstr>まとめ：</vt:lpstr>
      <vt:lpstr>次回：</vt:lpstr>
      <vt:lpstr>ご清聴、ありがとうございました。</vt:lpstr>
      <vt:lpstr>Appendix</vt:lpstr>
      <vt:lpstr>機械学習プロジェクトの流れ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670</cp:revision>
  <dcterms:created xsi:type="dcterms:W3CDTF">2019-04-20T15:03:58Z</dcterms:created>
  <dcterms:modified xsi:type="dcterms:W3CDTF">2019-05-25T08:06:14Z</dcterms:modified>
</cp:coreProperties>
</file>