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92" r:id="rId5"/>
    <p:sldId id="258" r:id="rId6"/>
    <p:sldId id="309" r:id="rId7"/>
    <p:sldId id="310" r:id="rId8"/>
    <p:sldId id="271" r:id="rId9"/>
    <p:sldId id="288" r:id="rId10"/>
    <p:sldId id="293" r:id="rId11"/>
    <p:sldId id="259" r:id="rId12"/>
    <p:sldId id="265" r:id="rId13"/>
    <p:sldId id="313" r:id="rId14"/>
    <p:sldId id="302" r:id="rId15"/>
    <p:sldId id="304" r:id="rId16"/>
    <p:sldId id="314" r:id="rId17"/>
    <p:sldId id="316" r:id="rId18"/>
    <p:sldId id="308" r:id="rId19"/>
    <p:sldId id="312" r:id="rId20"/>
    <p:sldId id="317" r:id="rId21"/>
    <p:sldId id="318" r:id="rId22"/>
    <p:sldId id="320" r:id="rId23"/>
    <p:sldId id="321" r:id="rId24"/>
    <p:sldId id="323" r:id="rId25"/>
    <p:sldId id="327" r:id="rId26"/>
    <p:sldId id="325" r:id="rId27"/>
    <p:sldId id="328" r:id="rId28"/>
    <p:sldId id="326" r:id="rId29"/>
    <p:sldId id="282" r:id="rId30"/>
    <p:sldId id="295" r:id="rId31"/>
    <p:sldId id="296" r:id="rId32"/>
    <p:sldId id="289" r:id="rId33"/>
    <p:sldId id="278" r:id="rId34"/>
    <p:sldId id="284" r:id="rId35"/>
    <p:sldId id="279" r:id="rId36"/>
    <p:sldId id="297" r:id="rId37"/>
    <p:sldId id="298" r:id="rId38"/>
    <p:sldId id="311" r:id="rId39"/>
    <p:sldId id="305" r:id="rId40"/>
    <p:sldId id="306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240000"/>
        <c:axId val="143241152"/>
      </c:scatterChart>
      <c:valAx>
        <c:axId val="14324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3241152"/>
        <c:crosses val="autoZero"/>
        <c:crossBetween val="midCat"/>
      </c:valAx>
      <c:valAx>
        <c:axId val="14324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3240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9072"/>
        <c:axId val="73740224"/>
      </c:scatterChart>
      <c:valAx>
        <c:axId val="7373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740224"/>
        <c:crosses val="autoZero"/>
        <c:crossBetween val="midCat"/>
      </c:valAx>
      <c:valAx>
        <c:axId val="7374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73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3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1" timeOffset="1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1:37.8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2:2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=""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6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6.png"/><Relationship Id="rId7" Type="http://schemas.openxmlformats.org/officeDocument/2006/relationships/chart" Target="../charts/chart1.xml"/><Relationship Id="rId17" Type="http://schemas.openxmlformats.org/officeDocument/2006/relationships/image" Target="../media/image12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8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2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11" Type="http://schemas.openxmlformats.org/officeDocument/2006/relationships/hyperlink" Target="https://qiita.com/Ryuichirou/items/97d923671a0015256173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1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tags" Target="../tags/tag8.xml"/><Relationship Id="rId7" Type="http://schemas.openxmlformats.org/officeDocument/2006/relationships/image" Target="../media/image29.png"/><Relationship Id="rId12" Type="http://schemas.openxmlformats.org/officeDocument/2006/relationships/image" Target="../media/image30.png"/><Relationship Id="rId2" Type="http://schemas.openxmlformats.org/officeDocument/2006/relationships/tags" Target="../tags/tag7.xml"/><Relationship Id="rId16" Type="http://schemas.openxmlformats.org/officeDocument/2006/relationships/image" Target="../media/image22.emf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11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2.png"/><Relationship Id="rId7" Type="http://schemas.openxmlformats.org/officeDocument/2006/relationships/image" Target="../media/image32.png"/><Relationship Id="rId17" Type="http://schemas.openxmlformats.org/officeDocument/2006/relationships/image" Target="../media/image33.png"/><Relationship Id="rId2" Type="http://schemas.openxmlformats.org/officeDocument/2006/relationships/tags" Target="../tags/tag11.xml"/><Relationship Id="rId16" Type="http://schemas.openxmlformats.org/officeDocument/2006/relationships/image" Target="../media/image18.png"/><Relationship Id="rId20" Type="http://schemas.openxmlformats.org/officeDocument/2006/relationships/image" Target="../media/image14.png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23" Type="http://schemas.openxmlformats.org/officeDocument/2006/relationships/image" Target="../media/image36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2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26" Type="http://schemas.openxmlformats.org/officeDocument/2006/relationships/image" Target="../media/image47.png"/><Relationship Id="rId3" Type="http://schemas.openxmlformats.org/officeDocument/2006/relationships/tags" Target="../tags/tag14.xml"/><Relationship Id="rId21" Type="http://schemas.openxmlformats.org/officeDocument/2006/relationships/image" Target="../media/image43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25" Type="http://schemas.openxmlformats.org/officeDocument/2006/relationships/image" Target="../media/image46.png"/><Relationship Id="rId2" Type="http://schemas.openxmlformats.org/officeDocument/2006/relationships/tags" Target="../tags/tag13.xml"/><Relationship Id="rId16" Type="http://schemas.openxmlformats.org/officeDocument/2006/relationships/image" Target="../media/image40.png"/><Relationship Id="rId20" Type="http://schemas.openxmlformats.org/officeDocument/2006/relationships/image" Target="../media/image10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450.png"/><Relationship Id="rId5" Type="http://schemas.openxmlformats.org/officeDocument/2006/relationships/tags" Target="../tags/tag16.xml"/><Relationship Id="rId15" Type="http://schemas.openxmlformats.org/officeDocument/2006/relationships/image" Target="../media/image39.png"/><Relationship Id="rId23" Type="http://schemas.openxmlformats.org/officeDocument/2006/relationships/image" Target="../media/image45.png"/><Relationship Id="rId10" Type="http://schemas.openxmlformats.org/officeDocument/2006/relationships/tags" Target="../tags/tag21.xml"/><Relationship Id="rId19" Type="http://schemas.openxmlformats.org/officeDocument/2006/relationships/image" Target="../media/image42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38.png"/><Relationship Id="rId22" Type="http://schemas.openxmlformats.org/officeDocument/2006/relationships/image" Target="../media/image44.png"/><Relationship Id="rId27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50.png"/><Relationship Id="rId5" Type="http://schemas.openxmlformats.org/officeDocument/2006/relationships/image" Target="../media/image31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tags" Target="../tags/tag27.xml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29.xml"/><Relationship Id="rId15" Type="http://schemas.openxmlformats.org/officeDocument/2006/relationships/image" Target="../media/image58.png"/><Relationship Id="rId10" Type="http://schemas.openxmlformats.org/officeDocument/2006/relationships/image" Target="../media/image540.png"/><Relationship Id="rId4" Type="http://schemas.openxmlformats.org/officeDocument/2006/relationships/tags" Target="../tags/tag28.xml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%E6%B7%B1%E5%B1%A4%E5%AD%A6%E7%BF%92%E6%95%99%E7%A7%91%E6%9B%B8-%E3%83%87%E3%82%A3%E3%83%BC%E3%83%97%E3%83%A9%E3%83%BC%E3%83%8B%E3%83%B3%E3%82%B0-G%E6%A4%9C%E5%AE%9A-%E3%82%B8%E3%82%A7%E3%83%8D%E3%83%A9%E3%83%AA%E3%82%B9%E3%83%88-%E5%85%AC%E5%BC%8F%E3%83%86%E3%82%AD%E3%82%B9%E3%83%88/dp/4798157554/" TargetMode="External"/><Relationship Id="rId2" Type="http://schemas.openxmlformats.org/officeDocument/2006/relationships/hyperlink" Target="https://www.kaggle.com/c/avazu-ctr-prediction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.jp/%E4%BB%95%E4%BA%8B%E3%81%A7%E3%81%AF%E3%81%98%E3%82%81%E3%82%8B%E6%A9%9F%E6%A2%B0%E5%AD%A6%E7%BF%92-%E6%9C%89%E8%B3%80-%E5%BA%B7%E9%A1%95/dp/4873118255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7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hyperlink" Target="https://ja.wikipedia.org/w/index.php?title=Hugo_Steinhaus&amp;action=edit&amp;redlink=1" TargetMode="Externa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hyperlink" Target="https://ja.wikipedia.org/w/index.php?title=Hugo_Steinhaus&amp;action=edit&amp;redlink=1" TargetMode="Externa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hyperlink" Target="https://ja.wikipedia.org/w/index.php?title=Hugo_Steinhaus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64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otamasaki.hatenablog.com/entry/2018/04/18/201127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s://docs.microsoft.com/ja-jp/azure/machine-learning/studio/algorithm-cheat-shee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subconsciousmusings/2017/04/12/machine-learning-algorithm-use/" TargetMode="Externa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rasist.com/entry/ml-metric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6.xml"/><Relationship Id="rId1" Type="http://schemas.openxmlformats.org/officeDocument/2006/relationships/tags" Target="../tags/tag34.xml"/><Relationship Id="rId6" Type="http://schemas.openxmlformats.org/officeDocument/2006/relationships/image" Target="../media/image104.png"/><Relationship Id="rId11" Type="http://schemas.openxmlformats.org/officeDocument/2006/relationships/customXml" Target="../ink/ink7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20.xml"/><Relationship Id="rId40" Type="http://schemas.openxmlformats.org/officeDocument/2006/relationships/image" Target="../media/image80.emf"/><Relationship Id="rId45" Type="http://schemas.openxmlformats.org/officeDocument/2006/relationships/customXml" Target="../ink/ink24.xml"/><Relationship Id="rId5" Type="http://schemas.openxmlformats.org/officeDocument/2006/relationships/image" Target="../media/image103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82.emf"/><Relationship Id="rId4" Type="http://schemas.openxmlformats.org/officeDocument/2006/relationships/image" Target="../media/image102.png"/><Relationship Id="rId9" Type="http://schemas.openxmlformats.org/officeDocument/2006/relationships/customXml" Target="../ink/ink6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5.xml"/><Relationship Id="rId30" Type="http://schemas.openxmlformats.org/officeDocument/2006/relationships/image" Target="../media/image75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kotobank.jp/word/&#30693;&#33021;-963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gprints.org/3106/" TargetMode="External"/><Relationship Id="rId2" Type="http://schemas.openxmlformats.org/officeDocument/2006/relationships/hyperlink" Target="http://www-formal.stanford.edu/jmc/mcchay6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#Start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機械学習（</a:t>
            </a:r>
            <a:r>
              <a:rPr lang="en-US" altLang="ja-JP" sz="5400" dirty="0"/>
              <a:t>machine learning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939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定義：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dirty="0"/>
              <a:t>明示的にプログラムしなくても学習する能力をコンピュータに与える研究分野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dirty="0"/>
              <a:t>機械学習とは、人工知能の</a:t>
            </a:r>
            <a:r>
              <a:rPr lang="ja-JP" altLang="en-US" sz="1800" b="1" dirty="0"/>
              <a:t>プログラム自身が学習する</a:t>
            </a:r>
            <a:r>
              <a:rPr lang="ja-JP" altLang="en-US" sz="1800" dirty="0"/>
              <a:t>仕込み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="" xmlns:a16="http://schemas.microsoft.com/office/drawing/2014/main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5376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87300091-C2E7-43B9-894D-6FFD344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b="1" dirty="0"/>
              <a:t>Supervised learning</a:t>
            </a:r>
            <a:r>
              <a:rPr lang="ja-JP" altLang="en-US" b="1" dirty="0"/>
              <a:t>　教師あり学習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あるデータにおいてインプットとアウトプットの関係が明らかな場合。</a:t>
            </a:r>
            <a:r>
              <a:rPr lang="en-US" altLang="ja-JP" dirty="0"/>
              <a:t>(</a:t>
            </a:r>
            <a:r>
              <a:rPr lang="ja-JP" altLang="en-US" dirty="0"/>
              <a:t>「正しい答え」が与えられる場合</a:t>
            </a:r>
            <a:r>
              <a:rPr lang="en-US" altLang="ja-JP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rgbClr val="FF0000"/>
                </a:solidFill>
              </a:rPr>
              <a:t>線形回帰（</a:t>
            </a:r>
            <a:r>
              <a:rPr lang="en-US" altLang="ja-JP" dirty="0">
                <a:solidFill>
                  <a:srgbClr val="FF0000"/>
                </a:solidFill>
              </a:rPr>
              <a:t>Linear Regression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ロジスティック回帰（</a:t>
            </a:r>
            <a:r>
              <a:rPr lang="en-US" altLang="ja-JP" dirty="0"/>
              <a:t>Logistic Regression</a:t>
            </a:r>
            <a:r>
              <a:rPr lang="ja-JP" altLang="en-US" dirty="0"/>
              <a:t>）　　　➡利用例：</a:t>
            </a:r>
            <a:r>
              <a:rPr lang="en-US" altLang="ja-JP" dirty="0"/>
              <a:t>CTR</a:t>
            </a:r>
            <a:r>
              <a:rPr lang="ja-JP" altLang="en-US" dirty="0"/>
              <a:t>予測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決定木（</a:t>
            </a:r>
            <a:r>
              <a:rPr lang="en-US" altLang="ja-JP" dirty="0"/>
              <a:t>Decision Tree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サポートベクトルマシン（</a:t>
            </a:r>
            <a:r>
              <a:rPr lang="en-US" altLang="ja-JP" dirty="0"/>
              <a:t>SVM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ナイーブベイズ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ニューラルネットアーク（</a:t>
            </a:r>
            <a:r>
              <a:rPr lang="en-US" altLang="ja-JP" dirty="0"/>
              <a:t>Neural Network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AR,MA,(S)ARIMA</a:t>
            </a:r>
            <a:r>
              <a:rPr lang="ja-JP" altLang="en-US" dirty="0"/>
              <a:t>モデル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k</a:t>
            </a:r>
            <a:r>
              <a:rPr lang="ja-JP" altLang="en-US" dirty="0"/>
              <a:t>近傍法</a:t>
            </a:r>
            <a:r>
              <a:rPr lang="en-US" altLang="ja-JP" dirty="0"/>
              <a:t>(KNN)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※</a:t>
            </a:r>
            <a:r>
              <a:rPr lang="ja-JP" altLang="en-US" dirty="0"/>
              <a:t>組み合わせ（アンサンブル学習：バギングとブースティング）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 b="1" dirty="0"/>
          </a:p>
          <a:p>
            <a:r>
              <a:rPr lang="en-US" altLang="ja-JP" b="1" dirty="0"/>
              <a:t>Unsupervised learning</a:t>
            </a:r>
            <a:r>
              <a:rPr lang="ja-JP" altLang="en-US" b="1" dirty="0"/>
              <a:t>　教師なし学習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教師なし学習ではデータセットとして「正しい答え」は与えられず、データセットが与えられるのみで、与えられたデータセットから、それを分類するアルゴリズムを予測する。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FF0000"/>
                </a:solidFill>
              </a:rPr>
              <a:t>k-means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PCA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Collaborative Filtering </a:t>
            </a:r>
            <a:r>
              <a:rPr lang="ja-JP" altLang="en-US" dirty="0"/>
              <a:t>（協調フィルタリング）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教師とは、「</a:t>
            </a:r>
            <a:r>
              <a:rPr lang="ja-JP" altLang="en-US" b="1" dirty="0">
                <a:solidFill>
                  <a:srgbClr val="FF0000"/>
                </a:solidFill>
              </a:rPr>
              <a:t>出力データ</a:t>
            </a:r>
            <a:r>
              <a:rPr lang="ja-JP" altLang="en-US" b="1" dirty="0"/>
              <a:t>」のことを指します。</a:t>
            </a:r>
            <a:r>
              <a:rPr lang="en-US" altLang="ja-JP" b="1" dirty="0"/>
              <a:t>(by G</a:t>
            </a:r>
            <a:r>
              <a:rPr lang="ja-JP" altLang="en-US" b="1" dirty="0"/>
              <a:t>検定</a:t>
            </a:r>
            <a:r>
              <a:rPr lang="en-US" altLang="ja-JP" b="1" dirty="0"/>
              <a:t>)</a:t>
            </a:r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その他：</a:t>
            </a:r>
            <a:r>
              <a:rPr lang="ja-JP" altLang="en-US" dirty="0"/>
              <a:t>半教師あり学習、強化学習（ 「試行錯誤」と「遅延報酬」 ）</a:t>
            </a:r>
          </a:p>
          <a:p>
            <a:pPr marL="457200" lvl="1" indent="0">
              <a:buNone/>
            </a:pP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E360FA-A760-4463-877F-E784FCA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代表的な手法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1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3053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              </a:t>
            </a:r>
            <a:endParaRPr kumimoji="1" lang="ja-JP" altLang="en-US" dirty="0"/>
          </a:p>
        </p:txBody>
      </p:sp>
      <p:graphicFrame>
        <p:nvGraphicFramePr>
          <p:cNvPr id="9" name="Table 35">
            <a:extLst>
              <a:ext uri="{FF2B5EF4-FFF2-40B4-BE49-F238E27FC236}">
                <a16:creationId xmlns="" xmlns:a16="http://schemas.microsoft.com/office/drawing/2014/main" id="{23E80517-6A2A-40B4-AD71-DED4C2445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47226"/>
              </p:ext>
            </p:extLst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="" xmlns:a16="http://schemas.microsoft.com/office/drawing/2014/main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="" xmlns:a16="http://schemas.microsoft.com/office/drawing/2014/main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連続値　➡</a:t>
            </a:r>
            <a:r>
              <a:rPr lang="en-US" altLang="ja-JP" sz="1400" b="1" dirty="0"/>
              <a:t> Regression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離散値　➡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D7480C3D-6C2C-48A6-9DD2-6510997220BB}"/>
                  </a:ext>
                </a:extLst>
              </p:cNvPr>
              <p:cNvSpPr txBox="1"/>
              <p:nvPr/>
            </p:nvSpPr>
            <p:spPr>
              <a:xfrm>
                <a:off x="7315201" y="3460221"/>
                <a:ext cx="4621426" cy="1009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4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  <m:sub/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1400" dirty="0"/>
                        <m:t> 781.2/4</m:t>
                      </m:r>
                    </m:oMath>
                  </m:oMathPara>
                </a14:m>
                <a:endParaRPr lang="en-US" altLang="ja-JP" sz="1400" dirty="0"/>
              </a:p>
              <a:p>
                <a:endParaRPr kumimoji="1" lang="ja-JP" altLang="en-US" sz="1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480C3D-6C2C-48A6-9DD2-65109972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460221"/>
                <a:ext cx="4621426" cy="100912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="" xmlns:a16="http://schemas.microsoft.com/office/drawing/2014/main" id="{A0FC2FB2-B056-46BD-93D6-E9BDA8C31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598763"/>
              </p:ext>
            </p:extLst>
          </p:nvPr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="" xmlns:a16="http://schemas.microsoft.com/office/drawing/2014/main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="" xmlns:a16="http://schemas.microsoft.com/office/drawing/2014/main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="" xmlns:a16="http://schemas.microsoft.com/office/drawing/2014/main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id="{F1353688-8176-409A-BA59-F01BFAF824F4}"/>
                  </a:ext>
                </a:extLst>
              </p:cNvPr>
              <p:cNvSpPr txBox="1"/>
              <p:nvPr/>
            </p:nvSpPr>
            <p:spPr>
              <a:xfrm>
                <a:off x="7315201" y="5016926"/>
                <a:ext cx="4955999" cy="1009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420.8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283.2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306.8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170.4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1400" b="0" i="1" smtClean="0">
                              <a:latin typeface="Cambria Math"/>
                            </a:rPr>
                            <m:t>　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40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  <m:sub/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1400" dirty="0"/>
                        <m:t> 106.2/4</m:t>
                      </m:r>
                    </m:oMath>
                  </m:oMathPara>
                </a14:m>
                <a:endParaRPr lang="en-US" altLang="ja-JP" sz="1400" dirty="0"/>
              </a:p>
              <a:p>
                <a:endParaRPr kumimoji="1" lang="ja-JP" altLang="en-US" sz="1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1353688-8176-409A-BA59-F01BFAF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5016926"/>
                <a:ext cx="4955999" cy="100912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="" xmlns:a16="http://schemas.microsoft.com/office/drawing/2014/main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20829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="" xmlns:a16="http://schemas.microsoft.com/office/drawing/2014/main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7474955" y="2967783"/>
                <a:ext cx="1631092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55" y="2967783"/>
                <a:ext cx="1631092" cy="215439"/>
              </a:xfrm>
              <a:prstGeom prst="rect">
                <a:avLst/>
              </a:prstGeom>
              <a:blipFill rotWithShape="1">
                <a:blip r:embed="rId18"/>
                <a:stretch>
                  <a:fillRect l="-373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="" xmlns:a16="http://schemas.microsoft.com/office/drawing/2014/main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blipFill rotWithShape="1">
                <a:blip r:embed="rId19"/>
                <a:stretch>
                  <a:fillRect l="-449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="" xmlns:a16="http://schemas.microsoft.com/office/drawing/2014/main" id="{68A51C57-C19A-48DF-9FD0-8E6F625D63CE}"/>
              </a:ext>
            </a:extLst>
          </p:cNvPr>
          <p:cNvSpPr txBox="1"/>
          <p:nvPr/>
        </p:nvSpPr>
        <p:spPr>
          <a:xfrm>
            <a:off x="237997" y="3996257"/>
            <a:ext cx="4637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Cost</a:t>
            </a:r>
            <a:r>
              <a:rPr lang="ja-JP" altLang="en-US" b="1" dirty="0"/>
              <a:t>・</a:t>
            </a:r>
            <a:r>
              <a:rPr lang="en-US" altLang="ja-JP" b="1" dirty="0"/>
              <a:t>Loss</a:t>
            </a:r>
            <a:r>
              <a:rPr lang="ja-JP" altLang="en-US" b="1" dirty="0"/>
              <a:t>・</a:t>
            </a:r>
            <a:r>
              <a:rPr lang="en-US" altLang="ja-JP" b="1" dirty="0"/>
              <a:t>Error Function(</a:t>
            </a:r>
            <a:r>
              <a:rPr lang="ja-JP" altLang="en-US" b="1" dirty="0"/>
              <a:t>損失関数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dirty="0"/>
          </a:p>
          <a:p>
            <a:endParaRPr lang="en-US" altLang="ja-JP" sz="800" b="1" dirty="0"/>
          </a:p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="" xmlns:a16="http://schemas.microsoft.com/office/drawing/2014/main" id="{FE84A90E-F383-4B2C-9C5F-A0C8874F51D0}"/>
                  </a:ext>
                </a:extLst>
              </p:cNvPr>
              <p:cNvSpPr txBox="1"/>
              <p:nvPr/>
            </p:nvSpPr>
            <p:spPr>
              <a:xfrm>
                <a:off x="1661449" y="6147995"/>
                <a:ext cx="3769118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84A90E-F383-4B2C-9C5F-A0C8874F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49" y="6147995"/>
                <a:ext cx="3769118" cy="303673"/>
              </a:xfrm>
              <a:prstGeom prst="rect">
                <a:avLst/>
              </a:prstGeom>
              <a:blipFill rotWithShape="1">
                <a:blip r:embed="rId20"/>
                <a:stretch>
                  <a:fillRect l="-242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1449" y="3183222"/>
                <a:ext cx="18730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ja-JP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b="0" i="1" smtClean="0">
                        <a:latin typeface="Cambria Math"/>
                      </a:rPr>
                      <m:t>𝜃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49" y="3183222"/>
                <a:ext cx="1873076" cy="276999"/>
              </a:xfrm>
              <a:prstGeom prst="rect">
                <a:avLst/>
              </a:prstGeom>
              <a:blipFill rotWithShape="1">
                <a:blip r:embed="rId21"/>
                <a:stretch>
                  <a:fillRect l="-456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530572" y="3555253"/>
            <a:ext cx="4259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➡ 機械学習の本質は </a:t>
            </a:r>
            <a:r>
              <a:rPr lang="en-US" altLang="ja-JP" b="1" dirty="0">
                <a:solidFill>
                  <a:srgbClr val="FF0000"/>
                </a:solidFill>
              </a:rPr>
              <a:t>h ≈ y</a:t>
            </a:r>
            <a:r>
              <a:rPr lang="ja-JP" altLang="en-US" dirty="0"/>
              <a:t> を求めること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="" xmlns:a16="http://schemas.microsoft.com/office/drawing/2014/main" id="{8B5DD0DF-DAD1-4516-B8EC-8DE72A0D8F0A}"/>
                  </a:ext>
                </a:extLst>
              </p:cNvPr>
              <p:cNvSpPr txBox="1"/>
              <p:nvPr/>
            </p:nvSpPr>
            <p:spPr>
              <a:xfrm>
                <a:off x="1649966" y="4442537"/>
                <a:ext cx="47590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ja-JP" altLang="en-US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b="1" i="1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5DD0DF-DAD1-4516-B8EC-8DE72A0D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6" y="4442537"/>
                <a:ext cx="4759072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795" t="-222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649967" y="5344639"/>
                <a:ext cx="5665234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40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ja-JP" alt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7" y="5344639"/>
                <a:ext cx="5665234" cy="672172"/>
              </a:xfrm>
              <a:prstGeom prst="rect">
                <a:avLst/>
              </a:prstGeom>
              <a:blipFill rotWithShape="1">
                <a:blip r:embed="rId23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="" xmlns:a16="http://schemas.microsoft.com/office/drawing/2014/main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7474955" y="4581037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55" y="4581037"/>
                <a:ext cx="1494300" cy="215439"/>
              </a:xfrm>
              <a:prstGeom prst="rect">
                <a:avLst/>
              </a:prstGeom>
              <a:blipFill rotWithShape="1">
                <a:blip r:embed="rId24"/>
                <a:stretch>
                  <a:fillRect l="-4082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="" xmlns:a16="http://schemas.microsoft.com/office/drawing/2014/main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blipFill rotWithShape="1">
                <a:blip r:embed="rId25"/>
                <a:stretch>
                  <a:fillRect l="-5699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=""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3851681" y="3183222"/>
                <a:ext cx="1024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𝑏</m:t>
                      </m:r>
                      <m:r>
                        <a:rPr kumimoji="1" lang="ja-JP" altLang="en-US" b="0" i="1" smtClean="0">
                          <a:latin typeface="Cambria Math"/>
                        </a:rPr>
                        <m:t>：</m:t>
                      </m:r>
                      <m:r>
                        <m:rPr>
                          <m:nor/>
                        </m:rPr>
                        <a:rPr lang="en-US" altLang="ja-JP"/>
                        <m:t>bias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81" y="3183222"/>
                <a:ext cx="1024124" cy="276999"/>
              </a:xfrm>
              <a:prstGeom prst="rect">
                <a:avLst/>
              </a:prstGeom>
              <a:blipFill rotWithShape="1">
                <a:blip r:embed="rId26"/>
                <a:stretch>
                  <a:fillRect l="-833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41" grpId="0"/>
      <p:bldP spid="42" grpId="0"/>
      <p:bldP spid="43" grpId="0"/>
      <p:bldP spid="45" grpId="0"/>
      <p:bldP spid="5" grpId="0"/>
      <p:bldP spid="27" grpId="0"/>
      <p:bldP spid="34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36049" y="4558391"/>
            <a:ext cx="11737731" cy="456917"/>
          </a:xfrm>
        </p:spPr>
        <p:txBody>
          <a:bodyPr>
            <a:normAutofit/>
          </a:bodyPr>
          <a:lstStyle/>
          <a:p>
            <a:r>
              <a:rPr lang="ja-JP" altLang="en-US" dirty="0"/>
              <a:t>離散値の場合、</a:t>
            </a:r>
            <a:r>
              <a:rPr lang="ja-JP" altLang="en-US" b="1" dirty="0"/>
              <a:t>交差エントロピー誤差（</a:t>
            </a:r>
            <a:r>
              <a:rPr lang="en-US" altLang="ja-JP" b="1" dirty="0"/>
              <a:t>Cross Entropy </a:t>
            </a:r>
            <a:r>
              <a:rPr lang="en-US" altLang="ja-JP" b="1" dirty="0" err="1"/>
              <a:t>Error:CEE</a:t>
            </a:r>
            <a:r>
              <a:rPr lang="ja-JP" altLang="en-US" b="1" dirty="0"/>
              <a:t>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・</a:t>
            </a:r>
            <a:r>
              <a:rPr lang="en-US" altLang="ja-JP" dirty="0"/>
              <a:t>Loss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936049" y="2288766"/>
            <a:ext cx="11737731" cy="45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連続値の場合、</a:t>
            </a:r>
            <a:r>
              <a:rPr lang="ja-JP" altLang="en-US" b="1" dirty="0"/>
              <a:t>二乗和誤差（</a:t>
            </a:r>
            <a:r>
              <a:rPr lang="en-US" altLang="ja-JP" b="1" dirty="0"/>
              <a:t>Sum of Squared </a:t>
            </a:r>
            <a:r>
              <a:rPr lang="en-US" altLang="ja-JP" b="1" dirty="0" err="1"/>
              <a:t>Error:SSE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pic>
        <p:nvPicPr>
          <p:cNvPr id="1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5819882"/>
            <a:ext cx="7259521" cy="60022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4989219"/>
            <a:ext cx="5184249" cy="628870"/>
          </a:xfrm>
          <a:prstGeom prst="rect">
            <a:avLst/>
          </a:prstGeom>
        </p:spPr>
      </p:pic>
      <p:pic>
        <p:nvPicPr>
          <p:cNvPr id="20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7" y="1034347"/>
            <a:ext cx="5210355" cy="814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470161" y="2947476"/>
                <a:ext cx="5260479" cy="10772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smtClean="0"/>
                  <a:t>※</a:t>
                </a:r>
                <a14:m>
                  <m:oMath xmlns:m="http://schemas.openxmlformats.org/officeDocument/2006/math"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ja-JP" altLang="en-US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ja-JP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ja-JP" altLang="en-US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6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ja-JP" altLang="en-US" sz="1600" dirty="0"/>
                  <a:t>絶対値採用しない理由？</a:t>
                </a:r>
                <a:endParaRPr kumimoji="1" lang="en-US" altLang="ja-JP" sz="1600" dirty="0"/>
              </a:p>
              <a:p>
                <a:r>
                  <a:rPr lang="en-US" altLang="ja-JP" sz="1600" dirty="0"/>
                  <a:t>※</a:t>
                </a:r>
                <a:r>
                  <a:rPr lang="ja-JP" altLang="en-US" sz="1600" dirty="0"/>
                  <a:t>２で割る理由？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⇒微分</a:t>
                </a:r>
                <a:r>
                  <a:rPr lang="ja-JP" altLang="en-US" sz="1600" dirty="0"/>
                  <a:t>に</a:t>
                </a:r>
                <a:r>
                  <a:rPr kumimoji="1" lang="ja-JP" altLang="en-US" sz="1600" dirty="0"/>
                  <a:t>計算しやいため</a:t>
                </a:r>
                <a:endParaRPr kumimoji="1" lang="en-US" altLang="ja-JP" sz="1600" dirty="0"/>
              </a:p>
              <a:p>
                <a:r>
                  <a:rPr lang="en-US" altLang="ja-JP" sz="1600" dirty="0">
                    <a:hlinkClick r:id="rId11"/>
                  </a:rPr>
                  <a:t>https://qiita.com/Ryuichirou/items/97d923671a0015256173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61" y="2947476"/>
                <a:ext cx="5260479" cy="1077218"/>
              </a:xfrm>
              <a:prstGeom prst="rect">
                <a:avLst/>
              </a:prstGeom>
              <a:blipFill rotWithShape="1">
                <a:blip r:embed="rId12"/>
                <a:stretch>
                  <a:fillRect l="-462" t="-2247" r="-809" b="-618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交差エントロピー誤差の理解</a:t>
            </a:r>
            <a:endParaRPr kumimoji="1" lang="ja-JP" altLang="en-US" dirty="0"/>
          </a:p>
        </p:txBody>
      </p:sp>
      <p:pic>
        <p:nvPicPr>
          <p:cNvPr id="12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86" y="947660"/>
            <a:ext cx="4648200" cy="563845"/>
          </a:xfrm>
          <a:prstGeom prst="rect">
            <a:avLst/>
          </a:prstGeom>
        </p:spPr>
      </p:pic>
      <p:cxnSp>
        <p:nvCxnSpPr>
          <p:cNvPr id="13" name="Straight Connector 21"/>
          <p:cNvCxnSpPr/>
          <p:nvPr/>
        </p:nvCxnSpPr>
        <p:spPr>
          <a:xfrm flipH="1" flipV="1">
            <a:off x="518745" y="1359976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290145" y="3288216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5" y="1843493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9"/>
              <p14:cNvContentPartPr/>
              <p14:nvPr/>
            </p14:nvContentPartPr>
            <p14:xfrm>
              <a:off x="365985" y="846225"/>
              <a:ext cx="2816280" cy="2883240"/>
            </p14:xfrm>
          </p:contentPart>
        </mc:Choice>
        <mc:Fallback xmlns="">
          <p:pic>
            <p:nvPicPr>
              <p:cNvPr id="21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85" y="835065"/>
                <a:ext cx="2835360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インク 21"/>
              <p14:cNvContentPartPr/>
              <p14:nvPr/>
            </p14:nvContentPartPr>
            <p14:xfrm>
              <a:off x="1138185" y="1067985"/>
              <a:ext cx="1100880" cy="44352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0985" y="1056825"/>
                <a:ext cx="1117800" cy="458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5" y="3354586"/>
            <a:ext cx="814730" cy="367589"/>
          </a:xfrm>
          <a:prstGeom prst="rect">
            <a:avLst/>
          </a:prstGeom>
        </p:spPr>
      </p:pic>
      <p:sp>
        <p:nvSpPr>
          <p:cNvPr id="10" name="TextBox 42"/>
          <p:cNvSpPr txBox="1"/>
          <p:nvPr/>
        </p:nvSpPr>
        <p:spPr>
          <a:xfrm>
            <a:off x="1166482" y="1050710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1" name="Straight Connector 21"/>
          <p:cNvCxnSpPr/>
          <p:nvPr/>
        </p:nvCxnSpPr>
        <p:spPr>
          <a:xfrm flipH="1" flipV="1">
            <a:off x="518745" y="4085001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/>
          <p:nvPr/>
        </p:nvCxnSpPr>
        <p:spPr>
          <a:xfrm>
            <a:off x="288166" y="6470442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6" y="6536812"/>
            <a:ext cx="814730" cy="367589"/>
          </a:xfrm>
          <a:prstGeom prst="rect">
            <a:avLst/>
          </a:prstGeom>
        </p:spPr>
      </p:pic>
      <p:sp>
        <p:nvSpPr>
          <p:cNvPr id="17" name="TextBox 42"/>
          <p:cNvSpPr txBox="1"/>
          <p:nvPr/>
        </p:nvSpPr>
        <p:spPr>
          <a:xfrm>
            <a:off x="1317874" y="4034789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956785" y="6597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365985" y="66168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956785" y="343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985" y="33974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1"/>
              <p14:cNvContentPartPr/>
              <p14:nvPr/>
            </p14:nvContentPartPr>
            <p14:xfrm>
              <a:off x="605633" y="4064723"/>
              <a:ext cx="2859120" cy="2325240"/>
            </p14:xfrm>
          </p:contentPart>
        </mc:Choice>
        <mc:Fallback xmlns="">
          <p:pic>
            <p:nvPicPr>
              <p:cNvPr id="25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53" y="4054283"/>
                <a:ext cx="287388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/>
              <p14:cNvContentPartPr/>
              <p14:nvPr/>
            </p14:nvContentPartPr>
            <p14:xfrm>
              <a:off x="3128947" y="4182057"/>
              <a:ext cx="43560" cy="2360880"/>
            </p14:xfrm>
          </p:contentPart>
        </mc:Choice>
        <mc:Fallback xmlns="">
          <p:pic>
            <p:nvPicPr>
              <p:cNvPr id="28" name="インク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587" y="4176657"/>
                <a:ext cx="60840" cy="23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="" xmlns:a16="http://schemas.microsoft.com/office/drawing/2014/main" id="{44B205AE-846C-43E3-9BF0-5334E396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02" y="2667498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3561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 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 smtClean="0"/>
              <a:t>：</a:t>
            </a:r>
            <a:endParaRPr lang="en-US" altLang="ja-JP" dirty="0"/>
          </a:p>
        </p:txBody>
      </p:sp>
      <p:graphicFrame>
        <p:nvGraphicFramePr>
          <p:cNvPr id="9" name="Table 35">
            <a:extLst>
              <a:ext uri="{FF2B5EF4-FFF2-40B4-BE49-F238E27FC236}">
                <a16:creationId xmlns="" xmlns:a16="http://schemas.microsoft.com/office/drawing/2014/main" id="{23E80517-6A2A-40B4-AD71-DED4C2445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="" xmlns:a16="http://schemas.microsoft.com/office/drawing/2014/main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="" xmlns:a16="http://schemas.microsoft.com/office/drawing/2014/main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="" xmlns:a16="http://schemas.microsoft.com/office/drawing/2014/main" id="{6D7A2019-998E-4D63-930C-FA6E03620371}"/>
                  </a:ext>
                </a:extLst>
              </p:cNvPr>
              <p:cNvSpPr txBox="1"/>
              <p:nvPr/>
            </p:nvSpPr>
            <p:spPr>
              <a:xfrm>
                <a:off x="7853046" y="2814062"/>
                <a:ext cx="3915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/>
                      </a:rPr>
                      <m:t>=0, </m:t>
                    </m:r>
                    <m:r>
                      <a:rPr lang="en-US" altLang="ja-JP" b="0" i="1" smtClean="0">
                        <a:latin typeface="Cambria Math"/>
                      </a:rPr>
                      <m:t>𝑏</m:t>
                    </m:r>
                    <m:r>
                      <a:rPr lang="en-US" altLang="ja-JP" b="0" i="1" smtClean="0">
                        <a:latin typeface="Cambria Math"/>
                      </a:rPr>
                      <m:t>=100</m:t>
                    </m:r>
                  </m:oMath>
                </a14:m>
                <a:r>
                  <a:rPr kumimoji="1" lang="en-US" altLang="ja-JP" dirty="0" smtClean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 smtClean="0"/>
                  <a:t>2142.54/2/4</a:t>
                </a:r>
                <a:endParaRPr lang="en-US" altLang="ja-JP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7A2019-998E-4D63-930C-FA6E0362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46" y="2814062"/>
                <a:ext cx="3915371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022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="" xmlns:a16="http://schemas.microsoft.com/office/drawing/2014/main" id="{A0FC2FB2-B056-46BD-93D6-E9BDA8C3197C}"/>
              </a:ext>
            </a:extLst>
          </p:cNvPr>
          <p:cNvGraphicFramePr>
            <a:graphicFrameLocks/>
          </p:cNvGraphicFramePr>
          <p:nvPr/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="" xmlns:a16="http://schemas.microsoft.com/office/drawing/2014/main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="" xmlns:a16="http://schemas.microsoft.com/office/drawing/2014/main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="" xmlns:a16="http://schemas.microsoft.com/office/drawing/2014/main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="" xmlns:a16="http://schemas.microsoft.com/office/drawing/2014/main" id="{C6FBF920-80CB-456D-8615-7CD000BA4BA3}"/>
                  </a:ext>
                </a:extLst>
              </p:cNvPr>
              <p:cNvSpPr txBox="1"/>
              <p:nvPr/>
            </p:nvSpPr>
            <p:spPr>
              <a:xfrm>
                <a:off x="7814847" y="3197727"/>
                <a:ext cx="3636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0.2, 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kumimoji="1"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 smtClean="0"/>
                  <a:t>92098.24/2/4</a:t>
                </a:r>
                <a:endParaRPr lang="en-US" altLang="ja-JP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FBF920-80CB-456D-8615-7CD000B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847" y="3197727"/>
                <a:ext cx="3636711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2345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="" xmlns:a16="http://schemas.microsoft.com/office/drawing/2014/main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19813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20AC089C-650F-40DC-BED3-8C0A6D47DBD1}"/>
                  </a:ext>
                </a:extLst>
              </p:cNvPr>
              <p:cNvSpPr txBox="1"/>
              <p:nvPr/>
            </p:nvSpPr>
            <p:spPr>
              <a:xfrm>
                <a:off x="1581244" y="3488810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AC089C-650F-40DC-BED3-8C0A6D47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44" y="3488810"/>
                <a:ext cx="4389168" cy="57618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="" xmlns:a16="http://schemas.microsoft.com/office/drawing/2014/main" id="{40E4119F-7B2F-481F-BE4F-725B912EA6FC}"/>
                  </a:ext>
                </a:extLst>
              </p:cNvPr>
              <p:cNvSpPr txBox="1"/>
              <p:nvPr/>
            </p:nvSpPr>
            <p:spPr>
              <a:xfrm>
                <a:off x="7744507" y="5929486"/>
                <a:ext cx="2665690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0E4119F-7B2F-481F-BE4F-725B912E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07" y="5929486"/>
                <a:ext cx="2665690" cy="337336"/>
              </a:xfrm>
              <a:prstGeom prst="rect">
                <a:avLst/>
              </a:prstGeom>
              <a:blipFill rotWithShape="1">
                <a:blip r:embed="rId19"/>
                <a:stretch>
                  <a:fillRect l="-3425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blipFill rotWithShape="1">
                <a:blip r:embed="rId20"/>
                <a:stretch>
                  <a:fillRect l="-449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blipFill rotWithShape="1">
                <a:blip r:embed="rId21"/>
                <a:stretch>
                  <a:fillRect l="-5699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1449" y="3183222"/>
                <a:ext cx="18730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ja-JP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b="0" i="1" smtClean="0">
                        <a:latin typeface="Cambria Math"/>
                      </a:rPr>
                      <m:t>𝜃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49" y="3183222"/>
                <a:ext cx="1873076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456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637938" y="4103976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38" y="4103976"/>
                <a:ext cx="4326398" cy="840295"/>
              </a:xfrm>
              <a:prstGeom prst="rect">
                <a:avLst/>
              </a:prstGeom>
              <a:blipFill rotWithShape="1">
                <a:blip r:embed="rId2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42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教師あり学習の理解</a:t>
            </a:r>
          </a:p>
        </p:txBody>
      </p:sp>
      <p:pic>
        <p:nvPicPr>
          <p:cNvPr id="1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3620973"/>
            <a:ext cx="5556430" cy="292123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>
            <a:off x="725210" y="3601945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Hypothesis: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506135" y="4646304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25210" y="4073356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Parameters:</a:t>
            </a:r>
          </a:p>
        </p:txBody>
      </p:sp>
      <p:pic>
        <p:nvPicPr>
          <p:cNvPr id="17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4120097"/>
            <a:ext cx="1348224" cy="227525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284946"/>
            <a:ext cx="4772332" cy="702154"/>
          </a:xfrm>
          <a:prstGeom prst="rect">
            <a:avLst/>
          </a:prstGeom>
        </p:spPr>
      </p:pic>
      <p:graphicFrame>
        <p:nvGraphicFramePr>
          <p:cNvPr id="25" name="Table 1"/>
          <p:cNvGraphicFramePr>
            <a:graphicFrameLocks noGrp="1"/>
          </p:cNvGraphicFramePr>
          <p:nvPr>
            <p:extLst/>
          </p:nvPr>
        </p:nvGraphicFramePr>
        <p:xfrm>
          <a:off x="679449" y="937851"/>
          <a:ext cx="6244787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984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1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35"/>
          <p:cNvGraphicFramePr>
            <a:graphicFrameLocks noGrp="1"/>
          </p:cNvGraphicFramePr>
          <p:nvPr>
            <p:extLst/>
          </p:nvPr>
        </p:nvGraphicFramePr>
        <p:xfrm>
          <a:off x="1662403" y="947450"/>
          <a:ext cx="5298609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8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15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0" y="1389335"/>
            <a:ext cx="230505" cy="154305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9" y="1389335"/>
            <a:ext cx="222885" cy="150495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2" y="1419634"/>
            <a:ext cx="228600" cy="150495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65" y="1419633"/>
            <a:ext cx="230505" cy="15430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65" y="1415824"/>
            <a:ext cx="120015" cy="163830"/>
          </a:xfrm>
          <a:prstGeom prst="rect">
            <a:avLst/>
          </a:prstGeom>
        </p:spPr>
      </p:pic>
      <p:pic>
        <p:nvPicPr>
          <p:cNvPr id="32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89" y="1415937"/>
            <a:ext cx="234315" cy="150495"/>
          </a:xfrm>
          <a:prstGeom prst="rect">
            <a:avLst/>
          </a:prstGeom>
        </p:spPr>
      </p:pic>
      <p:pic>
        <p:nvPicPr>
          <p:cNvPr id="33" name="Picture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27" y="1327252"/>
            <a:ext cx="2458492" cy="1006105"/>
          </a:xfrm>
          <a:prstGeom prst="rect">
            <a:avLst/>
          </a:prstGeom>
        </p:spPr>
      </p:pic>
      <p:pic>
        <p:nvPicPr>
          <p:cNvPr id="34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81" y="1327251"/>
            <a:ext cx="911487" cy="100610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FCC2A8F-39BE-485D-9A14-D4802C8A2F7C}"/>
              </a:ext>
            </a:extLst>
          </p:cNvPr>
          <p:cNvSpPr txBox="1"/>
          <p:nvPr/>
        </p:nvSpPr>
        <p:spPr>
          <a:xfrm>
            <a:off x="4311707" y="34941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Multiple Variables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=""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663373" y="5987100"/>
            <a:ext cx="7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=""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blipFill>
                <a:blip r:embed="rId24"/>
                <a:stretch>
                  <a:fillRect l="-3886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id="{72F8B554-A618-44DF-B718-8A71B98EBD35}"/>
                  </a:ext>
                </a:extLst>
              </p:cNvPr>
              <p:cNvSpPr txBox="1"/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2333653" y="2789326"/>
                <a:ext cx="1978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53" y="2789326"/>
                <a:ext cx="1978054" cy="307777"/>
              </a:xfrm>
              <a:prstGeom prst="rect">
                <a:avLst/>
              </a:prstGeom>
              <a:blipFill rotWithShape="1">
                <a:blip r:embed="rId26"/>
                <a:stretch>
                  <a:fillRect l="-4630" b="-1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4566732" y="2736536"/>
                <a:ext cx="47134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ja-JP" alt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　</m:t>
                          </m:r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rgbClr val="FF0000"/>
                          </a:solidFill>
                          <a:latin typeface="Cambria Math"/>
                        </a:rPr>
                        <m:t>=1, 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32" y="2736536"/>
                <a:ext cx="4713406" cy="400110"/>
              </a:xfrm>
              <a:prstGeom prst="rect">
                <a:avLst/>
              </a:prstGeom>
              <a:blipFill rotWithShape="1">
                <a:blip r:embed="rId2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9" grpId="0"/>
      <p:bldP spid="41" grpId="0"/>
      <p:bldP spid="37" grpId="0"/>
      <p:bldP spid="2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-593136" y="901520"/>
            <a:ext cx="460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最小値を解ける方法：</a:t>
            </a:r>
            <a:r>
              <a:rPr lang="ja-JP" altLang="en-US" sz="2000" b="1" dirty="0">
                <a:solidFill>
                  <a:srgbClr val="FF0000"/>
                </a:solidFill>
              </a:rPr>
              <a:t>勾配降下法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ja-JP" sz="2000" b="1" dirty="0">
                <a:solidFill>
                  <a:srgbClr val="FF0000"/>
                </a:solidFill>
              </a:rPr>
              <a:t>Gradient descent</a:t>
            </a:r>
          </a:p>
        </p:txBody>
      </p:sp>
      <p:pic>
        <p:nvPicPr>
          <p:cNvPr id="1026" name="Picture 2" descr="ãGradient descentãã®ç»åæ¤ç´¢çµæ">
            <a:extLst>
              <a:ext uri="{FF2B5EF4-FFF2-40B4-BE49-F238E27FC236}">
                <a16:creationId xmlns="" xmlns:a16="http://schemas.microsoft.com/office/drawing/2014/main" id="{4702A816-B01E-4660-B831-8AEFFB02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3" y="2791614"/>
            <a:ext cx="6324167" cy="36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="" xmlns:a16="http://schemas.microsoft.com/office/drawing/2014/main" id="{81EDE22E-A54E-475A-92D6-3E180C87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570788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="" xmlns:a16="http://schemas.microsoft.com/office/drawing/2014/main" id="{7CC2F415-CBF9-42F0-BB67-7A955AD9E019}"/>
              </a:ext>
            </a:extLst>
          </p:cNvPr>
          <p:cNvCxnSpPr>
            <a:cxnSpLocks/>
          </p:cNvCxnSpPr>
          <p:nvPr/>
        </p:nvCxnSpPr>
        <p:spPr>
          <a:xfrm flipH="1">
            <a:off x="3473204" y="4506166"/>
            <a:ext cx="144684" cy="2113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="" xmlns:a16="http://schemas.microsoft.com/office/drawing/2014/main" id="{CCAB2274-3786-4B7F-A2D0-A49C2E14DF21}"/>
              </a:ext>
            </a:extLst>
          </p:cNvPr>
          <p:cNvSpPr/>
          <p:nvPr/>
        </p:nvSpPr>
        <p:spPr>
          <a:xfrm flipH="1">
            <a:off x="3581058" y="4399137"/>
            <a:ext cx="144684" cy="1446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EE97B164-0E43-49A8-911B-4072B2DDDA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901520"/>
            <a:ext cx="3073645" cy="1209860"/>
          </a:xfrm>
          <a:prstGeom prst="rect">
            <a:avLst/>
          </a:prstGeom>
        </p:spPr>
      </p:pic>
      <p:pic>
        <p:nvPicPr>
          <p:cNvPr id="42" name="Picture 3">
            <a:extLst>
              <a:ext uri="{FF2B5EF4-FFF2-40B4-BE49-F238E27FC236}">
                <a16:creationId xmlns="" xmlns:a16="http://schemas.microsoft.com/office/drawing/2014/main" id="{C96D0AB9-BAC5-4670-A593-CAF9BD0550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027" y="1633010"/>
            <a:ext cx="2180325" cy="478370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="" xmlns:a16="http://schemas.microsoft.com/office/drawing/2014/main" id="{9D5BBA90-6CF2-475F-BF47-501DF24FE209}"/>
              </a:ext>
            </a:extLst>
          </p:cNvPr>
          <p:cNvSpPr/>
          <p:nvPr/>
        </p:nvSpPr>
        <p:spPr>
          <a:xfrm flipH="1">
            <a:off x="3383106" y="4691411"/>
            <a:ext cx="144684" cy="1446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="" xmlns:a16="http://schemas.microsoft.com/office/drawing/2014/main" id="{A3015540-1CFB-49C1-A8CA-491B7F1699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1058" y="4638470"/>
            <a:ext cx="2411369" cy="1796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DA58D257-BB23-4620-8C0B-FE69DA0D8C90}"/>
              </a:ext>
            </a:extLst>
          </p:cNvPr>
          <p:cNvSpPr txBox="1"/>
          <p:nvPr/>
        </p:nvSpPr>
        <p:spPr>
          <a:xfrm>
            <a:off x="5992427" y="6204144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α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learning rate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="" xmlns:a16="http://schemas.microsoft.com/office/drawing/2014/main" id="{BAA141EF-A155-481B-BFDA-B0CE781A2203}"/>
                  </a:ext>
                </a:extLst>
              </p:cNvPr>
              <p:cNvSpPr txBox="1"/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blipFill>
                <a:blip r:embed="rId8"/>
                <a:stretch>
                  <a:fillRect l="-242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コネクタ: 曲線 45">
            <a:extLst>
              <a:ext uri="{FF2B5EF4-FFF2-40B4-BE49-F238E27FC236}">
                <a16:creationId xmlns="" xmlns:a16="http://schemas.microsoft.com/office/drawing/2014/main" id="{FA5619AB-0265-4560-B1A0-7C7F0F2457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3479" y="3776621"/>
            <a:ext cx="4481876" cy="373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pic>
        <p:nvPicPr>
          <p:cNvPr id="1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2" y="1265143"/>
            <a:ext cx="109728" cy="304038"/>
          </a:xfrm>
          <a:prstGeom prst="rect">
            <a:avLst/>
          </a:prstGeom>
        </p:spPr>
      </p:pic>
      <p:sp>
        <p:nvSpPr>
          <p:cNvPr id="20" name="TextBox 9"/>
          <p:cNvSpPr txBox="1"/>
          <p:nvPr/>
        </p:nvSpPr>
        <p:spPr>
          <a:xfrm>
            <a:off x="8250894" y="2207532"/>
            <a:ext cx="394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for every )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6968604" y="1214085"/>
            <a:ext cx="96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endParaRPr lang="en-US" sz="2000" dirty="0"/>
          </a:p>
        </p:txBody>
      </p:sp>
      <p:pic>
        <p:nvPicPr>
          <p:cNvPr id="23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2052869"/>
            <a:ext cx="111636" cy="309326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27" y="1664792"/>
            <a:ext cx="3154583" cy="3723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5621673" y="856436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="" xmlns:a16="http://schemas.microsoft.com/office/drawing/2014/main" id="{0D3337C1-F1D5-4F22-B2FA-B659C51E05DE}"/>
              </a:ext>
            </a:extLst>
          </p:cNvPr>
          <p:cNvCxnSpPr/>
          <p:nvPr/>
        </p:nvCxnSpPr>
        <p:spPr>
          <a:xfrm>
            <a:off x="637911" y="2780699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="" xmlns:a16="http://schemas.microsoft.com/office/drawing/2014/main" id="{FC6D0018-26E7-4EEE-B7B9-C1708709DC06}"/>
                  </a:ext>
                </a:extLst>
              </p:cNvPr>
              <p:cNvSpPr txBox="1"/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">
            <a:extLst>
              <a:ext uri="{FF2B5EF4-FFF2-40B4-BE49-F238E27FC236}">
                <a16:creationId xmlns="" xmlns:a16="http://schemas.microsoft.com/office/drawing/2014/main" id="{D19D1DB3-8773-4BED-A4CC-457D152B07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0" y="1471704"/>
            <a:ext cx="5556430" cy="292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="" xmlns:a16="http://schemas.microsoft.com/office/drawing/2014/main" id="{DC22336E-F1C9-485F-BCBE-B36E9CB504EC}"/>
                  </a:ext>
                </a:extLst>
              </p:cNvPr>
              <p:cNvSpPr txBox="1"/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blipFill>
                <a:blip r:embed="rId1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="" xmlns:a16="http://schemas.microsoft.com/office/drawing/2014/main" id="{1DB1A8FB-7342-4C87-9234-3B74C2BBB1CA}"/>
                  </a:ext>
                </a:extLst>
              </p:cNvPr>
              <p:cNvSpPr txBox="1"/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="" xmlns:a16="http://schemas.microsoft.com/office/drawing/2014/main" id="{C6FA9EA6-7520-4B8E-A7B7-B21524AC0A81}"/>
                  </a:ext>
                </a:extLst>
              </p:cNvPr>
              <p:cNvSpPr txBox="1"/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2358E918-ED31-4816-9848-8773014DF27E}"/>
              </a:ext>
            </a:extLst>
          </p:cNvPr>
          <p:cNvSpPr txBox="1"/>
          <p:nvPr/>
        </p:nvSpPr>
        <p:spPr>
          <a:xfrm>
            <a:off x="201369" y="2780699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J=1</a:t>
            </a:r>
            <a:r>
              <a:rPr kumimoji="1" lang="ja-JP" altLang="en-US" b="1" dirty="0">
                <a:solidFill>
                  <a:srgbClr val="FF0000"/>
                </a:solidFill>
              </a:rPr>
              <a:t>の場合</a:t>
            </a:r>
            <a:r>
              <a:rPr lang="ja-JP" altLang="en-US" b="1" dirty="0">
                <a:solidFill>
                  <a:srgbClr val="FF0000"/>
                </a:solidFill>
              </a:rPr>
              <a:t>、推論以下：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58" name="Picture 22">
            <a:extLst>
              <a:ext uri="{FF2B5EF4-FFF2-40B4-BE49-F238E27FC236}">
                <a16:creationId xmlns=""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05" y="5878332"/>
            <a:ext cx="3686175" cy="62407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6096000" y="5312948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="" xmlns:a16="http://schemas.microsoft.com/office/drawing/2014/main" id="{1F5AFD70-2333-4A31-9B84-66197F2BE56B}"/>
              </a:ext>
            </a:extLst>
          </p:cNvPr>
          <p:cNvCxnSpPr/>
          <p:nvPr/>
        </p:nvCxnSpPr>
        <p:spPr>
          <a:xfrm>
            <a:off x="637911" y="5216646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4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E34BB64-DB6D-4694-9EF0-219F51D5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3000" dirty="0"/>
              <a:t>前提：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2600" dirty="0"/>
              <a:t>・</a:t>
            </a:r>
            <a:r>
              <a:rPr lang="ja-JP" altLang="en-US" sz="2200" dirty="0"/>
              <a:t>アルゴリズムの理解に誤り可能性がある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・実践経験がない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　　⇒実プロジェクトのアーキテクチャー設計が模索要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全部</a:t>
            </a:r>
            <a:r>
              <a:rPr lang="en-US" altLang="ja-JP" sz="2600" dirty="0"/>
              <a:t>2 or </a:t>
            </a:r>
            <a:r>
              <a:rPr lang="ja-JP" altLang="en-US" sz="2600" dirty="0"/>
              <a:t>３回目</a:t>
            </a:r>
            <a:r>
              <a:rPr lang="en-US" altLang="ja-JP" sz="2600" dirty="0"/>
              <a:t>: </a:t>
            </a:r>
          </a:p>
          <a:p>
            <a:r>
              <a:rPr kumimoji="1" lang="ja-JP" altLang="en-US" sz="2200" dirty="0"/>
              <a:t>１回目：入門編：</a:t>
            </a:r>
            <a:r>
              <a:rPr kumimoji="1" lang="en-US" altLang="ja-JP" sz="2200" dirty="0"/>
              <a:t>AI</a:t>
            </a:r>
            <a:r>
              <a:rPr kumimoji="1" lang="ja-JP" altLang="en-US" sz="2200" dirty="0"/>
              <a:t>と</a:t>
            </a:r>
            <a:r>
              <a:rPr kumimoji="1" lang="en-US" altLang="ja-JP" sz="2200" dirty="0"/>
              <a:t>ML</a:t>
            </a:r>
            <a:r>
              <a:rPr kumimoji="1" lang="ja-JP" altLang="en-US" sz="2200" dirty="0"/>
              <a:t>の理解</a:t>
            </a:r>
            <a:endParaRPr kumimoji="1" lang="en-US" altLang="ja-JP" sz="2200" dirty="0"/>
          </a:p>
          <a:p>
            <a:r>
              <a:rPr lang="ja-JP" altLang="en-US" sz="2200" dirty="0"/>
              <a:t>２回目：入門編＃続き：</a:t>
            </a:r>
            <a:r>
              <a:rPr lang="en-US" altLang="ja-JP" sz="2200" dirty="0"/>
              <a:t>DL</a:t>
            </a:r>
            <a:r>
              <a:rPr lang="ja-JP" altLang="en-US" sz="2200" dirty="0"/>
              <a:t>の理解</a:t>
            </a:r>
            <a:endParaRPr lang="en-US" altLang="ja-JP" sz="2200" dirty="0"/>
          </a:p>
          <a:p>
            <a:r>
              <a:rPr lang="ja-JP" altLang="en-US" sz="2200" dirty="0"/>
              <a:t>３回目：</a:t>
            </a:r>
            <a:r>
              <a:rPr lang="en-US" altLang="ja-JP" sz="2200" dirty="0"/>
              <a:t>(</a:t>
            </a:r>
            <a:r>
              <a:rPr lang="ja-JP" altLang="en-US" sz="2200" dirty="0"/>
              <a:t>事例</a:t>
            </a:r>
            <a:r>
              <a:rPr lang="en-US" altLang="ja-JP" sz="2200" dirty="0"/>
              <a:t>)CTR</a:t>
            </a:r>
            <a:r>
              <a:rPr lang="ja-JP" altLang="en-US" sz="2200" dirty="0"/>
              <a:t>予測（</a:t>
            </a:r>
            <a:r>
              <a:rPr lang="en-US" altLang="ja-JP" sz="2200" dirty="0"/>
              <a:t>Kaggle</a:t>
            </a:r>
            <a:r>
              <a:rPr lang="ja-JP" altLang="en-US" sz="2200" dirty="0"/>
              <a:t>）？？</a:t>
            </a:r>
            <a:r>
              <a:rPr lang="en-US" altLang="ja-JP" sz="2200" dirty="0"/>
              <a:t>or else</a:t>
            </a:r>
          </a:p>
          <a:p>
            <a:pPr marL="0" indent="0">
              <a:buNone/>
            </a:pPr>
            <a:r>
              <a:rPr lang="ja-JP" altLang="en-US" sz="2200" dirty="0"/>
              <a:t>　　　　　</a:t>
            </a:r>
            <a:r>
              <a:rPr lang="en-US" altLang="ja-JP" sz="1700" dirty="0">
                <a:hlinkClick r:id="rId2"/>
              </a:rPr>
              <a:t>https://www.kaggle.com/c/avazu-ctr-prediction/submissions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600" dirty="0"/>
              <a:t>参考資料：</a:t>
            </a:r>
            <a:endParaRPr lang="en-US" altLang="ja-JP" sz="2600" dirty="0"/>
          </a:p>
          <a:p>
            <a:r>
              <a:rPr lang="ja-JP" altLang="en-US" sz="2200" dirty="0">
                <a:hlinkClick r:id="rId3"/>
              </a:rPr>
              <a:t>（本籍）</a:t>
            </a:r>
            <a:r>
              <a:rPr lang="en-US" altLang="ja-JP" sz="2200" dirty="0">
                <a:hlinkClick r:id="rId3"/>
              </a:rPr>
              <a:t>G</a:t>
            </a:r>
            <a:r>
              <a:rPr lang="ja-JP" altLang="en-US" sz="2200" dirty="0">
                <a:hlinkClick r:id="rId3"/>
              </a:rPr>
              <a:t>検定公式テキスト</a:t>
            </a:r>
            <a:endParaRPr lang="en-US" altLang="ja-JP" sz="2200" dirty="0"/>
          </a:p>
          <a:p>
            <a:r>
              <a:rPr lang="ja-JP" altLang="en-US" sz="2200" dirty="0">
                <a:hlinkClick r:id="rId4"/>
              </a:rPr>
              <a:t>（本籍）仕事ではじめる機械学習</a:t>
            </a:r>
            <a:endParaRPr lang="en-US" altLang="ja-JP" sz="2200" dirty="0"/>
          </a:p>
          <a:p>
            <a:r>
              <a:rPr lang="ja-JP" altLang="en-US" sz="2200" dirty="0"/>
              <a:t>（スタンフォード大学の</a:t>
            </a:r>
            <a:r>
              <a:rPr lang="en-US" altLang="ja-JP" sz="2200" b="1" dirty="0"/>
              <a:t>Andrew Ng</a:t>
            </a:r>
            <a:r>
              <a:rPr lang="ja-JP" altLang="en-US" sz="2200" dirty="0"/>
              <a:t>教授）</a:t>
            </a:r>
            <a:r>
              <a:rPr lang="en-US" altLang="ja-JP" sz="2200" dirty="0"/>
              <a:t>https://ja.coursera.org/learn/machine-learning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024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pic>
        <p:nvPicPr>
          <p:cNvPr id="58" name="Picture 22">
            <a:extLst>
              <a:ext uri="{FF2B5EF4-FFF2-40B4-BE49-F238E27FC236}">
                <a16:creationId xmlns=""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" y="3873434"/>
            <a:ext cx="4227059" cy="715651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290145" y="3467634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descent: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="" xmlns:a16="http://schemas.microsoft.com/office/drawing/2014/main" id="{74C08114-D355-492E-9BEB-2DA259B2C73A}"/>
              </a:ext>
            </a:extLst>
          </p:cNvPr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A898E883-6F9F-4054-8892-F5712BFC89EA}"/>
                  </a:ext>
                </a:extLst>
              </p:cNvPr>
              <p:cNvSpPr txBox="1"/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">
            <a:extLst>
              <a:ext uri="{FF2B5EF4-FFF2-40B4-BE49-F238E27FC236}">
                <a16:creationId xmlns="" xmlns:a16="http://schemas.microsoft.com/office/drawing/2014/main" id="{5DB3E341-542A-4D95-92B3-F2A77CBC7D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467" b="6903"/>
          <a:stretch/>
        </p:blipFill>
        <p:spPr>
          <a:xfrm>
            <a:off x="893731" y="1334595"/>
            <a:ext cx="1529874" cy="2719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F97FFE0D-56B6-42D0-9EC8-24FFC893C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45" y="4920425"/>
            <a:ext cx="8117104" cy="191080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71FA7649-EF3D-4238-A2A2-7A2C1D6A812E}"/>
              </a:ext>
            </a:extLst>
          </p:cNvPr>
          <p:cNvGrpSpPr/>
          <p:nvPr/>
        </p:nvGrpSpPr>
        <p:grpSpPr>
          <a:xfrm>
            <a:off x="6765470" y="1738242"/>
            <a:ext cx="5426530" cy="4259003"/>
            <a:chOff x="6475325" y="2730586"/>
            <a:chExt cx="5426530" cy="4259003"/>
          </a:xfrm>
        </p:grpSpPr>
        <p:pic>
          <p:nvPicPr>
            <p:cNvPr id="33" name="Picture 2" descr="C:\Users\Public\Documents\ml-class\lectures-slides\assets\2.bowl.png">
              <a:extLst>
                <a:ext uri="{FF2B5EF4-FFF2-40B4-BE49-F238E27FC236}">
                  <a16:creationId xmlns="" xmlns:a16="http://schemas.microsoft.com/office/drawing/2014/main" id="{9444A011-7D24-4EE3-BA70-F0525A317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25" y="2730586"/>
              <a:ext cx="5426530" cy="425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線矢印コネクタ 33">
              <a:extLst>
                <a:ext uri="{FF2B5EF4-FFF2-40B4-BE49-F238E27FC236}">
                  <a16:creationId xmlns="" xmlns:a16="http://schemas.microsoft.com/office/drawing/2014/main" id="{1F863FA4-E660-4AA3-886C-911CCBA14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84" y="4665964"/>
              <a:ext cx="144684" cy="2113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="" xmlns:a16="http://schemas.microsoft.com/office/drawing/2014/main" id="{58BE3ACF-B442-47A3-A720-CCC7E92BD727}"/>
                </a:ext>
              </a:extLst>
            </p:cNvPr>
            <p:cNvSpPr/>
            <p:nvPr/>
          </p:nvSpPr>
          <p:spPr>
            <a:xfrm flipH="1">
              <a:off x="9766238" y="4558935"/>
              <a:ext cx="144684" cy="1446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="" xmlns:a16="http://schemas.microsoft.com/office/drawing/2014/main" id="{37B9FC24-68DD-444A-89C2-AE08F8FBA7DE}"/>
                </a:ext>
              </a:extLst>
            </p:cNvPr>
            <p:cNvSpPr/>
            <p:nvPr/>
          </p:nvSpPr>
          <p:spPr>
            <a:xfrm flipH="1">
              <a:off x="9568286" y="4851209"/>
              <a:ext cx="144684" cy="1446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03CEE358-0785-4C20-A403-559EB56D1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31" y="1919909"/>
            <a:ext cx="8106938" cy="7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201104061601534923">
            <a:extLst>
              <a:ext uri="{FF2B5EF4-FFF2-40B4-BE49-F238E27FC236}">
                <a16:creationId xmlns="" xmlns:a16="http://schemas.microsoft.com/office/drawing/2014/main" id="{B60AD702-B713-4A34-8B16-1731F044F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71153" b="55271"/>
          <a:stretch/>
        </p:blipFill>
        <p:spPr bwMode="auto">
          <a:xfrm>
            <a:off x="5295410" y="4000575"/>
            <a:ext cx="2798742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="" xmlns:a16="http://schemas.microsoft.com/office/drawing/2014/main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1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lang="en-US" altLang="ja-JP" b="1" dirty="0"/>
                  <a:t>Feature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endParaRPr lang="en-US" altLang="ja-JP" b="1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Label</a:t>
                </a:r>
                <a:r>
                  <a:rPr lang="ja-JP" altLang="en-US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・ </a:t>
                </a:r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Output </a:t>
                </a:r>
                <a:r>
                  <a:rPr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: </a:t>
                </a:r>
                <a:r>
                  <a:rPr lang="en-US" altLang="ja-JP" sz="2000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endParaRPr lang="en-US" altLang="ja-JP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dirty="0"/>
                  <a:t>Output</a:t>
                </a:r>
                <a:r>
                  <a:rPr lang="en-US" altLang="ja-JP" dirty="0"/>
                  <a:t> :</a:t>
                </a:r>
              </a:p>
              <a:p>
                <a:r>
                  <a:rPr lang="ja-JP" altLang="en-US" dirty="0"/>
                  <a:t>　</a:t>
                </a:r>
                <a:r>
                  <a:rPr lang="en-US" altLang="ja-JP" dirty="0"/>
                  <a:t>find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   </a:t>
                </a:r>
                <a:r>
                  <a:rPr lang="ja-JP" altLang="en-US" dirty="0"/>
                  <a:t>←　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Input</a:t>
                </a:r>
                <a:r>
                  <a:rPr lang="ja-JP" altLang="en-US" dirty="0"/>
                  <a:t>値</a:t>
                </a:r>
                <a:endParaRPr lang="en-US" altLang="ja-JP" dirty="0"/>
              </a:p>
              <a:p>
                <a:r>
                  <a:rPr lang="ja-JP" altLang="en-US" dirty="0"/>
                  <a:t>    ➔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</a:t>
                </a:r>
                <a:r>
                  <a:rPr lang="ja-JP" altLang="en-US" dirty="0"/>
                  <a:t>の中心：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    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がクラスター</a:t>
                </a:r>
                <a:r>
                  <a:rPr lang="en-US" altLang="ja-JP" sz="1600" dirty="0"/>
                  <a:t>k</a:t>
                </a:r>
                <a:r>
                  <a:rPr lang="ja-JP" altLang="en-US" sz="1600" dirty="0"/>
                  <a:t>に割り当てられている場合に</a:t>
                </a:r>
                <a:r>
                  <a:rPr lang="en-US" altLang="ja-JP" sz="1600" dirty="0"/>
                  <a:t>1</a:t>
                </a:r>
                <a:r>
                  <a:rPr lang="ja-JP" altLang="en-US" sz="1600" dirty="0"/>
                  <a:t>となり、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                          </a:t>
                </a:r>
                <a:r>
                  <a:rPr lang="ja-JP" altLang="en-US" sz="1600" dirty="0"/>
                  <a:t>そうでなければ</a:t>
                </a:r>
                <a:r>
                  <a:rPr lang="en-US" altLang="ja-JP" sz="1600" dirty="0"/>
                  <a:t>0</a:t>
                </a:r>
                <a:r>
                  <a:rPr lang="ja-JP" altLang="en-US" dirty="0"/>
                  <a:t>                                            </a:t>
                </a:r>
                <a:endParaRPr lang="en-US" altLang="ja-JP" dirty="0"/>
              </a:p>
              <a:p>
                <a:r>
                  <a:rPr lang="ja-JP" altLang="en-US" dirty="0"/>
                  <a:t>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blipFill>
                <a:blip r:embed="rId3"/>
                <a:stretch>
                  <a:fillRect l="-566" t="-1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5471497" y="144900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9965D114-CD47-433D-AAE4-33001AFA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52" y="4981375"/>
            <a:ext cx="2947387" cy="10240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5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="" xmlns:a16="http://schemas.microsoft.com/office/drawing/2014/main" id="{D552C8ED-20DA-4184-BD08-46937423E710}"/>
                  </a:ext>
                </a:extLst>
              </p:cNvPr>
              <p:cNvSpPr txBox="1"/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800" b="1" dirty="0">
                    <a:solidFill>
                      <a:srgbClr val="FF0000"/>
                    </a:solidFill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J</a:t>
                </a:r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blipFill>
                <a:blip r:embed="rId6"/>
                <a:stretch>
                  <a:fillRect l="-5825" t="-25352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09611427-B3AF-492B-B831-F2198B281197}"/>
              </a:ext>
            </a:extLst>
          </p:cNvPr>
          <p:cNvCxnSpPr>
            <a:cxnSpLocks/>
          </p:cNvCxnSpPr>
          <p:nvPr/>
        </p:nvCxnSpPr>
        <p:spPr>
          <a:xfrm>
            <a:off x="5420338" y="1387574"/>
            <a:ext cx="0" cy="2163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 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</a:t>
                </a:r>
                <a:endParaRPr lang="en-US" altLang="ja-JP" sz="1300" dirty="0"/>
              </a:p>
              <a:p>
                <a:pPr fontAlgn="base"/>
                <a:r>
                  <a:rPr lang="en-US" altLang="ja-JP" sz="1300" dirty="0"/>
                  <a:t>     </a:t>
                </a:r>
                <a:r>
                  <a:rPr lang="ja-JP" altLang="en-US" sz="1300" dirty="0"/>
                  <a:t>そのデータが所属するクラスタ</a:t>
                </a:r>
                <a:r>
                  <a:rPr lang="en-US" altLang="ja-JP" sz="1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3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3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blipFill>
                <a:blip r:embed="rId7"/>
                <a:stretch>
                  <a:fillRect l="-279" t="-1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="" xmlns:a16="http://schemas.microsoft.com/office/drawing/2014/main" id="{F5F5D28A-730B-453D-9E38-5CF622103DCF}"/>
              </a:ext>
            </a:extLst>
          </p:cNvPr>
          <p:cNvSpPr txBox="1"/>
          <p:nvPr/>
        </p:nvSpPr>
        <p:spPr>
          <a:xfrm>
            <a:off x="263745" y="46010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6297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43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104061601534923">
            <a:extLst>
              <a:ext uri="{FF2B5EF4-FFF2-40B4-BE49-F238E27FC236}">
                <a16:creationId xmlns="" xmlns:a16="http://schemas.microsoft.com/office/drawing/2014/main" id="{F35EB991-0414-4ADD-8023-05EC4CAF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32" y="2687111"/>
            <a:ext cx="6109456" cy="4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3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各データがセントロイドのうちどれに最も近いかを計算して、そのデータが所属するクラスタ</a:t>
                </a:r>
                <a:r>
                  <a:rPr lang="en-US" altLang="ja-JP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blipFill>
                <a:blip r:embed="rId4"/>
                <a:stretch>
                  <a:fillRect l="-184" t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="" xmlns:a16="http://schemas.microsoft.com/office/drawing/2014/main" id="{F7F0DC09-696D-4C73-9874-BF912F2CCC17}"/>
                  </a:ext>
                </a:extLst>
              </p:cNvPr>
              <p:cNvSpPr txBox="1"/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(c)</a:t>
                </a:r>
              </a:p>
              <a:p>
                <a:r>
                  <a:rPr kumimoji="1" lang="en-US" altLang="ja-JP" b="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blipFill>
                <a:blip r:embed="rId5"/>
                <a:stretch>
                  <a:fillRect l="-1863" t="-1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9777874E-AAE4-4874-93F4-9524961B35AD}"/>
                  </a:ext>
                </a:extLst>
              </p:cNvPr>
              <p:cNvSpPr txBox="1"/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="" xmlns:a16="http://schemas.microsoft.com/office/drawing/2014/main" id="{7FA4F6C7-0DB1-4324-8E5F-3D7CFD2D5ECF}"/>
                  </a:ext>
                </a:extLst>
              </p:cNvPr>
              <p:cNvSpPr txBox="1"/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="" xmlns:a16="http://schemas.microsoft.com/office/drawing/2014/main" id="{98A110A5-F855-4BE6-AC95-EC5B91FC7B80}"/>
                  </a:ext>
                </a:extLst>
              </p:cNvPr>
              <p:cNvSpPr txBox="1"/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="" xmlns:a16="http://schemas.microsoft.com/office/drawing/2014/main" id="{FF68DBE4-44FF-4C56-ACAF-4540EC01849B}"/>
                  </a:ext>
                </a:extLst>
              </p:cNvPr>
              <p:cNvSpPr txBox="1"/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67D22B04-09B5-4EBD-9E4C-38611688FAE9}"/>
              </a:ext>
            </a:extLst>
          </p:cNvPr>
          <p:cNvSpPr txBox="1"/>
          <p:nvPr/>
        </p:nvSpPr>
        <p:spPr>
          <a:xfrm>
            <a:off x="2663301" y="4950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="" xmlns:a16="http://schemas.microsoft.com/office/drawing/2014/main" id="{48DFB62F-EB40-4C33-9E45-0B5440587EA2}"/>
                  </a:ext>
                </a:extLst>
              </p:cNvPr>
              <p:cNvSpPr txBox="1"/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A4947C43-F475-43AB-9452-36D81AF31966}"/>
                  </a:ext>
                </a:extLst>
              </p:cNvPr>
              <p:cNvSpPr txBox="1"/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440CD52-3260-46C0-8784-FA70D0CEF5A1}"/>
              </a:ext>
            </a:extLst>
          </p:cNvPr>
          <p:cNvSpPr txBox="1"/>
          <p:nvPr/>
        </p:nvSpPr>
        <p:spPr>
          <a:xfrm>
            <a:off x="8701101" y="495952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(e)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929313EE-388A-49CB-A22A-C1394DFAAB85}"/>
              </a:ext>
            </a:extLst>
          </p:cNvPr>
          <p:cNvSpPr txBox="1"/>
          <p:nvPr/>
        </p:nvSpPr>
        <p:spPr>
          <a:xfrm>
            <a:off x="8701101" y="538983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(d)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(f)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="" xmlns:a16="http://schemas.microsoft.com/office/drawing/2014/main" id="{A5876E16-1BA0-4104-B463-24CCBC587E24}"/>
                  </a:ext>
                </a:extLst>
              </p:cNvPr>
              <p:cNvSpPr txBox="1"/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54143BF0-7C69-45A1-A917-DCFE71AA6A95}"/>
              </a:ext>
            </a:extLst>
          </p:cNvPr>
          <p:cNvSpPr txBox="1"/>
          <p:nvPr/>
        </p:nvSpPr>
        <p:spPr>
          <a:xfrm>
            <a:off x="6890371" y="4919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243A6EB3-EA64-4CE1-AAB0-2A2DD0FD7EFB}"/>
              </a:ext>
            </a:extLst>
          </p:cNvPr>
          <p:cNvSpPr txBox="1"/>
          <p:nvPr/>
        </p:nvSpPr>
        <p:spPr>
          <a:xfrm>
            <a:off x="786497" y="4977337"/>
            <a:ext cx="22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0" dirty="0"/>
              <a:t>(d)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287D0D4B-E5F7-4DFB-BAA0-5851058DD3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657" y="5346669"/>
            <a:ext cx="1704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/>
      <p:bldP spid="10" grpId="0"/>
      <p:bldP spid="12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2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各データがセントロイドのうちどれに最も近いかを計算して、そのデータが所属するクラスタ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)</a:t>
                </a:r>
                <a:r>
                  <a:rPr lang="ja-JP" altLang="en-US" sz="1300" dirty="0">
                    <a:solidFill>
                      <a:srgbClr val="FF0000"/>
                    </a:solidFill>
                  </a:rPr>
                  <a:t>とする</a:t>
                </a:r>
                <a:endParaRPr lang="en-US" altLang="ja-JP" sz="1300" dirty="0">
                  <a:solidFill>
                    <a:srgbClr val="FF0000"/>
                  </a:solidFill>
                </a:endParaRPr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セントロイドの位置をそのクラスタに含まれるデータの重心になるように移動する</a:t>
                </a:r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blipFill>
                <a:blip r:embed="rId3"/>
                <a:stretch>
                  <a:fillRect l="-184" t="-5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="" xmlns:a16="http://schemas.microsoft.com/office/drawing/2014/main" id="{CC2B2E5F-19AB-4AFE-9B53-A9D4A451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8" y="2275371"/>
            <a:ext cx="2947387" cy="102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="" xmlns:a16="http://schemas.microsoft.com/office/drawing/2014/main" id="{2C40C94D-CDDA-499B-88BA-820B6006C242}"/>
                  </a:ext>
                </a:extLst>
              </p:cNvPr>
              <p:cNvSpPr txBox="1"/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と４の繰り返すことで、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1" lang="ja-JP" altLang="en-US" dirty="0"/>
                  <a:t>が小さくなる</a:t>
                </a:r>
                <a:r>
                  <a:rPr lang="ja-JP" altLang="en-US" dirty="0"/>
                  <a:t> ➡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J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可能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blipFill>
                <a:blip r:embed="rId5"/>
                <a:stretch>
                  <a:fillRect l="-729" t="-983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E211EAAB-D1E1-41FA-AABB-1C79785A0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" y="3867212"/>
            <a:ext cx="4258269" cy="2095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="" xmlns:a16="http://schemas.microsoft.com/office/drawing/2014/main" id="{030411DD-B6E1-47D3-9B90-4AB646DE87D7}"/>
                  </a:ext>
                </a:extLst>
              </p:cNvPr>
              <p:cNvSpPr txBox="1"/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/>
              </a:p>
              <a:p>
                <a:r>
                  <a:rPr lang="ja-JP" altLang="en-US" dirty="0"/>
                  <a:t>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blipFill>
                <a:blip r:embed="rId7"/>
                <a:stretch>
                  <a:fillRect l="-1863" t="-3226" b="-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02D89FF1-E821-4B24-9400-46AF4099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744" y="3766875"/>
            <a:ext cx="4258269" cy="215295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="" xmlns:a16="http://schemas.microsoft.com/office/drawing/2014/main" id="{4D8DA3EE-1AFD-46F4-B086-4E3ACDBAE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942" y="5868025"/>
            <a:ext cx="170497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FD23DB1D-8133-4986-A931-5E7CBEACA180}"/>
                  </a:ext>
                </a:extLst>
              </p:cNvPr>
              <p:cNvSpPr txBox="1"/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blipFill>
                <a:blip r:embed="rId10"/>
                <a:stretch>
                  <a:fillRect l="-2867" t="-7692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="" xmlns:a16="http://schemas.microsoft.com/office/drawing/2014/main" id="{68B38F1A-EF71-42E6-8034-ECF8AF2B9FE3}"/>
                  </a:ext>
                </a:extLst>
              </p:cNvPr>
              <p:cNvSpPr txBox="1"/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="" xmlns:a16="http://schemas.microsoft.com/office/drawing/2014/main" id="{CF80B7EE-0E2A-424E-BFB7-3D4002D4355B}"/>
                  </a:ext>
                </a:extLst>
              </p:cNvPr>
              <p:cNvSpPr txBox="1"/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3: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blipFill>
                <a:blip r:embed="rId12"/>
                <a:stretch>
                  <a:fillRect l="-745" r="-167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="" xmlns:a16="http://schemas.microsoft.com/office/drawing/2014/main" id="{6E751636-DC83-4D1D-AD02-0E434A2743CF}"/>
                  </a:ext>
                </a:extLst>
              </p:cNvPr>
              <p:cNvSpPr txBox="1"/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𝑆𝑡𝑒𝑝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blipFill>
                <a:blip r:embed="rId13"/>
                <a:stretch>
                  <a:fillRect l="-727" r="-9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="" xmlns:a16="http://schemas.microsoft.com/office/drawing/2014/main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18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 smtClean="0"/>
              <a:t>・</a:t>
            </a:r>
            <a:r>
              <a:rPr lang="ja-JP" altLang="en-US" b="1" dirty="0"/>
              <a:t>人工</a:t>
            </a:r>
            <a:r>
              <a:rPr lang="ja-JP" altLang="en-US" b="1" dirty="0" smtClean="0"/>
              <a:t>知能の定義（強い</a:t>
            </a:r>
            <a:r>
              <a:rPr lang="en-US" altLang="ja-JP" b="1" dirty="0" smtClean="0"/>
              <a:t>AI</a:t>
            </a:r>
            <a:r>
              <a:rPr lang="ja-JP" altLang="en-US" b="1" dirty="0" smtClean="0"/>
              <a:t>と弱い</a:t>
            </a:r>
            <a:r>
              <a:rPr lang="en-US" altLang="ja-JP" b="1" dirty="0" smtClean="0"/>
              <a:t>AI</a:t>
            </a:r>
            <a:r>
              <a:rPr lang="ja-JP" altLang="en-US" b="1" dirty="0" smtClean="0"/>
              <a:t>を含む）、研究課題、歴史、特に</a:t>
            </a:r>
            <a:r>
              <a:rPr lang="en-US" altLang="ja-JP" b="1" dirty="0" smtClean="0"/>
              <a:t>boom#3</a:t>
            </a:r>
            <a:r>
              <a:rPr lang="ja-JP" altLang="en-US" b="1" dirty="0" smtClean="0"/>
              <a:t>について、簡単に紹介した。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b="1" dirty="0" smtClean="0"/>
              <a:t>・</a:t>
            </a:r>
            <a:r>
              <a:rPr lang="ja-JP" altLang="en-US" b="1" dirty="0"/>
              <a:t>線形</a:t>
            </a:r>
            <a:r>
              <a:rPr lang="ja-JP" altLang="en-US" b="1" dirty="0" smtClean="0"/>
              <a:t>回帰と</a:t>
            </a:r>
            <a:r>
              <a:rPr lang="en-US" altLang="ja-JP" b="1" dirty="0" smtClean="0"/>
              <a:t>k-means</a:t>
            </a:r>
            <a:r>
              <a:rPr lang="ja-JP" altLang="en-US" b="1" dirty="0" smtClean="0"/>
              <a:t>を２つ例として、機械学習の概念を説明した。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800" b="1" dirty="0" smtClean="0"/>
              <a:t>　  </a:t>
            </a:r>
            <a:r>
              <a:rPr lang="ja-JP" altLang="en-US" sz="1800" b="1" i="1" u="sng" dirty="0" smtClean="0"/>
              <a:t>明示的</a:t>
            </a:r>
            <a:r>
              <a:rPr lang="ja-JP" altLang="en-US" sz="1800" b="1" i="1" u="sng" dirty="0"/>
              <a:t>にプログラム</a:t>
            </a:r>
            <a:r>
              <a:rPr lang="ja-JP" altLang="en-US" sz="1800" i="1" dirty="0"/>
              <a:t>しなくても</a:t>
            </a:r>
            <a:r>
              <a:rPr lang="ja-JP" altLang="en-US" sz="1800" b="1" i="1" u="sng" dirty="0"/>
              <a:t>学習する能力</a:t>
            </a:r>
            <a:r>
              <a:rPr lang="ja-JP" altLang="en-US" sz="1800" i="1" dirty="0"/>
              <a:t>をコンピュータに与える研究分野 </a:t>
            </a:r>
            <a:endParaRPr lang="en-US" altLang="ja-JP" sz="1600" i="1" dirty="0"/>
          </a:p>
          <a:p>
            <a:pPr marL="0" indent="0">
              <a:buNone/>
            </a:pPr>
            <a:endParaRPr lang="en-US" altLang="ja-JP" sz="2000" b="1" i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1400" b="1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2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=""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</a:t>
            </a:r>
            <a:r>
              <a:rPr lang="ja-JP" altLang="en-US" sz="1800" b="1" dirty="0">
                <a:solidFill>
                  <a:srgbClr val="FF0000"/>
                </a:solidFill>
              </a:rPr>
              <a:t>ディープラーニング（</a:t>
            </a:r>
            <a:r>
              <a:rPr lang="en-US" altLang="ja-JP" sz="1800" b="1" dirty="0">
                <a:solidFill>
                  <a:srgbClr val="FF0000"/>
                </a:solidFill>
              </a:rPr>
              <a:t>DL</a:t>
            </a:r>
            <a:r>
              <a:rPr lang="ja-JP" altLang="en-US" sz="1800" b="1" dirty="0">
                <a:solidFill>
                  <a:srgbClr val="FF0000"/>
                </a:solidFill>
              </a:rPr>
              <a:t>）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DL</a:t>
            </a:r>
            <a:r>
              <a:rPr lang="ja-JP" altLang="en-US" sz="1800" dirty="0"/>
              <a:t>の紹介予定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次回：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16271" y="3115491"/>
            <a:ext cx="11737731" cy="536332"/>
          </a:xfrm>
        </p:spPr>
        <p:txBody>
          <a:bodyPr/>
          <a:lstStyle/>
          <a:p>
            <a:pPr algn="ctr"/>
            <a:r>
              <a:rPr lang="ja-JP" altLang="en-US" dirty="0" smtClean="0"/>
              <a:t>ご清聴、ありがとうございました。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80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58743678-0819-4CFF-ABBD-FDC303E2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A3D956E0-371F-45BA-968E-057F9A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8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=""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人工知能（</a:t>
            </a:r>
            <a:r>
              <a:rPr lang="en-US" altLang="ja-JP" b="1" dirty="0"/>
              <a:t>artificial intelligence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人工知能とは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/>
              <a:t>AI</a:t>
            </a:r>
            <a:r>
              <a:rPr lang="ja-JP" altLang="en-US" b="1" dirty="0"/>
              <a:t>研究の歴史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b="1" dirty="0"/>
              <a:t> BOOM#3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機械学習（</a:t>
            </a:r>
            <a:r>
              <a:rPr lang="en-US" altLang="ja-JP" b="1" dirty="0"/>
              <a:t>machine learning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機械学習とは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教師あり学習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b="1" dirty="0"/>
              <a:t> </a:t>
            </a:r>
            <a:r>
              <a:rPr lang="ja-JP" altLang="en-US" dirty="0"/>
              <a:t>例：線形回帰（</a:t>
            </a:r>
            <a:r>
              <a:rPr lang="en-US" altLang="ja-JP" dirty="0"/>
              <a:t>Linear Regression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教師なし学習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 例：</a:t>
            </a:r>
            <a:r>
              <a:rPr lang="en-US" altLang="ja-JP" dirty="0"/>
              <a:t>K-means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ja-JP" altLang="en-US" sz="2400" b="1" strike="sngStrike" dirty="0">
                <a:solidFill>
                  <a:schemeClr val="bg1">
                    <a:lumMod val="65000"/>
                  </a:schemeClr>
                </a:solidFill>
              </a:rPr>
              <a:t>機械学習プロジェクトの流れ</a:t>
            </a:r>
            <a:endParaRPr lang="en-US" altLang="ja-JP" sz="2400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なぜ機械学習をする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データ準備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アルゴリズム選択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結果評価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r>
              <a:rPr kumimoji="1" lang="ja-JP" altLang="en-US" dirty="0"/>
              <a:t>：入門編</a:t>
            </a:r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一定数の間違い</a:t>
            </a:r>
            <a:r>
              <a:rPr lang="en-US" altLang="ja-JP" dirty="0">
                <a:solidFill>
                  <a:srgbClr val="FF0000"/>
                </a:solidFill>
              </a:rPr>
              <a:t>(loss)</a:t>
            </a:r>
            <a:r>
              <a:rPr lang="ja-JP" altLang="en-US" dirty="0">
                <a:solidFill>
                  <a:srgbClr val="FF0000"/>
                </a:solidFill>
              </a:rPr>
              <a:t>が含まれることを許容する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データの</a:t>
            </a:r>
            <a:r>
              <a:rPr lang="ja-JP" altLang="en-US" dirty="0"/>
              <a:t>依存関係の整理が複雑。</a:t>
            </a:r>
            <a:r>
              <a:rPr lang="ja-JP" altLang="en-US" dirty="0">
                <a:solidFill>
                  <a:srgbClr val="FF0000"/>
                </a:solidFill>
              </a:rPr>
              <a:t>適切な特徴量選択（</a:t>
            </a:r>
            <a:r>
              <a:rPr lang="en-US" altLang="ja-JP" dirty="0">
                <a:solidFill>
                  <a:srgbClr val="FF0000"/>
                </a:solidFill>
              </a:rPr>
              <a:t>Feature Selection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が困難。</a:t>
            </a:r>
            <a:endParaRPr lang="en-US" altLang="ja-JP" dirty="0"/>
          </a:p>
          <a:p>
            <a:pPr lvl="1"/>
            <a:r>
              <a:rPr kumimoji="1" lang="ja-JP" altLang="en-US" dirty="0"/>
              <a:t>確率的な処理があるため、自動テスクがしにくい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入力データの傾向が変化する可能性がある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なぜ機械学習をする　</a:t>
            </a:r>
            <a:r>
              <a:rPr lang="ja-JP" altLang="en-US" sz="2800" dirty="0"/>
              <a:t>⇒機械学習をしなくて良い方法を考える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34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id:aotamasaki:20180418201910p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73" y="4018769"/>
            <a:ext cx="6425116" cy="18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3F3B3A2C-3501-4FFB-AB94-5044326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 dirty="0"/>
              <a:t>目的：</a:t>
            </a:r>
            <a:endParaRPr kumimoji="1" lang="en-US" altLang="ja-JP" sz="2000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予測精度の向上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学習にかかる時間を短縮できる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モデルの構造を単純化し理解しやすくできる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過学習を防ぐことができる</a:t>
            </a: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r>
              <a:rPr lang="ja-JP" altLang="en-US" b="1" dirty="0"/>
              <a:t>手法：</a:t>
            </a:r>
            <a:r>
              <a:rPr lang="en-US" altLang="ja-JP" dirty="0">
                <a:hlinkClick r:id="rId3"/>
              </a:rPr>
              <a:t>https://aotamasaki.hatenablog.com/entry/2018/04/18/201127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</a:t>
            </a:r>
            <a:r>
              <a:rPr lang="ja-JP" altLang="en-US" sz="1800" b="1" dirty="0"/>
              <a:t>フィルタ法（</a:t>
            </a:r>
            <a:r>
              <a:rPr lang="en-US" altLang="ja-JP" sz="1800" b="1" dirty="0"/>
              <a:t>Filter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en-US" altLang="ja-JP" sz="1600" b="1" dirty="0"/>
              <a:t>    </a:t>
            </a:r>
            <a:r>
              <a:rPr lang="ja-JP" altLang="en-US" sz="1600" dirty="0"/>
              <a:t>統計のテクニックを用いて各特徴の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/>
              <a:t>「予測に使える度合」を点数化し、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点数をもとに特徴にランク付けを行い、</a:t>
            </a:r>
            <a:r>
              <a:rPr lang="en-US" altLang="ja-JP" sz="1600" dirty="0"/>
              <a:t>   </a:t>
            </a:r>
            <a:r>
              <a:rPr lang="ja-JP" altLang="en-US" sz="1600" dirty="0"/>
              <a:t>予測に使うか否かをそれぞれ決定する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ラッパー法（</a:t>
            </a:r>
            <a:r>
              <a:rPr lang="en-US" altLang="ja-JP" sz="1800" b="1" dirty="0"/>
              <a:t>Wrapper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400" dirty="0"/>
              <a:t>   </a:t>
            </a:r>
            <a:r>
              <a:rPr lang="ja-JP" altLang="en-US" sz="1600" dirty="0"/>
              <a:t>複数の特徴を同時に使って予測精度の検証を行い、精度が最も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  </a:t>
            </a:r>
            <a:r>
              <a:rPr lang="ja-JP" altLang="en-US" sz="1600" dirty="0"/>
              <a:t>高くなるような特徴量の組み合わせを探索する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組み込み法（</a:t>
            </a:r>
            <a:r>
              <a:rPr lang="en-US" altLang="ja-JP" sz="1800" b="1" dirty="0"/>
              <a:t>Embedded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600" dirty="0"/>
              <a:t>フィルタ法とラッパー法の</a:t>
            </a:r>
            <a:r>
              <a:rPr lang="en-US" altLang="ja-JP" sz="1600" dirty="0"/>
              <a:t>2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強みを掛け合わせたような手法で、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機械学習モデルが学習の一環として特徴の選択を行う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endParaRPr lang="ja-JP" altLang="en-US" dirty="0"/>
          </a:p>
          <a:p>
            <a:endParaRPr kumimoji="1" lang="ja-JP" altLang="en-US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5352EFCE-EF43-4F9E-BCF8-D5013AC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特徴量選択（</a:t>
            </a:r>
            <a:r>
              <a:rPr lang="en-US" altLang="ja-JP" b="0" dirty="0"/>
              <a:t>Feature Selection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2050" name="Picture 2" descr="f:id:aotamasaki:20180418201844p: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63" y="2937667"/>
            <a:ext cx="6333824" cy="6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.Hold-out">
            <a:extLst>
              <a:ext uri="{FF2B5EF4-FFF2-40B4-BE49-F238E27FC236}">
                <a16:creationId xmlns="" xmlns:a16="http://schemas.microsoft.com/office/drawing/2014/main" id="{3499A9CF-6B98-41C5-97BF-88149F26B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4142"/>
          <a:stretch/>
        </p:blipFill>
        <p:spPr bwMode="auto">
          <a:xfrm>
            <a:off x="2553535" y="980389"/>
            <a:ext cx="6010275" cy="23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7D9B3639-FA8D-48E2-BC39-A3E154A8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Hold-out(</a:t>
            </a:r>
            <a:r>
              <a:rPr lang="ja-JP" altLang="en-US" b="1" dirty="0"/>
              <a:t>ホールドアウト法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Cross Validation</a:t>
            </a:r>
            <a:r>
              <a:rPr lang="ja-JP" altLang="en-US" b="1" dirty="0"/>
              <a:t>（クロスバリデーション法）　➡特例：</a:t>
            </a:r>
            <a:r>
              <a:rPr lang="en-US" altLang="ja-JP" b="1" dirty="0"/>
              <a:t> Leave One Out</a:t>
            </a:r>
            <a:r>
              <a:rPr lang="ja-JP" altLang="en-US" b="1" dirty="0"/>
              <a:t>もある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2E9EF899-42AE-4CC9-8101-B3FB703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データ準備</a:t>
            </a:r>
          </a:p>
        </p:txBody>
      </p:sp>
      <p:pic>
        <p:nvPicPr>
          <p:cNvPr id="15364" name="Picture 4" descr="2.Cross Validation">
            <a:extLst>
              <a:ext uri="{FF2B5EF4-FFF2-40B4-BE49-F238E27FC236}">
                <a16:creationId xmlns="" xmlns:a16="http://schemas.microsoft.com/office/drawing/2014/main" id="{27F96279-69D0-4B90-885E-F3908E839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/>
          <a:stretch/>
        </p:blipFill>
        <p:spPr bwMode="auto">
          <a:xfrm>
            <a:off x="2770647" y="4232635"/>
            <a:ext cx="5953125" cy="2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</a:t>
            </a:r>
            <a:r>
              <a:rPr lang="en-US" altLang="ja-JP" dirty="0" err="1"/>
              <a:t>sk</a:t>
            </a:r>
            <a:r>
              <a:rPr lang="en-US" altLang="ja-JP" dirty="0"/>
              <a:t>-learn</a:t>
            </a:r>
            <a:endParaRPr lang="ja-JP" altLang="en-US" dirty="0"/>
          </a:p>
        </p:txBody>
      </p:sp>
      <p:pic>
        <p:nvPicPr>
          <p:cNvPr id="4100" name="Picture 4" descr="Move mouse over image">
            <a:extLst>
              <a:ext uri="{FF2B5EF4-FFF2-40B4-BE49-F238E27FC236}">
                <a16:creationId xmlns="" xmlns:a16="http://schemas.microsoft.com/office/drawing/2014/main" id="{FA4BD87C-6848-4B16-85C9-F556842A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1" y="1251058"/>
            <a:ext cx="8993170" cy="56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7730" y="861211"/>
            <a:ext cx="758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/>
              </a:rPr>
              <a:t>https://scikit-learn.org/stable/tutorial/machine_learning_map/index.html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4740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MS Azure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1756" y="779798"/>
            <a:ext cx="906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2"/>
              </a:rPr>
              <a:t>https://docs.microsoft.com/ja-jp/azure/machine-learning/studio/algorithm-cheat-sheet</a:t>
            </a:r>
            <a:endParaRPr kumimoji="1" lang="ja-JP" altLang="en-US" sz="1600" b="1" i="1" dirty="0"/>
          </a:p>
        </p:txBody>
      </p:sp>
      <p:pic>
        <p:nvPicPr>
          <p:cNvPr id="10242" name="Picture 2" descr="é¢é£ç»å">
            <a:extLst>
              <a:ext uri="{FF2B5EF4-FFF2-40B4-BE49-F238E27FC236}">
                <a16:creationId xmlns="" xmlns:a16="http://schemas.microsoft.com/office/drawing/2014/main" id="{71A80E71-3727-4986-8FE1-8238BE9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4" y="1107564"/>
            <a:ext cx="8881228" cy="57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3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SAS japan</a:t>
            </a:r>
            <a:endParaRPr lang="ja-JP" altLang="en-US" dirty="0"/>
          </a:p>
        </p:txBody>
      </p:sp>
      <p:pic>
        <p:nvPicPr>
          <p:cNvPr id="4098" name="Picture 2" descr="machine-learning-cheet-sheet.png">
            <a:extLst>
              <a:ext uri="{FF2B5EF4-FFF2-40B4-BE49-F238E27FC236}">
                <a16:creationId xmlns="" xmlns:a16="http://schemas.microsoft.com/office/drawing/2014/main" id="{444FBF65-0794-41C6-8270-081476B2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7" y="1234911"/>
            <a:ext cx="9809025" cy="5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9FB1CB19-5E53-4B23-9040-606014347051}"/>
              </a:ext>
            </a:extLst>
          </p:cNvPr>
          <p:cNvSpPr txBox="1"/>
          <p:nvPr/>
        </p:nvSpPr>
        <p:spPr>
          <a:xfrm>
            <a:off x="191756" y="779798"/>
            <a:ext cx="101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https://blogs.sas.com/content/subconsciousmusings/2017/04/12/machine-learning-algorithm-use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0198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</a:t>
            </a:r>
            <a:r>
              <a:rPr kumimoji="1" lang="ja-JP" altLang="en-US" dirty="0"/>
              <a:t>）</a:t>
            </a:r>
          </a:p>
        </p:txBody>
      </p:sp>
      <p:pic>
        <p:nvPicPr>
          <p:cNvPr id="6146" name="Picture 2" descr="f:id:imslotter:20170517094644p:plain">
            <a:extLst>
              <a:ext uri="{FF2B5EF4-FFF2-40B4-BE49-F238E27FC236}">
                <a16:creationId xmlns="" xmlns:a16="http://schemas.microsoft.com/office/drawing/2014/main" id="{8B9C8556-05E4-43F1-9D55-926B7ACB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5" y="764932"/>
            <a:ext cx="7081616" cy="281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B1A3883A-D854-4545-8E2E-74423884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5" y="3717034"/>
            <a:ext cx="8439150" cy="2476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="" xmlns:a16="http://schemas.microsoft.com/office/drawing/2014/main" id="{7885F907-AE89-4086-80D8-08F9223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6193534"/>
            <a:ext cx="8429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9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41401109-DF0C-4BB0-8FB9-006C0F3C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81" y="985101"/>
            <a:ext cx="4638019" cy="3397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="" xmlns:a16="http://schemas.microsoft.com/office/drawing/2014/main" id="{B1C4DA72-450B-4ABA-B201-0B2A8388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985101"/>
            <a:ext cx="4166647" cy="339774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="" xmlns:a16="http://schemas.microsoft.com/office/drawing/2014/main" id="{BFF67530-6A65-4276-B58A-1C9A82AF2D83}"/>
              </a:ext>
            </a:extLst>
          </p:cNvPr>
          <p:cNvSpPr/>
          <p:nvPr/>
        </p:nvSpPr>
        <p:spPr>
          <a:xfrm>
            <a:off x="622170" y="2956485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3A22799-9655-43E2-B5C2-6DAB267A8145}"/>
              </a:ext>
            </a:extLst>
          </p:cNvPr>
          <p:cNvSpPr txBox="1"/>
          <p:nvPr/>
        </p:nvSpPr>
        <p:spPr>
          <a:xfrm>
            <a:off x="3557641" y="4595587"/>
            <a:ext cx="439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正しく分類できているかどうかが大事　➡</a:t>
            </a:r>
            <a:r>
              <a:rPr lang="en-US" altLang="ja-JP" sz="1400" b="1" dirty="0">
                <a:solidFill>
                  <a:srgbClr val="FF0000"/>
                </a:solidFill>
              </a:rPr>
              <a:t>Accuracy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="" xmlns:a16="http://schemas.microsoft.com/office/drawing/2014/main" id="{271BA0DE-10AA-4218-9AA9-00A4F00055DC}"/>
              </a:ext>
            </a:extLst>
          </p:cNvPr>
          <p:cNvSpPr/>
          <p:nvPr/>
        </p:nvSpPr>
        <p:spPr>
          <a:xfrm>
            <a:off x="5514981" y="3557856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C3DAEE4E-8420-417E-8B32-B58530AD385E}"/>
              </a:ext>
            </a:extLst>
          </p:cNvPr>
          <p:cNvSpPr txBox="1"/>
          <p:nvPr/>
        </p:nvSpPr>
        <p:spPr>
          <a:xfrm>
            <a:off x="3557641" y="4962221"/>
            <a:ext cx="423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正解と判断したものが本当に正解か　➡</a:t>
            </a:r>
            <a:r>
              <a:rPr lang="en-US" altLang="ja-JP" sz="1400" b="1" dirty="0">
                <a:solidFill>
                  <a:srgbClr val="FF0000"/>
                </a:solidFill>
              </a:rPr>
              <a:t>Precision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CBD0EF8-B917-4700-8FD2-04D6E899EF05}"/>
              </a:ext>
            </a:extLst>
          </p:cNvPr>
          <p:cNvSpPr txBox="1"/>
          <p:nvPr/>
        </p:nvSpPr>
        <p:spPr>
          <a:xfrm>
            <a:off x="590938" y="569223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その他：</a:t>
            </a:r>
            <a:endParaRPr lang="en-US" altLang="ja-JP" dirty="0"/>
          </a:p>
          <a:p>
            <a:r>
              <a:rPr lang="ja-JP" altLang="en-US" dirty="0"/>
              <a:t>　 ・ </a:t>
            </a:r>
            <a:r>
              <a:rPr lang="en-US" altLang="ja-JP" dirty="0"/>
              <a:t>ROC curve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AUC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Logarithmic Loss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585E68DB-427B-45C5-8B98-923D562FF688}"/>
              </a:ext>
            </a:extLst>
          </p:cNvPr>
          <p:cNvSpPr txBox="1"/>
          <p:nvPr/>
        </p:nvSpPr>
        <p:spPr>
          <a:xfrm>
            <a:off x="1612349" y="5716761"/>
            <a:ext cx="482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4"/>
              </a:rPr>
              <a:t>https://www.procrasist.com/entry/ml-metrics</a:t>
            </a:r>
            <a:endParaRPr kumimoji="1" lang="ja-JP" altLang="en-US" sz="1600" b="1" i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C2CECFF7-3994-4683-8F8A-62326BFF82AB}"/>
              </a:ext>
            </a:extLst>
          </p:cNvPr>
          <p:cNvSpPr txBox="1"/>
          <p:nvPr/>
        </p:nvSpPr>
        <p:spPr>
          <a:xfrm>
            <a:off x="3557641" y="5372196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抜け漏れをすくなくしたい　➡</a:t>
            </a:r>
            <a:r>
              <a:rPr lang="en-US" altLang="ja-JP" sz="1400" b="1" dirty="0">
                <a:solidFill>
                  <a:srgbClr val="FF0000"/>
                </a:solidFill>
              </a:rPr>
              <a:t>Recall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5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Regression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E44F61B1-8AE1-46DB-B07C-0E0D879C6A51}"/>
              </a:ext>
            </a:extLst>
          </p:cNvPr>
          <p:cNvSpPr txBox="1"/>
          <p:nvPr/>
        </p:nvSpPr>
        <p:spPr>
          <a:xfrm>
            <a:off x="290145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TODO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0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未学習（</a:t>
            </a:r>
            <a:r>
              <a:rPr lang="en-US" altLang="ja-JP" dirty="0"/>
              <a:t>under-fit</a:t>
            </a:r>
            <a:r>
              <a:rPr lang="ja-JP" altLang="en-US" dirty="0"/>
              <a:t>）＆過学習（</a:t>
            </a:r>
            <a:r>
              <a:rPr lang="en-US" altLang="ja-JP" dirty="0"/>
              <a:t>over-fit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026" name="Picture 2" descr="https://tamanyan.me/static/28a61daa42aa001b2e12d55af8fc0a82/932fc/overfitting-underfitt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4" b="1"/>
          <a:stretch/>
        </p:blipFill>
        <p:spPr bwMode="auto">
          <a:xfrm>
            <a:off x="1488382" y="1043709"/>
            <a:ext cx="8865582" cy="2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819564" y="319655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underfitting</a:t>
            </a:r>
            <a:r>
              <a:rPr lang="en-US" altLang="ja-JP" b="1" dirty="0"/>
              <a:t> / high-bias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1029" y="31965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overfitting / high variance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blipFill>
                <a:blip r:embed="rId5"/>
                <a:stretch>
                  <a:fillRect l="-3587" r="-134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blipFill>
                <a:blip r:embed="rId6"/>
                <a:stretch>
                  <a:fillRect l="-1279" t="-4348" r="-21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blipFill>
                <a:blip r:embed="rId7"/>
                <a:stretch>
                  <a:fillRect l="-746" t="-434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5"/>
          <p:cNvGrpSpPr/>
          <p:nvPr/>
        </p:nvGrpSpPr>
        <p:grpSpPr>
          <a:xfrm>
            <a:off x="4054765" y="4317030"/>
            <a:ext cx="3962399" cy="2432459"/>
            <a:chOff x="304800" y="2266950"/>
            <a:chExt cx="4266505" cy="2619146"/>
          </a:xfrm>
        </p:grpSpPr>
        <p:cxnSp>
          <p:nvCxnSpPr>
            <p:cNvPr id="21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 of polynomial d</a:t>
              </a:r>
              <a:endParaRPr lang="en-US" baseline="-25000" dirty="0"/>
            </a:p>
          </p:txBody>
        </p:sp>
        <p:sp>
          <p:nvSpPr>
            <p:cNvPr id="23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</a:t>
              </a:r>
              <a:endParaRPr lang="en-US" baseline="-25000" dirty="0"/>
            </a:p>
          </p:txBody>
        </p:sp>
        <p:cxnSp>
          <p:nvCxnSpPr>
            <p:cNvPr id="24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7"/>
          <p:cNvSpPr/>
          <p:nvPr/>
        </p:nvSpPr>
        <p:spPr>
          <a:xfrm>
            <a:off x="4725719" y="439323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"/>
          <p:cNvSpPr/>
          <p:nvPr/>
        </p:nvSpPr>
        <p:spPr>
          <a:xfrm>
            <a:off x="4892965" y="439939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0" y="4235887"/>
            <a:ext cx="546258" cy="220478"/>
          </a:xfrm>
          <a:prstGeom prst="rect">
            <a:avLst/>
          </a:prstGeom>
        </p:spPr>
      </p:pic>
      <p:pic>
        <p:nvPicPr>
          <p:cNvPr id="28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9" y="5615997"/>
            <a:ext cx="844145" cy="234679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6555508" y="439323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(cross validation </a:t>
            </a:r>
          </a:p>
          <a:p>
            <a:r>
              <a:rPr lang="en-US" sz="1400" dirty="0"/>
              <a:t>error)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6797964" y="576483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(training error)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77472" y="37938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14839" y="37673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=3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28820" y="379380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=n, n&gt;3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11286" y="60502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10306" y="603554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=n, n&gt;3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人工知能（</a:t>
            </a:r>
            <a:r>
              <a:rPr lang="en-US" altLang="ja-JP" sz="5400" dirty="0"/>
              <a:t>artificial intelligence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435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</a:t>
            </a:r>
            <a:r>
              <a:rPr lang="ja-JP" altLang="en-US" sz="1800" dirty="0">
                <a:highlight>
                  <a:srgbClr val="FFFF00"/>
                </a:highlight>
                <a:hlinkClick r:id="rId2"/>
              </a:rPr>
              <a:t>知的な能力</a:t>
            </a:r>
            <a:r>
              <a:rPr lang="ja-JP" altLang="en-US" sz="1800" dirty="0"/>
              <a:t>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ja-JP" altLang="en-US" sz="1800" dirty="0"/>
              <a:t>　　　　　　　　　　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6" name="Picture 2" descr="https://dwrowh0ntn9c6.cloudfront.net/public/ckeditor/pictures/data/000/002/592/content/c173b2ae648d9d298cf314af9547c04b8ac798d1.jpg">
            <a:extLst>
              <a:ext uri="{FF2B5EF4-FFF2-40B4-BE49-F238E27FC236}">
                <a16:creationId xmlns="" xmlns:a16="http://schemas.microsoft.com/office/drawing/2014/main" id="{D9B06A9A-1CDA-46A0-B48A-88313724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062614"/>
            <a:ext cx="9417274" cy="434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6" name="Picture 2" descr="ãå¼·ãAIã¨å¼±ãAI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6" b="1061"/>
          <a:stretch/>
        </p:blipFill>
        <p:spPr bwMode="auto">
          <a:xfrm>
            <a:off x="1686244" y="2192290"/>
            <a:ext cx="8201585" cy="40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）＞ディープラーニング（</a:t>
            </a:r>
            <a:r>
              <a:rPr lang="en-US" altLang="ja-JP" sz="1800" b="1" dirty="0"/>
              <a:t>DL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/>
              <a:t>boom#1</a:t>
            </a:r>
            <a:r>
              <a:rPr lang="ja-JP" altLang="en-US" sz="1600" b="1" dirty="0"/>
              <a:t>：探索・推論（</a:t>
            </a:r>
            <a:r>
              <a:rPr lang="en-US" altLang="ja-JP" sz="1600" b="1" dirty="0"/>
              <a:t>1950</a:t>
            </a:r>
            <a:r>
              <a:rPr lang="ja-JP" altLang="en-US" sz="1600" b="1" dirty="0"/>
              <a:t>年代後半</a:t>
            </a:r>
            <a:r>
              <a:rPr lang="en-US" altLang="ja-JP" sz="1600" b="1" dirty="0"/>
              <a:t>〜1960</a:t>
            </a:r>
            <a:r>
              <a:rPr lang="ja-JP" altLang="en-US" sz="1600" b="1" dirty="0"/>
              <a:t>年代）</a:t>
            </a:r>
            <a:endParaRPr lang="ja-JP" altLang="en-US" sz="1600" dirty="0"/>
          </a:p>
          <a:p>
            <a:pPr marL="0" indent="0">
              <a:buNone/>
            </a:pPr>
            <a:r>
              <a:rPr lang="en-US" altLang="ja-JP" sz="1600" b="1" dirty="0"/>
              <a:t>boom#2</a:t>
            </a:r>
            <a:r>
              <a:rPr lang="ja-JP" altLang="en-US" sz="1600" b="1" dirty="0"/>
              <a:t>：エキスパートシステム（</a:t>
            </a:r>
            <a:r>
              <a:rPr lang="en-US" altLang="ja-JP" sz="1600" b="1" dirty="0"/>
              <a:t>1980</a:t>
            </a:r>
            <a:r>
              <a:rPr lang="ja-JP" altLang="en-US" sz="1600" b="1" dirty="0"/>
              <a:t>年代</a:t>
            </a:r>
            <a:r>
              <a:rPr lang="en-US" altLang="ja-JP" sz="1600" b="1" dirty="0"/>
              <a:t>〜1990</a:t>
            </a:r>
            <a:r>
              <a:rPr lang="ja-JP" altLang="en-US" sz="1600" b="1" dirty="0"/>
              <a:t>年ごろ）</a:t>
            </a:r>
            <a:r>
              <a:rPr lang="en-US" altLang="ja-JP" sz="1600" b="1" dirty="0"/>
              <a:t>※</a:t>
            </a:r>
            <a:r>
              <a:rPr lang="en-US" altLang="ja-JP" sz="1600" dirty="0"/>
              <a:t> 2011</a:t>
            </a:r>
            <a:r>
              <a:rPr lang="ja-JP" altLang="en-US" sz="1600" dirty="0"/>
              <a:t>年ワトソン、</a:t>
            </a:r>
            <a:r>
              <a:rPr lang="en-US" altLang="ja-JP" sz="1600" dirty="0"/>
              <a:t>2011~2016</a:t>
            </a:r>
            <a:r>
              <a:rPr lang="ja-JP" altLang="en-US" sz="1600" dirty="0"/>
              <a:t>年東ロボくん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b="1" dirty="0"/>
              <a:t>boom#3</a:t>
            </a:r>
            <a:r>
              <a:rPr lang="ja-JP" altLang="en-US" sz="1600" b="1" dirty="0"/>
              <a:t>：機械学習とディープラーニング（</a:t>
            </a:r>
            <a:r>
              <a:rPr lang="en-US" altLang="ja-JP" sz="1600" b="1" dirty="0"/>
              <a:t>2010</a:t>
            </a:r>
            <a:r>
              <a:rPr lang="ja-JP" altLang="en-US" sz="1600" b="1" dirty="0"/>
              <a:t>年</a:t>
            </a:r>
            <a:r>
              <a:rPr lang="en-US" altLang="ja-JP" sz="1600" b="1" dirty="0"/>
              <a:t>〜</a:t>
            </a:r>
            <a:r>
              <a:rPr lang="ja-JP" altLang="en-US" sz="1600" b="1" dirty="0"/>
              <a:t>現在）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/>
              <a:t>1956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ダートマス（</a:t>
            </a:r>
            <a:r>
              <a:rPr lang="en-US" altLang="ja-JP" sz="1600" b="1" dirty="0"/>
              <a:t>Dartmouth</a:t>
            </a:r>
            <a:r>
              <a:rPr lang="ja-JP" altLang="en-US" sz="1600" b="1" dirty="0"/>
              <a:t>）会議</a:t>
            </a:r>
            <a:r>
              <a:rPr lang="ja-JP" altLang="en-US" sz="1600" dirty="0"/>
              <a:t>：人工知能の言葉が初誕生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John McCarthy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フレーム問題：</a:t>
            </a:r>
            <a:r>
              <a:rPr lang="en-US" altLang="ja-JP" sz="1600" b="1" dirty="0"/>
              <a:t> </a:t>
            </a:r>
            <a:r>
              <a:rPr lang="en-US" altLang="ja-JP" sz="1600" dirty="0"/>
              <a:t>John McCarthy </a:t>
            </a:r>
            <a:r>
              <a:rPr lang="en-US" altLang="ja-JP" sz="1600" dirty="0">
                <a:hlinkClick r:id="rId2"/>
              </a:rPr>
              <a:t>“Some philosophical problems from the standpoint of artificial intelligence”</a:t>
            </a:r>
            <a:r>
              <a:rPr lang="en-US" altLang="ja-JP" sz="1600" dirty="0"/>
              <a:t>. </a:t>
            </a:r>
          </a:p>
          <a:p>
            <a:pPr marL="0" indent="0">
              <a:buNone/>
            </a:pPr>
            <a:r>
              <a:rPr lang="en-US" altLang="ja-JP" sz="1600" dirty="0"/>
              <a:t>1990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シンボルグラウンディング問題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en-US" altLang="ja-JP" sz="1600" dirty="0" err="1"/>
              <a:t>Harnad</a:t>
            </a:r>
            <a:r>
              <a:rPr lang="en-US" altLang="ja-JP" sz="1600" dirty="0"/>
              <a:t>, S. </a:t>
            </a:r>
            <a:r>
              <a:rPr lang="en-US" altLang="ja-JP" sz="1600" dirty="0">
                <a:hlinkClick r:id="rId3"/>
              </a:rPr>
              <a:t>The Symbol Grounding Problem.</a:t>
            </a:r>
            <a:r>
              <a:rPr lang="en-US" altLang="ja-JP" sz="1600" dirty="0"/>
              <a:t> </a:t>
            </a:r>
            <a:r>
              <a:rPr lang="en-US" altLang="ja-JP" sz="1600" i="1" dirty="0" err="1"/>
              <a:t>Physica</a:t>
            </a:r>
            <a:r>
              <a:rPr lang="en-US" altLang="ja-JP" sz="1600" i="1" dirty="0"/>
              <a:t> D</a:t>
            </a:r>
            <a:r>
              <a:rPr lang="en-US" altLang="ja-JP" sz="1600" dirty="0"/>
              <a:t> 42: 335-346.</a:t>
            </a:r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研究の歴史</a:t>
            </a:r>
          </a:p>
        </p:txBody>
      </p:sp>
      <p:pic>
        <p:nvPicPr>
          <p:cNvPr id="1026" name="Picture 2" descr="https://tech-camp.in/note/wp-content/uploads/48e6c13dcba07aa63eea2c630efed7ec.jpg">
            <a:extLst>
              <a:ext uri="{FF2B5EF4-FFF2-40B4-BE49-F238E27FC236}">
                <a16:creationId xmlns="" xmlns:a16="http://schemas.microsoft.com/office/drawing/2014/main" id="{6731635B-B1CA-49D0-8039-3F7F120B4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2368"/>
          <a:stretch/>
        </p:blipFill>
        <p:spPr bwMode="auto">
          <a:xfrm>
            <a:off x="837760" y="3749459"/>
            <a:ext cx="9418604" cy="310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</a:t>
            </a:r>
            <a:r>
              <a:rPr lang="en-US" altLang="ja-JP" sz="1600" b="1" dirty="0"/>
              <a:t>The Perceptron</a:t>
            </a:r>
            <a:r>
              <a:rPr lang="en-US" altLang="ja-JP" sz="1600" dirty="0"/>
              <a:t>: A Probabilistic Model for Information Storage and Organization in the </a:t>
            </a:r>
            <a:r>
              <a:rPr lang="en-US" altLang="ja-JP" sz="1600" b="1" dirty="0">
                <a:solidFill>
                  <a:srgbClr val="FF0000"/>
                </a:solidFill>
              </a:rPr>
              <a:t>Brain</a:t>
            </a:r>
            <a:r>
              <a:rPr lang="en-US" altLang="ja-JP" sz="1600" dirty="0"/>
              <a:t>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dirty="0"/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年代隠れ層を入れれば理論上は問題解決できた。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バックプロパゲーション</a:t>
            </a:r>
            <a:r>
              <a:rPr lang="ja-JP" altLang="en-US" sz="1600" dirty="0"/>
              <a:t>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/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</a:t>
            </a:r>
            <a:r>
              <a:rPr lang="en-US" altLang="ja-JP" sz="1600" b="1" dirty="0"/>
              <a:t>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</a:t>
            </a:r>
            <a:r>
              <a:rPr lang="en-US" altLang="ja-JP" sz="1600" b="1" dirty="0"/>
              <a:t>ILSVRC</a:t>
            </a:r>
            <a:r>
              <a:rPr lang="en-US" altLang="ja-JP" sz="1400" b="1" dirty="0"/>
              <a:t>(</a:t>
            </a:r>
            <a:r>
              <a:rPr lang="ja-JP" altLang="en-US" sz="1400" b="1" dirty="0"/>
              <a:t>大規模画像認識の競技会</a:t>
            </a:r>
            <a:r>
              <a:rPr lang="en-US" altLang="ja-JP" sz="1400" b="1" dirty="0"/>
              <a:t>)</a:t>
            </a:r>
            <a:r>
              <a:rPr lang="ja-JP" altLang="en-US" sz="1600" b="1" dirty="0"/>
              <a:t>で圧倒的に勝利 </a:t>
            </a:r>
            <a:r>
              <a:rPr lang="en-US" altLang="ja-JP" sz="1600" b="1" dirty="0"/>
              <a:t>by </a:t>
            </a:r>
            <a:r>
              <a:rPr lang="en-US" altLang="ja-JP" sz="1600" dirty="0"/>
              <a:t>Geoffrey Hinton</a:t>
            </a:r>
            <a:r>
              <a:rPr lang="ja-JP" altLang="en-US" sz="1600" b="1" dirty="0" err="1"/>
              <a:t>。</a:t>
            </a:r>
            <a:r>
              <a:rPr lang="ja-JP" altLang="en-US" sz="1600" b="1" dirty="0"/>
              <a:t>誤り率</a:t>
            </a:r>
            <a:r>
              <a:rPr lang="en-US" altLang="ja-JP" sz="1600" b="1" dirty="0"/>
              <a:t>25.7%</a:t>
            </a:r>
            <a:r>
              <a:rPr lang="ja-JP" altLang="en-US" sz="1600" b="1" dirty="0"/>
              <a:t>から</a:t>
            </a:r>
            <a:r>
              <a:rPr lang="en-US" altLang="ja-JP" sz="1600" b="1" dirty="0"/>
              <a:t>16%</a:t>
            </a:r>
            <a:r>
              <a:rPr lang="ja-JP" altLang="en-US" sz="1600" b="1" dirty="0"/>
              <a:t>へ。現在：</a:t>
            </a:r>
            <a:r>
              <a:rPr lang="en-US" altLang="ja-JP" sz="1600" b="1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YouTube</a:t>
            </a:r>
            <a:r>
              <a:rPr lang="ja-JP" altLang="en-US" sz="1600" b="1" dirty="0"/>
              <a:t>の動画を学習し猫認識　</a:t>
            </a:r>
            <a:r>
              <a:rPr lang="en-US" altLang="ja-JP" sz="1600" b="1" dirty="0"/>
              <a:t>by</a:t>
            </a:r>
            <a:r>
              <a:rPr lang="en-US" altLang="ja-JP" sz="1600" dirty="0"/>
              <a:t>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AlphaGo </a:t>
            </a:r>
            <a:r>
              <a:rPr lang="ja-JP" altLang="en-US" sz="1600" b="1" dirty="0"/>
              <a:t>　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=""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=""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=""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7736</TotalTime>
  <Words>2500</Words>
  <Application>Microsoft Office PowerPoint</Application>
  <PresentationFormat>ユーザー設定</PresentationFormat>
  <Paragraphs>448</Paragraphs>
  <Slides>40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Office テーマ</vt:lpstr>
      <vt:lpstr>Machine Learning #Start</vt:lpstr>
      <vt:lpstr>PowerPoint プレゼンテーション</vt:lpstr>
      <vt:lpstr>Agenda：入門編</vt:lpstr>
      <vt:lpstr>人工知能（artificial intelligence）</vt:lpstr>
      <vt:lpstr>人工知能（artificial intelligence）とは</vt:lpstr>
      <vt:lpstr>人工知能（artificial intelligence）とは</vt:lpstr>
      <vt:lpstr>人工知能（artificial intelligence）とは</vt:lpstr>
      <vt:lpstr>AI研究の歴史</vt:lpstr>
      <vt:lpstr>boom#3 : 2010年〜現在 </vt:lpstr>
      <vt:lpstr>機械学習（machine learning）</vt:lpstr>
      <vt:lpstr>機械学習とは</vt:lpstr>
      <vt:lpstr>代表的な手法</vt:lpstr>
      <vt:lpstr>教師あり学習の理解</vt:lpstr>
      <vt:lpstr>損失関数（Cost Function・Loss Function）</vt:lpstr>
      <vt:lpstr>交差エントロピー誤差の理解</vt:lpstr>
      <vt:lpstr>教師あり学習の理解</vt:lpstr>
      <vt:lpstr>教師あり学習の理解</vt:lpstr>
      <vt:lpstr>勾配降下法（Gradient descent）</vt:lpstr>
      <vt:lpstr>線形回帰（Linear Regression) + 勾配降下法（Gradient descent）</vt:lpstr>
      <vt:lpstr>線形回帰（Linear Regression) + 勾配降下法（Gradient descent）</vt:lpstr>
      <vt:lpstr>教師なし学習の理解</vt:lpstr>
      <vt:lpstr>教師なし学習の理解</vt:lpstr>
      <vt:lpstr>教師なし学習の理解</vt:lpstr>
      <vt:lpstr>まとめ：</vt:lpstr>
      <vt:lpstr>機械学習プロジェクトの流れ</vt:lpstr>
      <vt:lpstr>次回：</vt:lpstr>
      <vt:lpstr>ご清聴、ありがとうございました。</vt:lpstr>
      <vt:lpstr>Appendix</vt:lpstr>
      <vt:lpstr>機械学習プロジェクトの流れ</vt:lpstr>
      <vt:lpstr>なぜ機械学習をする　⇒機械学習をしなくて良い方法を考える</vt:lpstr>
      <vt:lpstr>特徴量選択（Feature Selection）</vt:lpstr>
      <vt:lpstr>データ準備</vt:lpstr>
      <vt:lpstr>アルゴリズム選択 from sk-learn</vt:lpstr>
      <vt:lpstr>アルゴリズム選択 from MS Azure</vt:lpstr>
      <vt:lpstr>アルゴリズム選択 from SAS japan</vt:lpstr>
      <vt:lpstr>モデル評価（ Classification の場合）</vt:lpstr>
      <vt:lpstr>モデル評価（ Classification の場合）</vt:lpstr>
      <vt:lpstr>モデル評価（ Regression の場合）</vt:lpstr>
      <vt:lpstr>未学習（under-fit）＆過学習（over-fit）</vt:lpstr>
      <vt:lpstr>過学習（over-fit）へ対策：Regularization（正規化）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gm3187</cp:lastModifiedBy>
  <cp:revision>659</cp:revision>
  <dcterms:created xsi:type="dcterms:W3CDTF">2019-04-20T15:03:58Z</dcterms:created>
  <dcterms:modified xsi:type="dcterms:W3CDTF">2019-05-21T03:55:46Z</dcterms:modified>
</cp:coreProperties>
</file>