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71" r:id="rId6"/>
    <p:sldId id="288" r:id="rId7"/>
    <p:sldId id="259" r:id="rId8"/>
    <p:sldId id="285" r:id="rId9"/>
    <p:sldId id="265" r:id="rId10"/>
    <p:sldId id="262" r:id="rId11"/>
    <p:sldId id="264" r:id="rId12"/>
    <p:sldId id="282" r:id="rId13"/>
    <p:sldId id="289" r:id="rId14"/>
    <p:sldId id="290" r:id="rId15"/>
    <p:sldId id="276" r:id="rId16"/>
    <p:sldId id="280" r:id="rId17"/>
    <p:sldId id="278" r:id="rId18"/>
    <p:sldId id="284" r:id="rId19"/>
    <p:sldId id="279" r:id="rId20"/>
    <p:sldId id="291" r:id="rId21"/>
    <p:sldId id="266" r:id="rId22"/>
    <p:sldId id="268" r:id="rId23"/>
    <p:sldId id="270" r:id="rId24"/>
    <p:sldId id="277" r:id="rId25"/>
    <p:sldId id="269" r:id="rId26"/>
    <p:sldId id="267" r:id="rId27"/>
    <p:sldId id="272" r:id="rId28"/>
    <p:sldId id="273" r:id="rId29"/>
    <p:sldId id="274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/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39975936"/>
        <c:axId val="40642432"/>
      </c:scatterChart>
      <c:valAx>
        <c:axId val="39975936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40642432"/>
        <c:crosses val="autoZero"/>
        <c:crossBetween val="midCat"/>
      </c:valAx>
      <c:valAx>
        <c:axId val="40642432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39975936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C36980-6FCD-491C-9380-0BE258AE5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65334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42815D-9104-4BB8-B700-7FA09F6FB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54330-7BBA-46C3-9E43-FA07159C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18F667-719E-4101-B889-11E67B30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537A7-C748-40B9-9C55-F38A289A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3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126AD5-4978-40D2-B222-FB3D47E8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24D81A-2CDD-4099-A66C-7C6CF514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514578-7E64-4AF9-89DA-1111859D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A84BA-F8A2-4760-8084-280A15A5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3C9A23-C0C5-42D7-87DA-0CECFFAB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6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718BFA-977E-4CD1-A75A-3F135F2E3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49CB8E-1666-458F-AC95-3EBB3A6B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77E1F4-CCC2-4E7E-AF25-A6BD4102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E9897C-8AB3-4185-AAA7-F28B2A79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36DB37-2D56-4CFF-BD0F-655D850D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78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A8590-0191-41A5-B7EC-6CE980EED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737731" cy="58820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4A54BD6-A253-4528-A1C4-7BCC01B0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4591B7-9A9B-41E6-BC93-68B829DC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676" y="6383330"/>
            <a:ext cx="2743200" cy="365125"/>
          </a:xfrm>
        </p:spPr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BF5A4EA-8E0A-45F5-BE70-B6DD265EDEDB}"/>
              </a:ext>
            </a:extLst>
          </p:cNvPr>
          <p:cNvCxnSpPr>
            <a:cxnSpLocks/>
          </p:cNvCxnSpPr>
          <p:nvPr userDrawn="1"/>
        </p:nvCxnSpPr>
        <p:spPr>
          <a:xfrm>
            <a:off x="290145" y="764932"/>
            <a:ext cx="11737731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83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C9EFD-7283-43FB-B84E-2E536D0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F09110-908A-4A61-A13D-A19399DB3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D6DAA6-A2EE-4310-A37C-26A54C0F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2728C7-D6B1-4CB8-A909-DA85ADB3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8446AA-0B0A-4E3F-A799-DD75B788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93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9565F-47F8-4448-90E7-57A2EDCC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0CBF03-BA32-406A-9E52-0D9DF6491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75E775-BC39-447D-A30E-BCEF9DFA3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CF1E0B-7D11-4104-8FBE-DFC885D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EF5D3E-7A15-4AF1-9A50-1EC2B85C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FBE0C9-20E2-4971-A62E-712E1F02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86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72E01-2051-4B38-84C7-4C2C17FF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ADB616-DFF5-4F51-A158-3234B63D8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D16988-BBFD-4016-A3C1-350226E8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CF25F0-29F8-4A22-8FA5-CD109AAE8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A65426-463F-4817-B29F-B8429DFB6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08C9D9-7155-4D92-BBB4-D786257B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2822DC-0319-4207-8ACF-3A1D1A90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9E4D1D-9479-4877-AE6D-A52C0653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34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29BDA-E705-4551-ADD6-F270C732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1CBCA9-E827-4940-9DC4-BBDD98F8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3881F8-0743-437E-A96C-3F9A7603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18A55E-6273-4389-A018-1BD9AE97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1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01EDE6-1861-42D9-A89D-D91C4CEE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71FC14-788A-4C75-917D-D575198A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211317-E961-48F1-9B7D-8D7E8A9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92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42EA-3789-4205-9775-A7022222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4A4AA0-6BA2-4EA3-988C-F21E9BC8C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993308-A1A4-451B-9FE2-65C64658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8D2D31-75DC-4826-A41C-6B5B54A2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50951C-7356-4EED-B43A-A85FEB33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A6D7E1-5B86-4472-98AF-F9B173FA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94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B17AA-285F-42E6-9739-7881D789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F27E64-59EC-48C8-AE11-FE2C9DDFC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8806E8-CEE4-4F4E-AF09-960D69E5E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081A42-6354-4107-8256-D19BBA6C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7A8029-03EA-4660-965B-B990B113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46C5D3-D86B-4C99-8B72-DC01C0A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1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7030EC-5DF3-4031-8CAF-A479EF6B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56157A-1F55-4AD2-A80C-D701F6204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6DF7B9-DA1C-4F2A-BAE7-155B139E9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57D9-93F3-4237-B17E-688F136C2072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92E8E9-9E2B-4A19-BB5A-05E73333C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11759C-6C61-4448-9219-1C8E891B5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42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ie.ntu.edu.tw/~htlin/" TargetMode="Externa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otamasaki.hatenablog.com/entry/2019/02/10/130647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crasist.com/entry/ml-metric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cs.microsoft.com/ja-jp/azure/machine-learning/studio/algorithm-cheat-shee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as.com/content/subconsciousmusings/2017/04/12/machine-learning-algorithm-use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hyperlink" Target="https://www.semanticscholar.org/paper/Practical-Lessons-from-Predicting-Clicks-on-Ads-at-He-Pan/daf9ed5dc6c6bad5367d7fd8561527da30e9b8dd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%E3%83%96%E3%83%BC%E3%82%B9%E3%83%86%E3%82%A3%E3%83%B3%E3%82%B0&amp;tbm=isch&amp;source=iu&amp;ictx=1&amp;fir=A86K34l0hVeEMM%253A%252CsQhMzayJV84HgM%252C%252Fm%252F0mgsh&amp;vet=1&amp;usg=AI4_-kQ-gzwjHwGbJXZ2lp9nrdzQd6v5cQ&amp;sa=X&amp;ved=2ahUKEwi_6e-X6-DhAhUY8LwKHYd3CcEQ_B0wDXoECAoQEA#imgrc=A86K34l0hVeEMM: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00118120034/http:/www.bbsonline.org/documents/a/00/00/04/84/bbs00000484-00/bbs.searle2.html" TargetMode="External"/><Relationship Id="rId2" Type="http://schemas.openxmlformats.org/officeDocument/2006/relationships/hyperlink" Target="http://www-formal.stanford.edu/jmc/mcchay69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cogprints.org/3106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mage-net.org/challenges/LSVRC/2012/" TargetMode="External"/><Relationship Id="rId3" Type="http://schemas.openxmlformats.org/officeDocument/2006/relationships/hyperlink" Target="http://www.cs.toronto.edu/~hinton/" TargetMode="External"/><Relationship Id="rId7" Type="http://schemas.openxmlformats.org/officeDocument/2006/relationships/image" Target="../media/image4.jpeg"/><Relationship Id="rId2" Type="http://schemas.openxmlformats.org/officeDocument/2006/relationships/hyperlink" Target="https://www.cs.toronto.edu/~hinton/scienc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nature.com/articles/nature16961" TargetMode="External"/><Relationship Id="rId10" Type="http://schemas.openxmlformats.org/officeDocument/2006/relationships/image" Target="../media/image5.jpeg"/><Relationship Id="rId4" Type="http://schemas.openxmlformats.org/officeDocument/2006/relationships/hyperlink" Target="http://static.googleusercontent.com/media/research.google.com/en/archive/unsupervised_icml2012.pdf" TargetMode="External"/><Relationship Id="rId9" Type="http://schemas.openxmlformats.org/officeDocument/2006/relationships/hyperlink" Target="https://googleblog.blogspot.com/2012/06/using-large-scale-brain-simulations-for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64851-D0B0-4C92-80FA-E8A2F6FF6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Machine Learning #Start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BD945B-BB4A-48CC-A9DE-BD2751B29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52008"/>
            <a:ext cx="9144000" cy="511510"/>
          </a:xfrm>
        </p:spPr>
        <p:txBody>
          <a:bodyPr>
            <a:normAutofit fontScale="55000" lnSpcReduction="20000"/>
          </a:bodyPr>
          <a:lstStyle/>
          <a:p>
            <a:r>
              <a:rPr kumimoji="1" lang="ja-JP" altLang="en-US" dirty="0"/>
              <a:t>（本籍）</a:t>
            </a:r>
            <a:r>
              <a:rPr kumimoji="1" lang="en-US" altLang="ja-JP" dirty="0"/>
              <a:t>G</a:t>
            </a:r>
            <a:r>
              <a:rPr kumimoji="1" lang="ja-JP" altLang="en-US" dirty="0"/>
              <a:t>検定公式テキスト</a:t>
            </a:r>
            <a:endParaRPr kumimoji="1" lang="en-US" altLang="ja-JP" dirty="0"/>
          </a:p>
          <a:p>
            <a:r>
              <a:rPr lang="ja-JP" altLang="en-US" dirty="0"/>
              <a:t>（スタンフォード大学の</a:t>
            </a:r>
            <a:r>
              <a:rPr lang="en-US" altLang="ja-JP" b="1" dirty="0"/>
              <a:t>Andrew Ng</a:t>
            </a:r>
            <a:r>
              <a:rPr lang="ja-JP" altLang="en-US" dirty="0"/>
              <a:t>教授）</a:t>
            </a:r>
            <a:r>
              <a:rPr lang="en-US" altLang="ja-JP" dirty="0"/>
              <a:t>https://ja.coursera.org/learn/machine-learning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179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DFE88BF-26EB-4941-AAAA-EC27CB549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000" b="1" dirty="0">
                <a:hlinkClick r:id="rId3"/>
              </a:rPr>
              <a:t>https://www.csie.ntu.edu.tw/~htlin/</a:t>
            </a:r>
            <a:endParaRPr kumimoji="1" lang="ja-JP" altLang="en-US" b="1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教師あり学習の理解</a:t>
            </a:r>
          </a:p>
        </p:txBody>
      </p:sp>
      <p:pic>
        <p:nvPicPr>
          <p:cNvPr id="6146" name="Picture 2" descr="https://camo.githubusercontent.com/c1015be409cd7c9c3ca8e27d399e0c6edf3ef57b/687474703a2f2f696d672e626c6f672e6373646e2e6e65742f32303137303630373135333035343332313f">
            <a:extLst>
              <a:ext uri="{FF2B5EF4-FFF2-40B4-BE49-F238E27FC236}">
                <a16:creationId xmlns:a16="http://schemas.microsoft.com/office/drawing/2014/main" id="{5BF26B67-C945-445E-9108-A21B1BBE2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30" y="1334090"/>
            <a:ext cx="55435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è¿éåå¾çæè¿°">
            <a:extLst>
              <a:ext uri="{FF2B5EF4-FFF2-40B4-BE49-F238E27FC236}">
                <a16:creationId xmlns:a16="http://schemas.microsoft.com/office/drawing/2014/main" id="{174FA574-597A-4844-845B-E958646CF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30" y="4045642"/>
            <a:ext cx="5788798" cy="270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DA60F54-C7FF-42B1-A71F-E9E3410777A6}"/>
                  </a:ext>
                </a:extLst>
              </p:cNvPr>
              <p:cNvSpPr txBox="1"/>
              <p:nvPr/>
            </p:nvSpPr>
            <p:spPr>
              <a:xfrm>
                <a:off x="6717113" y="1334090"/>
                <a:ext cx="5184742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/>
                  <a:t>Input</a:t>
                </a:r>
                <a:r>
                  <a:rPr kumimoji="1" lang="en-US" altLang="ja-JP" dirty="0"/>
                  <a:t>   </a:t>
                </a:r>
              </a:p>
              <a:p>
                <a:endParaRPr lang="en-US" altLang="ja-JP" dirty="0"/>
              </a:p>
              <a:p>
                <a:r>
                  <a:rPr lang="en-US" altLang="ja-JP" b="1" dirty="0"/>
                  <a:t>Feature</a:t>
                </a:r>
                <a:r>
                  <a:rPr lang="ja-JP" altLang="en-US" dirty="0"/>
                  <a:t> </a:t>
                </a:r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b="1" dirty="0"/>
                  <a:t>Output</a:t>
                </a:r>
                <a:r>
                  <a:rPr lang="en-US" altLang="ja-JP" dirty="0"/>
                  <a:t> : y   </a:t>
                </a:r>
                <a:r>
                  <a:rPr lang="ja-JP" altLang="en-US" dirty="0"/>
                  <a:t>（</a:t>
                </a:r>
                <a:r>
                  <a:rPr lang="en-US" altLang="ja-JP" dirty="0"/>
                  <a:t>※</a:t>
                </a:r>
                <a:r>
                  <a:rPr lang="ja-JP" altLang="en-US" dirty="0"/>
                  <a:t>教師ありの場合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b="1" dirty="0"/>
                  <a:t>Hypothesis(</a:t>
                </a:r>
                <a:r>
                  <a:rPr lang="ja-JP" altLang="en-US" b="1" dirty="0"/>
                  <a:t>仮説</a:t>
                </a:r>
                <a:r>
                  <a:rPr lang="en-US" altLang="ja-JP" b="1" dirty="0"/>
                  <a:t>)</a:t>
                </a:r>
                <a:r>
                  <a:rPr lang="ja-JP" altLang="en-US" b="1" dirty="0"/>
                  <a:t>　</a:t>
                </a:r>
                <a:r>
                  <a:rPr lang="ja-JP" altLang="en-US" dirty="0"/>
                  <a:t>：</a:t>
                </a:r>
                <a:r>
                  <a:rPr lang="en-US" altLang="ja-JP" dirty="0"/>
                  <a:t>  </a:t>
                </a:r>
                <a:endParaRPr lang="en-US" altLang="ja-JP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：連続値　➡</a:t>
                </a:r>
                <a:r>
                  <a:rPr lang="en-US" altLang="ja-JP" dirty="0"/>
                  <a:t> Regression</a:t>
                </a:r>
              </a:p>
              <a:p>
                <a:r>
                  <a:rPr lang="en-US" altLang="ja-JP" dirty="0"/>
                  <a:t>                      </a:t>
                </a:r>
                <a:r>
                  <a:rPr lang="ja-JP" altLang="en-US" dirty="0"/>
                  <a:t>離散値　➡</a:t>
                </a:r>
                <a:r>
                  <a:rPr lang="en-US" altLang="ja-JP" dirty="0"/>
                  <a:t> classification</a:t>
                </a:r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b="1" dirty="0"/>
                  <a:t>Cost</a:t>
                </a:r>
                <a:r>
                  <a:rPr lang="ja-JP" altLang="en-US" b="1" dirty="0"/>
                  <a:t>・</a:t>
                </a:r>
                <a:r>
                  <a:rPr lang="en-US" altLang="ja-JP" b="1" dirty="0"/>
                  <a:t>Loss</a:t>
                </a:r>
                <a:r>
                  <a:rPr lang="ja-JP" altLang="en-US" b="1" dirty="0"/>
                  <a:t>・</a:t>
                </a:r>
                <a:r>
                  <a:rPr lang="en-US" altLang="ja-JP" b="1" dirty="0"/>
                  <a:t>Error(</a:t>
                </a:r>
                <a:r>
                  <a:rPr lang="ja-JP" altLang="en-US" b="1" dirty="0"/>
                  <a:t>損失</a:t>
                </a:r>
                <a:r>
                  <a:rPr lang="en-US" altLang="ja-JP" b="1" dirty="0"/>
                  <a:t>) </a:t>
                </a:r>
                <a:r>
                  <a:rPr lang="ja-JP" altLang="en-US" dirty="0"/>
                  <a:t>： </a:t>
                </a:r>
                <a:r>
                  <a:rPr lang="en-US" altLang="ja-JP" dirty="0"/>
                  <a:t>h-y   </a:t>
                </a:r>
              </a:p>
              <a:p>
                <a:r>
                  <a:rPr lang="ja-JP" altLang="en-US" dirty="0"/>
                  <a:t>　　　　　</a:t>
                </a:r>
                <a:r>
                  <a:rPr lang="en-US" altLang="ja-JP" dirty="0"/>
                  <a:t> </a:t>
                </a:r>
                <a:r>
                  <a:rPr lang="ja-JP" altLang="en-US" dirty="0"/>
                  <a:t>➡機械学習の本質は</a:t>
                </a:r>
                <a:endParaRPr lang="en-US" altLang="ja-JP" dirty="0"/>
              </a:p>
              <a:p>
                <a:r>
                  <a:rPr lang="ja-JP" altLang="en-US" dirty="0"/>
                  <a:t>　　　　　　　　　損失最小値を計算すること</a:t>
                </a:r>
                <a:endParaRPr lang="en-US" altLang="ja-JP" dirty="0"/>
              </a:p>
              <a:p>
                <a:r>
                  <a:rPr lang="ja-JP" altLang="en-US" dirty="0"/>
                  <a:t>　　　　　　　　　（</a:t>
                </a:r>
                <a:r>
                  <a:rPr lang="en-US" altLang="ja-JP" dirty="0"/>
                  <a:t>loss reduce</a:t>
                </a:r>
                <a:r>
                  <a:rPr lang="ja-JP" altLang="en-US" dirty="0"/>
                  <a:t>）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DA60F54-C7FF-42B1-A71F-E9E341077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113" y="1334090"/>
                <a:ext cx="5184742" cy="6186309"/>
              </a:xfrm>
              <a:prstGeom prst="rect">
                <a:avLst/>
              </a:prstGeom>
              <a:blipFill>
                <a:blip r:embed="rId6"/>
                <a:stretch>
                  <a:fillRect l="-1059" t="-6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4B53856-3821-44A2-8386-B1D60ABCA7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814" y="1334090"/>
            <a:ext cx="2301240" cy="1863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812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1B524EF-E1CE-43B2-A518-7B2DFF4B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教師あり学習の理解：損失関数の理解</a:t>
            </a:r>
            <a:endParaRPr kumimoji="1" lang="ja-JP" altLang="en-US" dirty="0"/>
          </a:p>
        </p:txBody>
      </p:sp>
      <p:graphicFrame>
        <p:nvGraphicFramePr>
          <p:cNvPr id="5" name="Chart 6">
            <a:extLst>
              <a:ext uri="{FF2B5EF4-FFF2-40B4-BE49-F238E27FC236}">
                <a16:creationId xmlns:a16="http://schemas.microsoft.com/office/drawing/2014/main" id="{CF0D0A1E-C36D-441B-999B-615976BEA4D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125577" y="870438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172" name="Picture 4" descr="https://github.com/fengdu78/Coursera-ML-AndrewNg-Notes/raw/master/images/8e76e65ca7098b74a2e9bc8e9577adfc.png">
            <a:extLst>
              <a:ext uri="{FF2B5EF4-FFF2-40B4-BE49-F238E27FC236}">
                <a16:creationId xmlns:a16="http://schemas.microsoft.com/office/drawing/2014/main" id="{1A96AE3F-2D78-4704-B17B-B99036FBC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58"/>
          <a:stretch/>
        </p:blipFill>
        <p:spPr bwMode="auto">
          <a:xfrm>
            <a:off x="100679" y="1401132"/>
            <a:ext cx="5715000" cy="220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github.com/fengdu78/Coursera-ML-AndrewNg-Notes/raw/master/images/10ba90df2ada721cf1850ab668204dc9.png">
            <a:extLst>
              <a:ext uri="{FF2B5EF4-FFF2-40B4-BE49-F238E27FC236}">
                <a16:creationId xmlns:a16="http://schemas.microsoft.com/office/drawing/2014/main" id="{F7D3E5BA-D127-47D9-AC4F-E02A7D82F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093" y="926294"/>
            <a:ext cx="3795330" cy="33778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D2F36A0-9643-406E-AEC7-CEB9F9363D51}"/>
              </a:ext>
            </a:extLst>
          </p:cNvPr>
          <p:cNvSpPr txBox="1"/>
          <p:nvPr/>
        </p:nvSpPr>
        <p:spPr>
          <a:xfrm>
            <a:off x="6235613" y="205737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rgbClr val="FF0000"/>
                </a:solidFill>
              </a:rPr>
              <a:t>⇒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CC2A8F-39BE-485D-9A14-D4802C8A2F7C}"/>
              </a:ext>
            </a:extLst>
          </p:cNvPr>
          <p:cNvSpPr txBox="1"/>
          <p:nvPr/>
        </p:nvSpPr>
        <p:spPr>
          <a:xfrm>
            <a:off x="290145" y="926294"/>
            <a:ext cx="566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線形回帰（</a:t>
            </a:r>
            <a:r>
              <a:rPr lang="en-US" altLang="ja-JP" b="1" dirty="0"/>
              <a:t>Linear Regression with One Variable</a:t>
            </a:r>
            <a:r>
              <a:rPr lang="ja-JP" altLang="en-US" b="1" dirty="0"/>
              <a:t>）</a:t>
            </a:r>
            <a:endParaRPr lang="en-US" altLang="ja-JP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2087945-79CC-4A10-8CAA-3357735E56BE}"/>
              </a:ext>
            </a:extLst>
          </p:cNvPr>
          <p:cNvSpPr txBox="1"/>
          <p:nvPr/>
        </p:nvSpPr>
        <p:spPr>
          <a:xfrm>
            <a:off x="8229600" y="4324811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rgbClr val="FF0000"/>
                </a:solidFill>
              </a:rPr>
              <a:t>⇓</a:t>
            </a:r>
          </a:p>
        </p:txBody>
      </p:sp>
      <p:pic>
        <p:nvPicPr>
          <p:cNvPr id="7176" name="Picture 8" descr="https://github.com/fengdu78/Coursera-ML-AndrewNg-Notes/raw/master/images/7da5a5f635b1eb552618556f1b4aac1a.png">
            <a:extLst>
              <a:ext uri="{FF2B5EF4-FFF2-40B4-BE49-F238E27FC236}">
                <a16:creationId xmlns:a16="http://schemas.microsoft.com/office/drawing/2014/main" id="{6900935F-22A7-40CB-9FD8-8E9F26C94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81" y="5637794"/>
            <a:ext cx="4531765" cy="9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41D0185-8A68-49FD-A73D-D9619420BE8F}"/>
              </a:ext>
            </a:extLst>
          </p:cNvPr>
          <p:cNvSpPr txBox="1"/>
          <p:nvPr/>
        </p:nvSpPr>
        <p:spPr>
          <a:xfrm>
            <a:off x="7271093" y="5104413"/>
            <a:ext cx="2375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Gradient Descent</a:t>
            </a:r>
            <a:endParaRPr kumimoji="1" lang="ja-JP" altLang="en-US" sz="2000" b="1" dirty="0"/>
          </a:p>
        </p:txBody>
      </p:sp>
      <p:pic>
        <p:nvPicPr>
          <p:cNvPr id="7178" name="Picture 10" descr="https://camo.qiitausercontent.com/bda38ef098e47155407a3a0dc564ffc5fd13061a/68747470733a2f2f71696974612d696d6167652d73746f72652e73332e616d617a6f6e6177732e636f6d2f302f3130323338372f39356335323134382d396137302d353831342d343965622d6435653964353530313766392e706e67">
            <a:extLst>
              <a:ext uri="{FF2B5EF4-FFF2-40B4-BE49-F238E27FC236}">
                <a16:creationId xmlns:a16="http://schemas.microsoft.com/office/drawing/2014/main" id="{2ACC3A62-00B5-41A5-A42A-72E429BC0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497" y="4628561"/>
            <a:ext cx="4251564" cy="224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06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B4BD8B0-F1D7-4CE1-9067-D6259ACC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機械学習の流れ</a:t>
            </a:r>
          </a:p>
        </p:txBody>
      </p:sp>
      <p:pic>
        <p:nvPicPr>
          <p:cNvPr id="7174" name="Picture 6" descr="f:id:mathgeekjp:20170815165234p:plain">
            <a:extLst>
              <a:ext uri="{FF2B5EF4-FFF2-40B4-BE49-F238E27FC236}">
                <a16:creationId xmlns:a16="http://schemas.microsoft.com/office/drawing/2014/main" id="{96627CC2-156C-49AE-80AF-E5AEF78F9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890" y="874336"/>
            <a:ext cx="7978219" cy="598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D3611B-98E8-4775-B168-069827575053}"/>
              </a:ext>
            </a:extLst>
          </p:cNvPr>
          <p:cNvSpPr txBox="1"/>
          <p:nvPr/>
        </p:nvSpPr>
        <p:spPr>
          <a:xfrm>
            <a:off x="8898544" y="1926937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②</a:t>
            </a:r>
            <a:r>
              <a:rPr lang="ja-JP" altLang="en-US" sz="1600" b="1" dirty="0">
                <a:solidFill>
                  <a:srgbClr val="FF0000"/>
                </a:solidFill>
              </a:rPr>
              <a:t>アルゴリズム選択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973E8B6-441C-41B8-A655-970AE1EAE4E0}"/>
              </a:ext>
            </a:extLst>
          </p:cNvPr>
          <p:cNvSpPr txBox="1"/>
          <p:nvPr/>
        </p:nvSpPr>
        <p:spPr>
          <a:xfrm>
            <a:off x="8898543" y="539018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③</a:t>
            </a:r>
            <a:r>
              <a:rPr lang="ja-JP" altLang="en-US" sz="1600" b="1" dirty="0">
                <a:solidFill>
                  <a:srgbClr val="FF0000"/>
                </a:solidFill>
              </a:rPr>
              <a:t>結果評価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2E17CF-4B9A-418C-B475-69D5CFBF6BE8}"/>
              </a:ext>
            </a:extLst>
          </p:cNvPr>
          <p:cNvSpPr txBox="1"/>
          <p:nvPr/>
        </p:nvSpPr>
        <p:spPr>
          <a:xfrm>
            <a:off x="2986424" y="557595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①</a:t>
            </a:r>
            <a:r>
              <a:rPr lang="ja-JP" altLang="en-US" sz="1600" b="1" dirty="0">
                <a:solidFill>
                  <a:srgbClr val="FF0000"/>
                </a:solidFill>
              </a:rPr>
              <a:t>データ準備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05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1.Hold-out">
            <a:extLst>
              <a:ext uri="{FF2B5EF4-FFF2-40B4-BE49-F238E27FC236}">
                <a16:creationId xmlns:a16="http://schemas.microsoft.com/office/drawing/2014/main" id="{3499A9CF-6B98-41C5-97BF-88149F26B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4" b="4142"/>
          <a:stretch/>
        </p:blipFill>
        <p:spPr bwMode="auto">
          <a:xfrm>
            <a:off x="2553535" y="980389"/>
            <a:ext cx="6010275" cy="231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D9B3639-FA8D-48E2-BC39-A3E154A8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/>
              <a:t>Hold-out(</a:t>
            </a:r>
            <a:r>
              <a:rPr lang="ja-JP" altLang="en-US" b="1" dirty="0"/>
              <a:t>ホールドアウト法</a:t>
            </a:r>
            <a:r>
              <a:rPr lang="en-US" altLang="ja-JP" b="1" dirty="0"/>
              <a:t>)</a:t>
            </a:r>
          </a:p>
          <a:p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r>
              <a:rPr lang="en-US" altLang="ja-JP" b="1" dirty="0"/>
              <a:t>Cross Validation</a:t>
            </a:r>
            <a:r>
              <a:rPr lang="ja-JP" altLang="en-US" b="1" dirty="0"/>
              <a:t>（クロスバリデーション法）　➡特例：</a:t>
            </a:r>
            <a:r>
              <a:rPr lang="en-US" altLang="ja-JP" b="1" dirty="0"/>
              <a:t> Leave One Out</a:t>
            </a:r>
            <a:r>
              <a:rPr lang="ja-JP" altLang="en-US" b="1" dirty="0"/>
              <a:t>もある</a:t>
            </a:r>
          </a:p>
          <a:p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E9EF899-42AE-4CC9-8101-B3FB7039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データ準備</a:t>
            </a:r>
          </a:p>
        </p:txBody>
      </p:sp>
      <p:pic>
        <p:nvPicPr>
          <p:cNvPr id="15364" name="Picture 4" descr="2.Cross Validation">
            <a:extLst>
              <a:ext uri="{FF2B5EF4-FFF2-40B4-BE49-F238E27FC236}">
                <a16:creationId xmlns:a16="http://schemas.microsoft.com/office/drawing/2014/main" id="{27F96279-69D0-4B90-885E-F3908E839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7"/>
          <a:stretch/>
        </p:blipFill>
        <p:spPr bwMode="auto">
          <a:xfrm>
            <a:off x="2770647" y="4232635"/>
            <a:ext cx="5953125" cy="222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29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F3B3A2C-3501-4FFB-AB94-5044326E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b="1" dirty="0"/>
              <a:t>目的：</a:t>
            </a:r>
            <a:endParaRPr kumimoji="1"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dirty="0"/>
              <a:t> 予測精度の向上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dirty="0"/>
              <a:t> 学習にかかる時間を短縮できる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dirty="0"/>
              <a:t> モデルの構造を単純化し理解しやすくできる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dirty="0"/>
              <a:t> 過学習を防ぐことができる</a:t>
            </a:r>
            <a:endParaRPr lang="en-US" altLang="ja-JP" dirty="0"/>
          </a:p>
          <a:p>
            <a:pPr marL="228600" lvl="1">
              <a:spcBef>
                <a:spcPts val="1000"/>
              </a:spcBef>
            </a:pPr>
            <a:r>
              <a:rPr lang="ja-JP" altLang="en-US" sz="2400" b="1" dirty="0"/>
              <a:t>手法：</a:t>
            </a:r>
            <a:endParaRPr lang="en-US" altLang="ja-JP" sz="2400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dirty="0"/>
              <a:t> </a:t>
            </a:r>
            <a:r>
              <a:rPr lang="ja-JP" altLang="en-US" b="1" dirty="0"/>
              <a:t>フィルタ法（</a:t>
            </a:r>
            <a:r>
              <a:rPr lang="en-US" altLang="ja-JP" b="1" dirty="0"/>
              <a:t>Filter Method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marL="457200" lvl="1" indent="0">
              <a:buNone/>
            </a:pPr>
            <a:r>
              <a:rPr lang="ja-JP" altLang="en-US" b="1" dirty="0"/>
              <a:t>　 </a:t>
            </a:r>
            <a:r>
              <a:rPr lang="ja-JP" altLang="en-US" dirty="0"/>
              <a:t>統計のテクニックを用いて各特徴の「予測に使える度合」を点数化し、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　点数をもとに特徴にラン　ク付けを行い、予測に使うか否かをそれぞれ決定する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ラッパー法（</a:t>
            </a:r>
            <a:r>
              <a:rPr lang="en-US" altLang="ja-JP" b="1" dirty="0"/>
              <a:t>Wrapper Method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marL="457200" lvl="1" indent="0">
              <a:buNone/>
            </a:pPr>
            <a:r>
              <a:rPr lang="ja-JP" altLang="en-US" dirty="0"/>
              <a:t>   複数の特徴を同時に使って予測精度の検証を行い、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精度が最も高くなるような特徴量の組み合わせを探索する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組み込み法（</a:t>
            </a:r>
            <a:r>
              <a:rPr lang="en-US" altLang="ja-JP" b="1" dirty="0"/>
              <a:t>Embedded Method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marL="457200" lvl="1" indent="0">
              <a:buNone/>
            </a:pPr>
            <a:r>
              <a:rPr lang="ja-JP" altLang="en-US" dirty="0"/>
              <a:t>　フィルタ法とラッパー法の</a:t>
            </a:r>
            <a:r>
              <a:rPr lang="en-US" altLang="ja-JP" dirty="0"/>
              <a:t>2</a:t>
            </a:r>
            <a:r>
              <a:rPr lang="ja-JP" altLang="en-US" dirty="0" err="1"/>
              <a:t>つの</a:t>
            </a:r>
            <a:r>
              <a:rPr lang="ja-JP" altLang="en-US" dirty="0"/>
              <a:t>強みを掛け合わせたような手法で、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　機械学習モデルが学習の一環として特徴の選択を行う</a:t>
            </a:r>
            <a:endParaRPr lang="en-US" altLang="ja-JP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ja-JP" altLang="en-US" sz="2400" b="1" dirty="0"/>
              <a:t>徴量選択の新展開：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hlinkClick r:id="rId2"/>
              </a:rPr>
              <a:t>https://aotamasaki.hatenablog.com/entry/2019/02/10/130647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dirty="0"/>
          </a:p>
          <a:p>
            <a:pPr marL="228600" lvl="1">
              <a:spcBef>
                <a:spcPts val="1000"/>
              </a:spcBef>
            </a:pPr>
            <a:endParaRPr lang="ja-JP" altLang="en-US" sz="2400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352EFCE-EF43-4F9E-BCF8-D5013ACD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特徴量選択（</a:t>
            </a:r>
            <a:r>
              <a:rPr lang="en-US" altLang="ja-JP" b="0" dirty="0"/>
              <a:t>Feature Selection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330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モデル評価</a:t>
            </a:r>
          </a:p>
        </p:txBody>
      </p:sp>
      <p:pic>
        <p:nvPicPr>
          <p:cNvPr id="6146" name="Picture 2" descr="f:id:imslotter:20170517094644p:plain">
            <a:extLst>
              <a:ext uri="{FF2B5EF4-FFF2-40B4-BE49-F238E27FC236}">
                <a16:creationId xmlns:a16="http://schemas.microsoft.com/office/drawing/2014/main" id="{8B9C8556-05E4-43F1-9D55-926B7ACB2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615" y="764932"/>
            <a:ext cx="7081616" cy="281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1A3883A-D854-4545-8E2E-744238842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45" y="3717034"/>
            <a:ext cx="8439150" cy="24765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885F907-AE89-4086-80D8-08F9223C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45" y="6193534"/>
            <a:ext cx="84296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14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モデル評価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1401109-DF0C-4BB0-8FB9-006C0F3C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81" y="985101"/>
            <a:ext cx="4638019" cy="33977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1C4DA72-450B-4ABA-B201-0B2A83886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5" y="985101"/>
            <a:ext cx="4166647" cy="339774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BFF67530-6A65-4276-B58A-1C9A82AF2D83}"/>
              </a:ext>
            </a:extLst>
          </p:cNvPr>
          <p:cNvSpPr/>
          <p:nvPr/>
        </p:nvSpPr>
        <p:spPr>
          <a:xfrm>
            <a:off x="622170" y="2956485"/>
            <a:ext cx="3572758" cy="329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A22799-9655-43E2-B5C2-6DAB267A8145}"/>
              </a:ext>
            </a:extLst>
          </p:cNvPr>
          <p:cNvSpPr txBox="1"/>
          <p:nvPr/>
        </p:nvSpPr>
        <p:spPr>
          <a:xfrm>
            <a:off x="546755" y="4623272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正しく分類できているかどうかが大事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71BA0DE-10AA-4218-9AA9-00A4F00055DC}"/>
              </a:ext>
            </a:extLst>
          </p:cNvPr>
          <p:cNvSpPr/>
          <p:nvPr/>
        </p:nvSpPr>
        <p:spPr>
          <a:xfrm>
            <a:off x="5514981" y="3264031"/>
            <a:ext cx="3572758" cy="329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DAEE4E-8420-417E-8B32-B58530AD385E}"/>
              </a:ext>
            </a:extLst>
          </p:cNvPr>
          <p:cNvSpPr txBox="1"/>
          <p:nvPr/>
        </p:nvSpPr>
        <p:spPr>
          <a:xfrm>
            <a:off x="5514981" y="4623272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正解と判断したものが本当に正解か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CBD0EF8-B917-4700-8FD2-04D6E899EF05}"/>
              </a:ext>
            </a:extLst>
          </p:cNvPr>
          <p:cNvSpPr txBox="1"/>
          <p:nvPr/>
        </p:nvSpPr>
        <p:spPr>
          <a:xfrm>
            <a:off x="622170" y="5380672"/>
            <a:ext cx="8936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その他：</a:t>
            </a:r>
            <a:endParaRPr lang="en-US" altLang="ja-JP" dirty="0"/>
          </a:p>
          <a:p>
            <a:r>
              <a:rPr lang="ja-JP" altLang="en-US" dirty="0"/>
              <a:t>　 ・ </a:t>
            </a:r>
            <a:r>
              <a:rPr lang="en-US" altLang="ja-JP" dirty="0"/>
              <a:t>ROC curve</a:t>
            </a:r>
          </a:p>
          <a:p>
            <a:r>
              <a:rPr lang="ja-JP" altLang="en-US" dirty="0"/>
              <a:t>　 ・ </a:t>
            </a:r>
            <a:r>
              <a:rPr lang="en-US" altLang="ja-JP" dirty="0"/>
              <a:t>AUC</a:t>
            </a:r>
          </a:p>
          <a:p>
            <a:r>
              <a:rPr lang="ja-JP" altLang="en-US" dirty="0"/>
              <a:t>　 ・ </a:t>
            </a:r>
            <a:r>
              <a:rPr lang="en-US" altLang="ja-JP" dirty="0"/>
              <a:t>Logarithmic Loss</a:t>
            </a:r>
          </a:p>
          <a:p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5E68DB-427B-45C5-8B98-923D562FF688}"/>
              </a:ext>
            </a:extLst>
          </p:cNvPr>
          <p:cNvSpPr txBox="1"/>
          <p:nvPr/>
        </p:nvSpPr>
        <p:spPr>
          <a:xfrm>
            <a:off x="2837468" y="5396076"/>
            <a:ext cx="4823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4"/>
              </a:rPr>
              <a:t>https://www.procrasist.com/entry/ml-metrics</a:t>
            </a:r>
            <a:endParaRPr kumimoji="1" lang="ja-JP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3128472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C25E97D-C460-49FF-B457-C47A0616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アルゴリズム選択 </a:t>
            </a:r>
            <a:r>
              <a:rPr lang="en-US" altLang="ja-JP" dirty="0"/>
              <a:t>from </a:t>
            </a:r>
            <a:r>
              <a:rPr lang="en-US" altLang="ja-JP" dirty="0" err="1"/>
              <a:t>sk</a:t>
            </a:r>
            <a:r>
              <a:rPr lang="en-US" altLang="ja-JP" dirty="0"/>
              <a:t>-learn</a:t>
            </a:r>
            <a:endParaRPr lang="ja-JP" altLang="en-US" dirty="0"/>
          </a:p>
        </p:txBody>
      </p:sp>
      <p:pic>
        <p:nvPicPr>
          <p:cNvPr id="4100" name="Picture 4" descr="Move mouse over image">
            <a:extLst>
              <a:ext uri="{FF2B5EF4-FFF2-40B4-BE49-F238E27FC236}">
                <a16:creationId xmlns:a16="http://schemas.microsoft.com/office/drawing/2014/main" id="{FA4BD87C-6848-4B16-85C9-F556842AA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11" y="1251058"/>
            <a:ext cx="8993170" cy="560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741225-8E7C-435A-97B6-0F54CA288EFF}"/>
              </a:ext>
            </a:extLst>
          </p:cNvPr>
          <p:cNvSpPr txBox="1"/>
          <p:nvPr/>
        </p:nvSpPr>
        <p:spPr>
          <a:xfrm>
            <a:off x="197730" y="861211"/>
            <a:ext cx="7582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3"/>
              </a:rPr>
              <a:t>https://scikit-learn.org/stable/tutorial/machine_learning_map/index.html</a:t>
            </a:r>
            <a:endParaRPr kumimoji="1" lang="ja-JP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947405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C25E97D-C460-49FF-B457-C47A0616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アルゴリズム選択 </a:t>
            </a:r>
            <a:r>
              <a:rPr lang="en-US" altLang="ja-JP" dirty="0"/>
              <a:t>from MS Azure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741225-8E7C-435A-97B6-0F54CA288EFF}"/>
              </a:ext>
            </a:extLst>
          </p:cNvPr>
          <p:cNvSpPr txBox="1"/>
          <p:nvPr/>
        </p:nvSpPr>
        <p:spPr>
          <a:xfrm>
            <a:off x="191756" y="779798"/>
            <a:ext cx="9068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2"/>
              </a:rPr>
              <a:t>https://docs.microsoft.com/ja-jp/azure/machine-learning/studio/algorithm-cheat-sheet</a:t>
            </a:r>
            <a:endParaRPr kumimoji="1" lang="ja-JP" altLang="en-US" sz="1600" b="1" i="1" dirty="0"/>
          </a:p>
        </p:txBody>
      </p:sp>
      <p:pic>
        <p:nvPicPr>
          <p:cNvPr id="10242" name="Picture 2" descr="é¢é£ç»å">
            <a:extLst>
              <a:ext uri="{FF2B5EF4-FFF2-40B4-BE49-F238E27FC236}">
                <a16:creationId xmlns:a16="http://schemas.microsoft.com/office/drawing/2014/main" id="{71A80E71-3727-4986-8FE1-8238BE96A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964" y="1107564"/>
            <a:ext cx="8881228" cy="575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93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C25E97D-C460-49FF-B457-C47A0616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アルゴリズム選択 </a:t>
            </a:r>
            <a:r>
              <a:rPr lang="en-US" altLang="ja-JP" dirty="0"/>
              <a:t>from SAS japan</a:t>
            </a:r>
            <a:endParaRPr lang="ja-JP" altLang="en-US" dirty="0"/>
          </a:p>
        </p:txBody>
      </p:sp>
      <p:pic>
        <p:nvPicPr>
          <p:cNvPr id="4098" name="Picture 2" descr="machine-learning-cheet-sheet.png">
            <a:extLst>
              <a:ext uri="{FF2B5EF4-FFF2-40B4-BE49-F238E27FC236}">
                <a16:creationId xmlns:a16="http://schemas.microsoft.com/office/drawing/2014/main" id="{444FBF65-0794-41C6-8270-081476B26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87" y="1234911"/>
            <a:ext cx="9809025" cy="551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B1CB19-5E53-4B23-9040-606014347051}"/>
              </a:ext>
            </a:extLst>
          </p:cNvPr>
          <p:cNvSpPr txBox="1"/>
          <p:nvPr/>
        </p:nvSpPr>
        <p:spPr>
          <a:xfrm>
            <a:off x="191756" y="779798"/>
            <a:ext cx="10136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https://blogs.sas.com/content/subconsciousmusings/2017/04/12/machine-learning-algorithm-use</a:t>
            </a:r>
            <a:endParaRPr kumimoji="1" lang="ja-JP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343019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E34BB64-DB6D-4694-9EF0-219F51D5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１回目：入門編</a:t>
            </a:r>
            <a:endParaRPr kumimoji="1" lang="en-US" altLang="ja-JP" dirty="0"/>
          </a:p>
          <a:p>
            <a:r>
              <a:rPr lang="ja-JP" altLang="en-US" dirty="0"/>
              <a:t>２回目：線形回帰～ロジスティック回帰～ニューラルネットアーク</a:t>
            </a:r>
            <a:endParaRPr lang="en-US" altLang="ja-JP" dirty="0"/>
          </a:p>
          <a:p>
            <a:r>
              <a:rPr lang="ja-JP" altLang="en-US" dirty="0"/>
              <a:t>３回目：</a:t>
            </a:r>
            <a:r>
              <a:rPr lang="en-US" altLang="ja-JP" dirty="0"/>
              <a:t>CTR</a:t>
            </a:r>
            <a:r>
              <a:rPr lang="ja-JP" altLang="en-US" dirty="0"/>
              <a:t>予測（</a:t>
            </a:r>
            <a:r>
              <a:rPr lang="en-US" altLang="ja-JP" dirty="0"/>
              <a:t>Kaggle</a:t>
            </a:r>
            <a:r>
              <a:rPr lang="ja-JP" altLang="en-US" dirty="0"/>
              <a:t>）　</a:t>
            </a:r>
            <a:r>
              <a:rPr lang="en-US" altLang="ja-JP" dirty="0"/>
              <a:t>※LR</a:t>
            </a:r>
            <a:r>
              <a:rPr lang="ja-JP" altLang="en-US" dirty="0" err="1"/>
              <a:t>、</a:t>
            </a:r>
            <a:r>
              <a:rPr lang="en-US" altLang="ja-JP" dirty="0"/>
              <a:t>GBDT</a:t>
            </a:r>
            <a:r>
              <a:rPr lang="ja-JP" altLang="en-US" dirty="0"/>
              <a:t>＋</a:t>
            </a:r>
            <a:r>
              <a:rPr lang="en-US" altLang="ja-JP" dirty="0"/>
              <a:t>LR</a:t>
            </a:r>
            <a:r>
              <a:rPr lang="ja-JP" altLang="en-US" dirty="0" err="1"/>
              <a:t>、</a:t>
            </a:r>
            <a:r>
              <a:rPr lang="en-US" altLang="ja-JP" dirty="0"/>
              <a:t>FM</a:t>
            </a:r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前提：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・数学推理に不明なところがほとんど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・実例がない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09B08BD-48ED-4E47-9F88-0293C39B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全部３回目</a:t>
            </a:r>
          </a:p>
        </p:txBody>
      </p:sp>
    </p:spTree>
    <p:extLst>
      <p:ext uri="{BB962C8B-B14F-4D97-AF65-F5344CB8AC3E}">
        <p14:creationId xmlns:p14="http://schemas.microsoft.com/office/powerpoint/2010/main" val="189024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B4BD8B0-F1D7-4CE1-9067-D6259ACC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機械学習の流れ</a:t>
            </a:r>
          </a:p>
        </p:txBody>
      </p:sp>
      <p:pic>
        <p:nvPicPr>
          <p:cNvPr id="7174" name="Picture 6" descr="f:id:mathgeekjp:20170815165234p:plain">
            <a:extLst>
              <a:ext uri="{FF2B5EF4-FFF2-40B4-BE49-F238E27FC236}">
                <a16:creationId xmlns:a16="http://schemas.microsoft.com/office/drawing/2014/main" id="{96627CC2-156C-49AE-80AF-E5AEF78F9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890" y="874336"/>
            <a:ext cx="7978219" cy="598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D3611B-98E8-4775-B168-069827575053}"/>
              </a:ext>
            </a:extLst>
          </p:cNvPr>
          <p:cNvSpPr txBox="1"/>
          <p:nvPr/>
        </p:nvSpPr>
        <p:spPr>
          <a:xfrm>
            <a:off x="8898544" y="1926937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②</a:t>
            </a:r>
            <a:r>
              <a:rPr lang="ja-JP" altLang="en-US" sz="1600" b="1" dirty="0">
                <a:solidFill>
                  <a:srgbClr val="FF0000"/>
                </a:solidFill>
              </a:rPr>
              <a:t>アルゴリズム選択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973E8B6-441C-41B8-A655-970AE1EAE4E0}"/>
              </a:ext>
            </a:extLst>
          </p:cNvPr>
          <p:cNvSpPr txBox="1"/>
          <p:nvPr/>
        </p:nvSpPr>
        <p:spPr>
          <a:xfrm>
            <a:off x="8898543" y="539018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③</a:t>
            </a:r>
            <a:r>
              <a:rPr lang="ja-JP" altLang="en-US" sz="1600" b="1" dirty="0">
                <a:solidFill>
                  <a:srgbClr val="FF0000"/>
                </a:solidFill>
              </a:rPr>
              <a:t>結果評価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2E17CF-4B9A-418C-B475-69D5CFBF6BE8}"/>
              </a:ext>
            </a:extLst>
          </p:cNvPr>
          <p:cNvSpPr txBox="1"/>
          <p:nvPr/>
        </p:nvSpPr>
        <p:spPr>
          <a:xfrm>
            <a:off x="2986424" y="557595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①</a:t>
            </a:r>
            <a:r>
              <a:rPr lang="ja-JP" altLang="en-US" sz="1600" b="1" dirty="0">
                <a:solidFill>
                  <a:srgbClr val="FF0000"/>
                </a:solidFill>
              </a:rPr>
              <a:t>データ準備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439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線形回帰（</a:t>
            </a:r>
            <a:r>
              <a:rPr lang="en-US" altLang="ja-JP" dirty="0"/>
              <a:t>Linear Regression</a:t>
            </a:r>
            <a:r>
              <a:rPr lang="ja-JP" altLang="en-US" dirty="0"/>
              <a:t>） ⇒</a:t>
            </a:r>
            <a:r>
              <a:rPr lang="en-US" altLang="ja-JP" dirty="0"/>
              <a:t> regression</a:t>
            </a:r>
            <a:endParaRPr lang="ja-JP" altLang="en-US" dirty="0"/>
          </a:p>
        </p:txBody>
      </p:sp>
      <p:pic>
        <p:nvPicPr>
          <p:cNvPr id="8198" name="Picture 6" descr="https://github.com/fengdu78/Coursera-ML-AndrewNg-Notes/raw/master/images/3a47e15258012b06b34d4e05fb3af2cf.jpg">
            <a:extLst>
              <a:ext uri="{FF2B5EF4-FFF2-40B4-BE49-F238E27FC236}">
                <a16:creationId xmlns:a16="http://schemas.microsoft.com/office/drawing/2014/main" id="{ECC759E7-1CB7-490A-AC93-EB0870B62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433" y="1533178"/>
            <a:ext cx="4706443" cy="255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3AD588BF-D840-4CD0-838A-FF6935F5DC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74" y="3747909"/>
            <a:ext cx="6261354" cy="329184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0" name="Picture 14" descr="enter image description here">
            <a:extLst>
              <a:ext uri="{FF2B5EF4-FFF2-40B4-BE49-F238E27FC236}">
                <a16:creationId xmlns:a16="http://schemas.microsoft.com/office/drawing/2014/main" id="{841740E2-6F96-469E-9A9A-4531804D2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5" b="10088"/>
          <a:stretch/>
        </p:blipFill>
        <p:spPr bwMode="auto">
          <a:xfrm>
            <a:off x="290145" y="934277"/>
            <a:ext cx="6185914" cy="254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DF0FD24F-1F86-4DED-8E24-E9A9E03C0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20" y="4311407"/>
            <a:ext cx="4706443" cy="254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FD9AC00-5545-4431-9201-23539CC1DA67}"/>
              </a:ext>
            </a:extLst>
          </p:cNvPr>
          <p:cNvSpPr txBox="1"/>
          <p:nvPr/>
        </p:nvSpPr>
        <p:spPr>
          <a:xfrm>
            <a:off x="7321431" y="6094700"/>
            <a:ext cx="463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実用</a:t>
            </a:r>
            <a:r>
              <a:rPr kumimoji="1" lang="ja-JP" altLang="en-US" b="1" dirty="0"/>
              <a:t>：</a:t>
            </a:r>
            <a:r>
              <a:rPr kumimoji="1" lang="en-US" altLang="ja-JP" b="1" dirty="0"/>
              <a:t>DBDT+LR</a:t>
            </a:r>
          </a:p>
          <a:p>
            <a:r>
              <a:rPr lang="en-US" altLang="ja-JP" dirty="0">
                <a:hlinkClick r:id="rId7"/>
              </a:rPr>
              <a:t>Predicting Clicks on Ads at Facebook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33408E-FA73-49B1-AF39-242B2E7292D6}"/>
              </a:ext>
            </a:extLst>
          </p:cNvPr>
          <p:cNvSpPr txBox="1"/>
          <p:nvPr/>
        </p:nvSpPr>
        <p:spPr>
          <a:xfrm>
            <a:off x="7264592" y="934277"/>
            <a:ext cx="4637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000" b="1" dirty="0"/>
              <a:t>多項式</a:t>
            </a:r>
            <a:r>
              <a:rPr lang="ja-JP" altLang="en-US" sz="2000" b="1" dirty="0"/>
              <a:t>回帰</a:t>
            </a:r>
            <a:r>
              <a:rPr lang="en-US" altLang="ja-JP" sz="2000" dirty="0"/>
              <a:t>polynomial regression</a:t>
            </a:r>
            <a:r>
              <a:rPr kumimoji="0" lang="ja-JP" altLang="ja-JP" sz="400" dirty="0"/>
              <a:t> </a:t>
            </a:r>
            <a:endParaRPr kumimoji="0" lang="ja-JP" altLang="ja-JP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618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ロジスティック回帰（</a:t>
            </a:r>
            <a:r>
              <a:rPr lang="en-US" altLang="ja-JP" dirty="0"/>
              <a:t>Logistic Regression</a:t>
            </a:r>
            <a:r>
              <a:rPr lang="ja-JP" altLang="en-US" dirty="0"/>
              <a:t>）⇒</a:t>
            </a:r>
            <a:r>
              <a:rPr lang="en-US" altLang="ja-JP" dirty="0"/>
              <a:t> classification</a:t>
            </a:r>
            <a:endParaRPr lang="ja-JP" altLang="en-US" dirty="0"/>
          </a:p>
        </p:txBody>
      </p:sp>
      <p:pic>
        <p:nvPicPr>
          <p:cNvPr id="9218" name="Picture 2" descr="https://github.com/fengdu78/Coursera-ML-AndrewNg-Notes/raw/master/images/6590923ac94130a979a8ca1d911b68a3.png">
            <a:extLst>
              <a:ext uri="{FF2B5EF4-FFF2-40B4-BE49-F238E27FC236}">
                <a16:creationId xmlns:a16="http://schemas.microsoft.com/office/drawing/2014/main" id="{699B0BD8-5BF7-4776-9D4D-5052E140E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51"/>
          <a:stretch/>
        </p:blipFill>
        <p:spPr bwMode="auto">
          <a:xfrm>
            <a:off x="9290508" y="1226368"/>
            <a:ext cx="2163059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github.com/fengdu78/Coursera-ML-AndrewNg-Notes/raw/master/images/1073efb17b0d053b4f9218d4393246cc.jpg">
            <a:extLst>
              <a:ext uri="{FF2B5EF4-FFF2-40B4-BE49-F238E27FC236}">
                <a16:creationId xmlns:a16="http://schemas.microsoft.com/office/drawing/2014/main" id="{6052F8B6-638B-442E-9E34-75F4BD594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03" y="1226368"/>
            <a:ext cx="28575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github.com/fengdu78/Coursera-ML-AndrewNg-Notes/raw/master/images/f23eebddd70122ef05baa682f4d6bd0f.png">
            <a:extLst>
              <a:ext uri="{FF2B5EF4-FFF2-40B4-BE49-F238E27FC236}">
                <a16:creationId xmlns:a16="http://schemas.microsoft.com/office/drawing/2014/main" id="{7EE28C3A-505E-49F7-8B2E-30FE39F58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916" y="3135604"/>
            <a:ext cx="5239174" cy="275056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094C5D2-010A-4733-A790-A1026C35A1FE}"/>
              </a:ext>
            </a:extLst>
          </p:cNvPr>
          <p:cNvSpPr txBox="1"/>
          <p:nvPr/>
        </p:nvSpPr>
        <p:spPr>
          <a:xfrm>
            <a:off x="5585786" y="177428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rgbClr val="FF0000"/>
                </a:solidFill>
              </a:rPr>
              <a:t>⇒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s://d2l930y2yx77uc.cloudfront.net/production/uploads/images/7973830/picture_pc_0702ef20df37bb95919809843094bb4c.jpg">
            <a:extLst>
              <a:ext uri="{FF2B5EF4-FFF2-40B4-BE49-F238E27FC236}">
                <a16:creationId xmlns:a16="http://schemas.microsoft.com/office/drawing/2014/main" id="{318D4354-03AF-44E5-AC07-5E717B6DD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4" y="764932"/>
            <a:ext cx="54387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690BCDA-BC00-486B-8ACD-4D9F0AEA8D47}"/>
              </a:ext>
            </a:extLst>
          </p:cNvPr>
          <p:cNvSpPr txBox="1"/>
          <p:nvPr/>
        </p:nvSpPr>
        <p:spPr>
          <a:xfrm>
            <a:off x="3857428" y="305337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ｙ</a:t>
            </a:r>
            <a:r>
              <a:rPr kumimoji="1" lang="ja-JP" altLang="en-US" b="1" dirty="0">
                <a:solidFill>
                  <a:srgbClr val="FF0000"/>
                </a:solidFill>
              </a:rPr>
              <a:t>＝０ </a:t>
            </a:r>
            <a:r>
              <a:rPr lang="en-US" altLang="ja-JP" b="1" dirty="0">
                <a:solidFill>
                  <a:srgbClr val="FF0000"/>
                </a:solidFill>
              </a:rPr>
              <a:t>or 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5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決定木（デシジョン・ツリー・</a:t>
            </a:r>
            <a:r>
              <a:rPr lang="en-US" altLang="ja-JP" dirty="0"/>
              <a:t>Decision Tree</a:t>
            </a:r>
            <a:r>
              <a:rPr lang="ja-JP" altLang="en-US" dirty="0"/>
              <a:t>）⇒</a:t>
            </a:r>
            <a:r>
              <a:rPr lang="en-US" altLang="ja-JP" dirty="0"/>
              <a:t> classification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56FB6BA-DE97-4D74-9F86-A0740A0C6546}"/>
              </a:ext>
            </a:extLst>
          </p:cNvPr>
          <p:cNvSpPr txBox="1"/>
          <p:nvPr/>
        </p:nvSpPr>
        <p:spPr>
          <a:xfrm>
            <a:off x="6398824" y="185132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rgbClr val="FF0000"/>
                </a:solidFill>
              </a:rPr>
              <a:t>⇒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017737-7607-4318-B907-CE7B1131D55C}"/>
              </a:ext>
            </a:extLst>
          </p:cNvPr>
          <p:cNvSpPr txBox="1"/>
          <p:nvPr/>
        </p:nvSpPr>
        <p:spPr>
          <a:xfrm>
            <a:off x="7025408" y="1120676"/>
            <a:ext cx="51665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決定木の作成がポイント</a:t>
            </a:r>
            <a:endParaRPr lang="en-US" altLang="ja-JP" b="1" dirty="0"/>
          </a:p>
          <a:p>
            <a:r>
              <a:rPr lang="ja-JP" altLang="en-US" sz="1600" b="1" dirty="0"/>
              <a:t>⇒</a:t>
            </a:r>
            <a:r>
              <a:rPr lang="ja-JP" altLang="en-US" sz="1600" dirty="0"/>
              <a:t>一番よく分割する素性と閾値の組を選ぶ</a:t>
            </a:r>
            <a:endParaRPr lang="en-US" altLang="ja-JP" sz="1600" b="1" dirty="0"/>
          </a:p>
          <a:p>
            <a:endParaRPr lang="en-US" altLang="ja-JP" b="1" dirty="0"/>
          </a:p>
          <a:p>
            <a:r>
              <a:rPr lang="ja-JP" altLang="en-US" b="1" dirty="0"/>
              <a:t>エントロピー（</a:t>
            </a:r>
            <a:r>
              <a:rPr lang="en-US" altLang="ja-JP" dirty="0"/>
              <a:t>entropy</a:t>
            </a:r>
            <a:r>
              <a:rPr lang="ja-JP" altLang="en-US" b="1" dirty="0"/>
              <a:t>）の概念を導入</a:t>
            </a:r>
            <a:endParaRPr lang="en-US" altLang="ja-JP" b="1" dirty="0"/>
          </a:p>
          <a:p>
            <a:r>
              <a:rPr lang="en-US" altLang="ja-JP" sz="1600" b="1" dirty="0"/>
              <a:t>※</a:t>
            </a:r>
            <a:r>
              <a:rPr lang="ja-JP" altLang="en-US" sz="1600" dirty="0"/>
              <a:t>物事の乱雑さを測る指標のこと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r>
              <a:rPr lang="en-US" altLang="ja-JP" b="1" dirty="0"/>
              <a:t>CART</a:t>
            </a:r>
            <a:r>
              <a:rPr lang="ja-JP" altLang="en-US" b="1" dirty="0"/>
              <a:t>：指標：ジニ不純度</a:t>
            </a:r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r>
              <a:rPr lang="en-US" altLang="ja-JP" b="1" dirty="0"/>
              <a:t>ID3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endParaRPr lang="en-US" altLang="ja-JP" b="1" dirty="0"/>
          </a:p>
          <a:p>
            <a:endParaRPr lang="ja-JP" altLang="en-US" b="1" dirty="0"/>
          </a:p>
          <a:p>
            <a:endParaRPr lang="ja-JP" altLang="en-US" sz="1600" dirty="0"/>
          </a:p>
        </p:txBody>
      </p:sp>
      <p:pic>
        <p:nvPicPr>
          <p:cNvPr id="10250" name="Picture 10" descr="http://www.sist.ac.jp/~kanakubo/research/reasoning_kr/reasoning14.png">
            <a:extLst>
              <a:ext uri="{FF2B5EF4-FFF2-40B4-BE49-F238E27FC236}">
                <a16:creationId xmlns:a16="http://schemas.microsoft.com/office/drawing/2014/main" id="{A595E2FB-3025-4D8E-98F3-A884EC3A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1113665"/>
            <a:ext cx="6108679" cy="171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ntropy(S)=\sum _{ i=1 }^{ c }{ -{ p }_{ i }\log _{ 2 }{ ({ p }_{ i }) }  } \\ ">
            <a:extLst>
              <a:ext uri="{FF2B5EF4-FFF2-40B4-BE49-F238E27FC236}">
                <a16:creationId xmlns:a16="http://schemas.microsoft.com/office/drawing/2014/main" id="{94A66637-BA6F-4B46-8DDC-756A693AB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349" y="2605020"/>
            <a:ext cx="4245535" cy="35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niCoefficient=1-\sum _{ i=1 }^{ c }{ { p }_{ i }^{ 2 } } ">
            <a:extLst>
              <a:ext uri="{FF2B5EF4-FFF2-40B4-BE49-F238E27FC236}">
                <a16:creationId xmlns:a16="http://schemas.microsoft.com/office/drawing/2014/main" id="{946381E9-CAAA-4EF0-A2BC-48EC78CD6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349" y="4017047"/>
            <a:ext cx="4437766" cy="37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59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ランダムフォレスト（</a:t>
            </a:r>
            <a:r>
              <a:rPr lang="en-US" altLang="ja-JP" dirty="0"/>
              <a:t>random forests</a:t>
            </a:r>
            <a:r>
              <a:rPr lang="ja-JP" altLang="en-US" dirty="0"/>
              <a:t>）</a:t>
            </a:r>
          </a:p>
        </p:txBody>
      </p:sp>
      <p:pic>
        <p:nvPicPr>
          <p:cNvPr id="10258" name="Picture 18" descr="ãã©ã³ãã ãã©ã¬ã¹ããã®ç»åæ¤ç´¢çµæ">
            <a:extLst>
              <a:ext uri="{FF2B5EF4-FFF2-40B4-BE49-F238E27FC236}">
                <a16:creationId xmlns:a16="http://schemas.microsoft.com/office/drawing/2014/main" id="{5EB49DC9-2477-496D-8AC0-39CDE7624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05" y="2888873"/>
            <a:ext cx="4327785" cy="27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356219-AE43-4075-943D-DA68B1BBE814}"/>
              </a:ext>
            </a:extLst>
          </p:cNvPr>
          <p:cNvSpPr txBox="1"/>
          <p:nvPr/>
        </p:nvSpPr>
        <p:spPr>
          <a:xfrm>
            <a:off x="290145" y="938749"/>
            <a:ext cx="5493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アンサンブル学習：複数のモデルで学習させること</a:t>
            </a:r>
            <a:endParaRPr kumimoji="1" lang="en-US" altLang="ja-JP" b="1" dirty="0"/>
          </a:p>
          <a:p>
            <a:pPr lvl="1"/>
            <a:r>
              <a:rPr kumimoji="1" lang="ja-JP" altLang="en-US" b="1" dirty="0"/>
              <a:t>・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Bagging</a:t>
            </a:r>
            <a:r>
              <a:rPr kumimoji="1" lang="ja-JP" altLang="en-US" b="1" dirty="0">
                <a:solidFill>
                  <a:srgbClr val="FF0000"/>
                </a:solidFill>
              </a:rPr>
              <a:t>バギング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1"/>
            <a:r>
              <a:rPr lang="ja-JP" altLang="en-US" b="1" dirty="0"/>
              <a:t>・</a:t>
            </a:r>
            <a:r>
              <a:rPr lang="en-US" altLang="ja-JP" dirty="0"/>
              <a:t> </a:t>
            </a:r>
            <a:r>
              <a:rPr lang="en-US" altLang="ja-JP" b="1" dirty="0"/>
              <a:t>Boosting</a:t>
            </a:r>
            <a:r>
              <a:rPr lang="ja-JP" altLang="ja-JP" b="1" dirty="0"/>
              <a:t>ブースティング</a:t>
            </a:r>
          </a:p>
          <a:p>
            <a:br>
              <a:rPr lang="ja-JP" altLang="ja-JP" dirty="0">
                <a:hlinkClick r:id="rId3"/>
              </a:rPr>
            </a:b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879151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38DBDB4-DE4A-43A6-8430-14A17B4A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6E04A83-E45A-4BE6-AC04-3072BFB9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SVM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0612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D5FFE84-BC6D-43A5-AE70-FAF8AB324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E5BFE15-A919-4C81-A67F-8CFF6162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ニューラルネットワーク</a:t>
            </a:r>
          </a:p>
        </p:txBody>
      </p:sp>
    </p:spTree>
    <p:extLst>
      <p:ext uri="{BB962C8B-B14F-4D97-AF65-F5344CB8AC3E}">
        <p14:creationId xmlns:p14="http://schemas.microsoft.com/office/powerpoint/2010/main" val="4114114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007852F-23DE-491C-804C-6B42BB71D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BFC0C64-39AB-49FC-BF79-1BE247D4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766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EA39024-83D1-4032-92C4-E0583C5E6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6C52EEF-2210-48CE-A423-0E4D077A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997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763B4DE-B29D-435F-82D2-168E23606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FAC8BDE-E658-495A-9081-200EBD73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62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B22C4F1-FE56-4ED1-BE33-4498B11F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b="1" dirty="0"/>
              <a:t>人工知能（</a:t>
            </a:r>
            <a:r>
              <a:rPr lang="en-US" altLang="ja-JP" b="1" dirty="0"/>
              <a:t>artificial intelligence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 人工知能（</a:t>
            </a:r>
            <a:r>
              <a:rPr lang="en-US" altLang="ja-JP" b="1" dirty="0"/>
              <a:t>artificial intelligence</a:t>
            </a:r>
            <a:r>
              <a:rPr lang="ja-JP" altLang="en-US" b="1" dirty="0"/>
              <a:t>）とは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 人工知能研究の歴史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b="1" dirty="0"/>
              <a:t> BOOM#3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b="1" dirty="0"/>
              <a:t>機械学習（</a:t>
            </a:r>
            <a:r>
              <a:rPr lang="en-US" altLang="ja-JP" b="1" dirty="0"/>
              <a:t>machine learning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 機械学習とは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 教師あり学習、教師なし学習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 損失関数の理解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 機械学習の流れ</a:t>
            </a:r>
            <a:endParaRPr lang="en-US" altLang="ja-JP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b="1" dirty="0"/>
              <a:t> データ準備</a:t>
            </a:r>
            <a:endParaRPr lang="en-US" altLang="ja-JP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b="1" dirty="0"/>
              <a:t>アルゴリズム選択</a:t>
            </a:r>
            <a:endParaRPr lang="en-US" altLang="ja-JP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b="1" dirty="0"/>
              <a:t> モデル評価</a:t>
            </a:r>
            <a:endParaRPr lang="en-US" altLang="ja-JP" sz="2000" dirty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A5417D5-6516-48D7-A622-A46C2441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907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b="1" dirty="0"/>
              <a:t>人工知能</a:t>
            </a:r>
            <a:r>
              <a:rPr lang="ja-JP" altLang="en-US" sz="1800" dirty="0"/>
              <a:t>：人間と同じ知的な処理能力を持ち機械（情報処理システム）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dirty="0"/>
              <a:t>人工知能（</a:t>
            </a:r>
            <a:r>
              <a:rPr lang="en-US" altLang="ja-JP" sz="1800" dirty="0"/>
              <a:t>AI</a:t>
            </a:r>
            <a:r>
              <a:rPr lang="ja-JP" altLang="en-US" sz="1800" dirty="0"/>
              <a:t>） </a:t>
            </a:r>
            <a:r>
              <a:rPr lang="en-US" altLang="ja-JP" sz="1800" dirty="0"/>
              <a:t>&gt; </a:t>
            </a:r>
            <a:r>
              <a:rPr lang="ja-JP" altLang="en-US" sz="1800" dirty="0"/>
              <a:t>機械学習（</a:t>
            </a:r>
            <a:r>
              <a:rPr lang="en-US" altLang="ja-JP" sz="1800" dirty="0"/>
              <a:t>ML</a:t>
            </a:r>
            <a:r>
              <a:rPr lang="ja-JP" altLang="en-US" sz="1800" dirty="0"/>
              <a:t>）＞ディープラーニング（</a:t>
            </a:r>
            <a:r>
              <a:rPr lang="en-US" altLang="ja-JP" sz="1800" dirty="0"/>
              <a:t>DL</a:t>
            </a:r>
            <a:r>
              <a:rPr lang="ja-JP" altLang="en-US" sz="1800" dirty="0"/>
              <a:t>）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人工知能（</a:t>
            </a:r>
            <a:r>
              <a:rPr lang="en-US" altLang="ja-JP" dirty="0"/>
              <a:t>artificial intelligence</a:t>
            </a:r>
            <a:r>
              <a:rPr kumimoji="1" lang="ja-JP" altLang="en-US" dirty="0"/>
              <a:t>）とは</a:t>
            </a:r>
          </a:p>
        </p:txBody>
      </p:sp>
      <p:pic>
        <p:nvPicPr>
          <p:cNvPr id="6" name="Picture 2" descr="https://dwrowh0ntn9c6.cloudfront.net/public/ckeditor/pictures/data/000/002/592/content/c173b2ae648d9d298cf314af9547c04b8ac798d1.jpg">
            <a:extLst>
              <a:ext uri="{FF2B5EF4-FFF2-40B4-BE49-F238E27FC236}">
                <a16:creationId xmlns:a16="http://schemas.microsoft.com/office/drawing/2014/main" id="{D9B06A9A-1CDA-46A0-B48A-883137244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4" y="1814142"/>
            <a:ext cx="10439585" cy="481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3F9B40C-9164-40B8-A6EA-32444A2B26C0}"/>
              </a:ext>
            </a:extLst>
          </p:cNvPr>
          <p:cNvSpPr/>
          <p:nvPr/>
        </p:nvSpPr>
        <p:spPr>
          <a:xfrm>
            <a:off x="3016578" y="4147534"/>
            <a:ext cx="4213781" cy="254524"/>
          </a:xfrm>
          <a:prstGeom prst="rect">
            <a:avLst/>
          </a:prstGeom>
          <a:solidFill>
            <a:srgbClr val="C0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01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b="1" dirty="0"/>
              <a:t>boom#1</a:t>
            </a:r>
            <a:r>
              <a:rPr lang="ja-JP" altLang="en-US" sz="1600" b="1" dirty="0"/>
              <a:t>：探索・推論（</a:t>
            </a:r>
            <a:r>
              <a:rPr lang="en-US" altLang="ja-JP" sz="1600" b="1" dirty="0"/>
              <a:t>1950</a:t>
            </a:r>
            <a:r>
              <a:rPr lang="ja-JP" altLang="en-US" sz="1600" b="1" dirty="0"/>
              <a:t>年代後半</a:t>
            </a:r>
            <a:r>
              <a:rPr lang="en-US" altLang="ja-JP" sz="1600" b="1" dirty="0"/>
              <a:t>〜1960</a:t>
            </a:r>
            <a:r>
              <a:rPr lang="ja-JP" altLang="en-US" sz="1600" b="1" dirty="0"/>
              <a:t>年代）</a:t>
            </a:r>
            <a:endParaRPr lang="ja-JP" altLang="en-US" sz="1600" dirty="0"/>
          </a:p>
          <a:p>
            <a:pPr marL="0" indent="0">
              <a:buNone/>
            </a:pPr>
            <a:r>
              <a:rPr lang="en-US" altLang="ja-JP" sz="1600" b="1" dirty="0"/>
              <a:t>boom#2</a:t>
            </a:r>
            <a:r>
              <a:rPr lang="ja-JP" altLang="en-US" sz="1600" b="1" dirty="0"/>
              <a:t>：エキスパートシステム（</a:t>
            </a:r>
            <a:r>
              <a:rPr lang="en-US" altLang="ja-JP" sz="1600" b="1" dirty="0"/>
              <a:t>1980</a:t>
            </a:r>
            <a:r>
              <a:rPr lang="ja-JP" altLang="en-US" sz="1600" b="1" dirty="0"/>
              <a:t>年代</a:t>
            </a:r>
            <a:r>
              <a:rPr lang="en-US" altLang="ja-JP" sz="1600" b="1" dirty="0"/>
              <a:t>〜1990</a:t>
            </a:r>
            <a:r>
              <a:rPr lang="ja-JP" altLang="en-US" sz="1600" b="1" dirty="0"/>
              <a:t>年ごろ）</a:t>
            </a:r>
            <a:r>
              <a:rPr lang="en-US" altLang="ja-JP" sz="1600" b="1" dirty="0"/>
              <a:t>※</a:t>
            </a:r>
            <a:r>
              <a:rPr lang="en-US" altLang="ja-JP" sz="1600" dirty="0"/>
              <a:t> 2011</a:t>
            </a:r>
            <a:r>
              <a:rPr lang="ja-JP" altLang="en-US" sz="1600" dirty="0"/>
              <a:t>年ワトソン、</a:t>
            </a:r>
            <a:r>
              <a:rPr lang="en-US" altLang="ja-JP" sz="1600" dirty="0"/>
              <a:t>2011~2016</a:t>
            </a:r>
            <a:r>
              <a:rPr lang="ja-JP" altLang="en-US" sz="1600" dirty="0"/>
              <a:t>年東ロボくん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b="1" dirty="0"/>
              <a:t>boom#3</a:t>
            </a:r>
            <a:r>
              <a:rPr lang="ja-JP" altLang="en-US" sz="1600" b="1" dirty="0"/>
              <a:t>：機械学習とディープラーニング（</a:t>
            </a:r>
            <a:r>
              <a:rPr lang="en-US" altLang="ja-JP" sz="1600" b="1" dirty="0"/>
              <a:t>2010</a:t>
            </a:r>
            <a:r>
              <a:rPr lang="ja-JP" altLang="en-US" sz="1600" b="1" dirty="0"/>
              <a:t>年</a:t>
            </a:r>
            <a:r>
              <a:rPr lang="en-US" altLang="ja-JP" sz="1600" b="1" dirty="0"/>
              <a:t>〜</a:t>
            </a:r>
            <a:r>
              <a:rPr lang="ja-JP" altLang="en-US" sz="1600" b="1" dirty="0"/>
              <a:t>現在）</a:t>
            </a:r>
            <a:endParaRPr lang="en-US" altLang="ja-JP" sz="1600" b="1" dirty="0"/>
          </a:p>
          <a:p>
            <a:pPr marL="0" indent="0">
              <a:buNone/>
            </a:pPr>
            <a:endParaRPr lang="en-US" altLang="ja-JP" sz="1600" b="1" dirty="0"/>
          </a:p>
          <a:p>
            <a:pPr marL="0" indent="0">
              <a:buNone/>
            </a:pPr>
            <a:r>
              <a:rPr lang="en-US" altLang="ja-JP" sz="1600" dirty="0"/>
              <a:t>1956</a:t>
            </a:r>
            <a:r>
              <a:rPr lang="ja-JP" altLang="en-US" sz="1600" dirty="0"/>
              <a:t>年　</a:t>
            </a:r>
            <a:r>
              <a:rPr lang="ja-JP" altLang="en-US" sz="1600" b="1" dirty="0"/>
              <a:t>ダートマス（</a:t>
            </a:r>
            <a:r>
              <a:rPr lang="en-US" altLang="ja-JP" sz="1600" b="1" dirty="0"/>
              <a:t>Dartmouth</a:t>
            </a:r>
            <a:r>
              <a:rPr lang="ja-JP" altLang="en-US" sz="1600" b="1" dirty="0"/>
              <a:t>）会議</a:t>
            </a:r>
            <a:r>
              <a:rPr lang="ja-JP" altLang="en-US" sz="1600" dirty="0"/>
              <a:t>：人工知能の言葉が初誕生 </a:t>
            </a:r>
            <a:r>
              <a:rPr lang="en-US" altLang="ja-JP" sz="1600" dirty="0"/>
              <a:t>by </a:t>
            </a:r>
            <a:r>
              <a:rPr lang="en-US" altLang="ja-JP" sz="1800" b="1" dirty="0"/>
              <a:t>John McCarthy</a:t>
            </a:r>
          </a:p>
          <a:p>
            <a:pPr marL="0" indent="0">
              <a:buNone/>
            </a:pPr>
            <a:r>
              <a:rPr lang="en-US" altLang="ja-JP" sz="1600" dirty="0"/>
              <a:t>1969</a:t>
            </a:r>
            <a:r>
              <a:rPr lang="ja-JP" altLang="en-US" sz="1600" dirty="0"/>
              <a:t>年</a:t>
            </a:r>
            <a:r>
              <a:rPr lang="ja-JP" altLang="en-US" sz="1600" b="1" dirty="0"/>
              <a:t>　フレーム問題：</a:t>
            </a:r>
            <a:r>
              <a:rPr lang="en-US" altLang="ja-JP" sz="1600" b="1" dirty="0"/>
              <a:t> </a:t>
            </a:r>
            <a:r>
              <a:rPr lang="en-US" altLang="ja-JP" sz="1600" dirty="0"/>
              <a:t>John McCarthy </a:t>
            </a:r>
            <a:r>
              <a:rPr lang="en-US" altLang="ja-JP" sz="1600" dirty="0">
                <a:hlinkClick r:id="rId2"/>
              </a:rPr>
              <a:t>“Some philosophical problems from the standpoint of artificial intelligence”</a:t>
            </a:r>
            <a:r>
              <a:rPr lang="en-US" altLang="ja-JP" sz="1600" dirty="0"/>
              <a:t>. </a:t>
            </a:r>
          </a:p>
          <a:p>
            <a:pPr marL="0" indent="0">
              <a:buNone/>
            </a:pPr>
            <a:r>
              <a:rPr lang="en-US" altLang="ja-JP" sz="1600" dirty="0"/>
              <a:t>1980</a:t>
            </a:r>
            <a:r>
              <a:rPr lang="ja-JP" altLang="en-US" sz="1600" dirty="0"/>
              <a:t>年　</a:t>
            </a:r>
            <a:r>
              <a:rPr lang="ja-JP" altLang="en-US" sz="1600" b="1" dirty="0"/>
              <a:t>強い</a:t>
            </a:r>
            <a:r>
              <a:rPr lang="en-US" altLang="ja-JP" sz="1600" b="1" dirty="0"/>
              <a:t>AI</a:t>
            </a:r>
            <a:r>
              <a:rPr lang="ja-JP" altLang="en-US" sz="1600" b="1" dirty="0"/>
              <a:t>と弱い</a:t>
            </a:r>
            <a:r>
              <a:rPr lang="en-US" altLang="ja-JP" sz="1600" b="1" dirty="0"/>
              <a:t>AI</a:t>
            </a:r>
            <a:r>
              <a:rPr lang="en-US" altLang="ja-JP" sz="1600" dirty="0"/>
              <a:t> </a:t>
            </a:r>
            <a:r>
              <a:rPr lang="ja-JP" altLang="en-US" sz="1600" dirty="0"/>
              <a:t>：</a:t>
            </a:r>
            <a:r>
              <a:rPr lang="en-US" altLang="ja-JP" sz="1600" dirty="0"/>
              <a:t>John Searle, </a:t>
            </a:r>
            <a:r>
              <a:rPr lang="en-US" altLang="ja-JP" sz="1600" i="1" dirty="0">
                <a:hlinkClick r:id="rId3"/>
              </a:rPr>
              <a:t>Minds, Brains and Programs</a:t>
            </a:r>
            <a:r>
              <a:rPr lang="en-US" altLang="ja-JP" sz="1600" dirty="0"/>
              <a:t>, Behavioral and Brain Sciences 3 (3)</a:t>
            </a:r>
            <a:endParaRPr lang="ja-JP" altLang="en-US" sz="1600" dirty="0"/>
          </a:p>
          <a:p>
            <a:pPr marL="0" indent="0">
              <a:buNone/>
            </a:pPr>
            <a:r>
              <a:rPr lang="en-US" altLang="ja-JP" sz="1600" dirty="0"/>
              <a:t>1990</a:t>
            </a:r>
            <a:r>
              <a:rPr lang="ja-JP" altLang="en-US" sz="1600" dirty="0"/>
              <a:t>年</a:t>
            </a:r>
            <a:r>
              <a:rPr lang="ja-JP" altLang="en-US" sz="1600" b="1" dirty="0"/>
              <a:t>　シンボルグラウンディング問題</a:t>
            </a:r>
            <a:r>
              <a:rPr lang="ja-JP" altLang="en-US" sz="1600" dirty="0"/>
              <a:t>：</a:t>
            </a:r>
            <a:r>
              <a:rPr lang="en-US" altLang="ja-JP" sz="1600" dirty="0"/>
              <a:t> </a:t>
            </a:r>
            <a:r>
              <a:rPr lang="en-US" altLang="ja-JP" sz="1600" dirty="0" err="1"/>
              <a:t>Harnad</a:t>
            </a:r>
            <a:r>
              <a:rPr lang="en-US" altLang="ja-JP" sz="1600" dirty="0"/>
              <a:t>, S. </a:t>
            </a:r>
            <a:r>
              <a:rPr lang="en-US" altLang="ja-JP" sz="1600" dirty="0">
                <a:hlinkClick r:id="rId4"/>
              </a:rPr>
              <a:t>The Symbol Grounding Problem.</a:t>
            </a:r>
            <a:r>
              <a:rPr lang="en-US" altLang="ja-JP" sz="1600" dirty="0"/>
              <a:t> </a:t>
            </a:r>
            <a:r>
              <a:rPr lang="en-US" altLang="ja-JP" sz="1600" i="1" dirty="0" err="1"/>
              <a:t>Physica</a:t>
            </a:r>
            <a:r>
              <a:rPr lang="en-US" altLang="ja-JP" sz="1600" i="1" dirty="0"/>
              <a:t> D</a:t>
            </a:r>
            <a:r>
              <a:rPr lang="en-US" altLang="ja-JP" sz="1600" dirty="0"/>
              <a:t> 42: 335-346.</a:t>
            </a:r>
          </a:p>
          <a:p>
            <a:pPr marL="0" indent="0">
              <a:buNone/>
            </a:pPr>
            <a:endParaRPr lang="en-US" altLang="ja-JP" sz="1600" b="1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人工知能研究の歴史</a:t>
            </a:r>
          </a:p>
        </p:txBody>
      </p:sp>
      <p:pic>
        <p:nvPicPr>
          <p:cNvPr id="1026" name="Picture 2" descr="https://tech-camp.in/note/wp-content/uploads/48e6c13dcba07aa63eea2c630efed7ec.jpg">
            <a:extLst>
              <a:ext uri="{FF2B5EF4-FFF2-40B4-BE49-F238E27FC236}">
                <a16:creationId xmlns:a16="http://schemas.microsoft.com/office/drawing/2014/main" id="{6731635B-B1CA-49D0-8039-3F7F120B4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9" b="22368"/>
          <a:stretch/>
        </p:blipFill>
        <p:spPr bwMode="auto">
          <a:xfrm>
            <a:off x="837760" y="3749459"/>
            <a:ext cx="9418604" cy="310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3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/>
              <a:t>1958</a:t>
            </a:r>
            <a:r>
              <a:rPr lang="ja-JP" altLang="en-US" sz="1600" dirty="0"/>
              <a:t>年　</a:t>
            </a:r>
            <a:r>
              <a:rPr lang="en-US" altLang="ja-JP" sz="1600" dirty="0"/>
              <a:t>Rosenblatt, Frank “</a:t>
            </a:r>
            <a:r>
              <a:rPr lang="en-US" altLang="ja-JP" sz="1600" b="1" dirty="0"/>
              <a:t>The Perceptron</a:t>
            </a:r>
            <a:r>
              <a:rPr lang="en-US" altLang="ja-JP" sz="1600" dirty="0"/>
              <a:t>: A Probabilistic Model for Information Storage and Organization in the Brain”. </a:t>
            </a:r>
          </a:p>
          <a:p>
            <a:pPr marL="0" indent="0">
              <a:buNone/>
            </a:pPr>
            <a:r>
              <a:rPr lang="en-US" altLang="ja-JP" sz="1600" dirty="0"/>
              <a:t>1969</a:t>
            </a:r>
            <a:r>
              <a:rPr lang="ja-JP" altLang="en-US" sz="1600" dirty="0"/>
              <a:t>年　</a:t>
            </a:r>
            <a:r>
              <a:rPr lang="en-US" altLang="ja-JP" sz="1600" dirty="0"/>
              <a:t>XOR</a:t>
            </a:r>
            <a:r>
              <a:rPr lang="ja-JP" altLang="en-US" sz="1600" dirty="0"/>
              <a:t>問題。パーセプトロンは</a:t>
            </a:r>
            <a:r>
              <a:rPr lang="en-US" altLang="ja-JP" sz="1600" dirty="0"/>
              <a:t>XOR</a:t>
            </a:r>
            <a:r>
              <a:rPr lang="ja-JP" altLang="en-US" sz="1600" dirty="0"/>
              <a:t>できないことを証明。➡</a:t>
            </a:r>
            <a:r>
              <a:rPr lang="en-US" altLang="ja-JP" sz="1600" dirty="0"/>
              <a:t>1980</a:t>
            </a:r>
            <a:r>
              <a:rPr lang="ja-JP" altLang="en-US" sz="1600" dirty="0"/>
              <a:t>年代隠れ層を入れれば理論上は問題解決できた。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1986</a:t>
            </a:r>
            <a:r>
              <a:rPr lang="ja-JP" altLang="en-US" sz="1600" dirty="0"/>
              <a:t>年　</a:t>
            </a:r>
            <a:r>
              <a:rPr lang="ja-JP" altLang="en-US" sz="1600" b="1" dirty="0"/>
              <a:t>バックプロパゲーション</a:t>
            </a:r>
            <a:r>
              <a:rPr lang="ja-JP" altLang="en-US" sz="1600" dirty="0"/>
              <a:t>：</a:t>
            </a:r>
            <a:r>
              <a:rPr lang="en-US" altLang="ja-JP" sz="1600" dirty="0" err="1"/>
              <a:t>Rumelhart</a:t>
            </a:r>
            <a:r>
              <a:rPr lang="en-US" altLang="ja-JP" sz="1600" dirty="0"/>
              <a:t>, etc. “Learning representations by </a:t>
            </a:r>
            <a:r>
              <a:rPr lang="en-US" altLang="ja-JP" sz="1600" b="1" dirty="0"/>
              <a:t>back-propagating</a:t>
            </a:r>
            <a:r>
              <a:rPr lang="en-US" altLang="ja-JP" sz="1600" dirty="0"/>
              <a:t> errors”. Nature 323</a:t>
            </a:r>
          </a:p>
          <a:p>
            <a:pPr marL="0" indent="0">
              <a:buNone/>
            </a:pPr>
            <a:r>
              <a:rPr lang="en-US" altLang="ja-JP" sz="1600" dirty="0"/>
              <a:t>2006</a:t>
            </a:r>
            <a:r>
              <a:rPr lang="ja-JP" altLang="en-US" sz="1600" dirty="0"/>
              <a:t>年　</a:t>
            </a:r>
            <a:r>
              <a:rPr lang="ja-JP" altLang="en-US" sz="1600" b="1" dirty="0"/>
              <a:t>ディープネットワーク：</a:t>
            </a:r>
            <a:r>
              <a:rPr lang="en-US" altLang="ja-JP" sz="1600" dirty="0"/>
              <a:t>Geoffrey Hinton “</a:t>
            </a:r>
            <a:r>
              <a:rPr lang="en-US" altLang="ja-JP" sz="1600" dirty="0">
                <a:hlinkClick r:id="rId2"/>
              </a:rPr>
              <a:t>Reducing the Dimensionality of Data with Neural Networks</a:t>
            </a:r>
            <a:r>
              <a:rPr lang="en-US" altLang="ja-JP" sz="1600" dirty="0"/>
              <a:t>” </a:t>
            </a:r>
          </a:p>
          <a:p>
            <a:pPr marL="0" indent="0">
              <a:buNone/>
            </a:pPr>
            <a:r>
              <a:rPr lang="en-US" altLang="ja-JP" sz="1600" dirty="0"/>
              <a:t>               ※ </a:t>
            </a:r>
            <a:r>
              <a:rPr lang="en-US" altLang="ja-JP" sz="1600" b="1" dirty="0"/>
              <a:t>Geoffrey Hinton </a:t>
            </a:r>
            <a:r>
              <a:rPr lang="ja-JP" altLang="en-US" sz="1600" dirty="0"/>
              <a:t>：</a:t>
            </a:r>
            <a:r>
              <a:rPr lang="en-US" altLang="ja-JP" sz="1600" dirty="0"/>
              <a:t>2013</a:t>
            </a:r>
            <a:r>
              <a:rPr lang="ja-JP" altLang="en-US" sz="1600" dirty="0"/>
              <a:t>年</a:t>
            </a:r>
            <a:r>
              <a:rPr lang="en-US" altLang="ja-JP" sz="1600" dirty="0"/>
              <a:t>Google Brain</a:t>
            </a:r>
            <a:r>
              <a:rPr lang="ja-JP" altLang="en-US" sz="1600" dirty="0"/>
              <a:t>へ。</a:t>
            </a:r>
            <a:r>
              <a:rPr lang="en-US" altLang="ja-JP" sz="1600" dirty="0"/>
              <a:t>2018</a:t>
            </a:r>
            <a:r>
              <a:rPr lang="ja-JP" altLang="en-US" sz="1600" dirty="0"/>
              <a:t>年</a:t>
            </a:r>
            <a:r>
              <a:rPr lang="en-US" altLang="ja-JP" sz="1600" dirty="0"/>
              <a:t>Turing Award</a:t>
            </a:r>
            <a:r>
              <a:rPr lang="ja-JP" altLang="en-US" sz="1600" dirty="0"/>
              <a:t>　</a:t>
            </a:r>
            <a:r>
              <a:rPr lang="en-US" altLang="ja-JP" sz="1600" dirty="0">
                <a:hlinkClick r:id="rId3"/>
              </a:rPr>
              <a:t> http://www.cs.toronto.edu/~hinton/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2012</a:t>
            </a:r>
            <a:r>
              <a:rPr lang="ja-JP" altLang="en-US" sz="1600" dirty="0"/>
              <a:t>年　</a:t>
            </a:r>
            <a:r>
              <a:rPr lang="en-US" altLang="ja-JP" sz="1600" dirty="0"/>
              <a:t> </a:t>
            </a:r>
            <a:r>
              <a:rPr lang="en-US" altLang="ja-JP" sz="1600" b="1" dirty="0"/>
              <a:t>ILSVRC</a:t>
            </a:r>
            <a:r>
              <a:rPr lang="en-US" altLang="ja-JP" sz="1400" b="1" dirty="0"/>
              <a:t>(</a:t>
            </a:r>
            <a:r>
              <a:rPr lang="ja-JP" altLang="en-US" sz="1400" b="1" dirty="0"/>
              <a:t>大規模画像認識の競技会</a:t>
            </a:r>
            <a:r>
              <a:rPr lang="en-US" altLang="ja-JP" sz="1400" b="1" dirty="0"/>
              <a:t>)</a:t>
            </a:r>
            <a:r>
              <a:rPr lang="ja-JP" altLang="en-US" sz="1600" b="1" dirty="0"/>
              <a:t>で圧倒的に勝利 </a:t>
            </a:r>
            <a:r>
              <a:rPr lang="en-US" altLang="ja-JP" sz="1600" b="1" dirty="0"/>
              <a:t>by </a:t>
            </a:r>
            <a:r>
              <a:rPr lang="en-US" altLang="ja-JP" sz="1600" dirty="0"/>
              <a:t>Geoffrey Hinton</a:t>
            </a:r>
            <a:r>
              <a:rPr lang="ja-JP" altLang="en-US" sz="1600" b="1" dirty="0" err="1"/>
              <a:t>。</a:t>
            </a:r>
            <a:r>
              <a:rPr lang="ja-JP" altLang="en-US" sz="1600" b="1" dirty="0"/>
              <a:t>誤り率</a:t>
            </a:r>
            <a:r>
              <a:rPr lang="en-US" altLang="ja-JP" sz="1600" b="1" dirty="0"/>
              <a:t>25.7%</a:t>
            </a:r>
            <a:r>
              <a:rPr lang="ja-JP" altLang="en-US" sz="1600" b="1" dirty="0"/>
              <a:t>から</a:t>
            </a:r>
            <a:r>
              <a:rPr lang="en-US" altLang="ja-JP" sz="1600" b="1" dirty="0"/>
              <a:t>15.3%</a:t>
            </a:r>
            <a:r>
              <a:rPr lang="ja-JP" altLang="en-US" sz="1600" b="1" dirty="0"/>
              <a:t>へ。現在：</a:t>
            </a:r>
            <a:r>
              <a:rPr lang="en-US" altLang="ja-JP" sz="1600" b="1" dirty="0"/>
              <a:t>4.9% </a:t>
            </a:r>
          </a:p>
          <a:p>
            <a:pPr marL="0" indent="0">
              <a:buNone/>
            </a:pPr>
            <a:r>
              <a:rPr lang="en-US" altLang="ja-JP" sz="1600" dirty="0"/>
              <a:t>2012</a:t>
            </a:r>
            <a:r>
              <a:rPr lang="ja-JP" altLang="en-US" sz="1600" dirty="0"/>
              <a:t>年　</a:t>
            </a:r>
            <a:r>
              <a:rPr lang="en-US" altLang="ja-JP" sz="1600" b="1" dirty="0"/>
              <a:t>YouTube</a:t>
            </a:r>
            <a:r>
              <a:rPr lang="ja-JP" altLang="en-US" sz="1600" b="1" dirty="0"/>
              <a:t>の動画を学習し猫認識　</a:t>
            </a:r>
            <a:r>
              <a:rPr lang="en-US" altLang="ja-JP" sz="1600" b="1" dirty="0"/>
              <a:t>by</a:t>
            </a:r>
            <a:r>
              <a:rPr lang="en-US" altLang="ja-JP" sz="1600" dirty="0"/>
              <a:t> Google</a:t>
            </a:r>
            <a:r>
              <a:rPr lang="ja-JP" altLang="en-US" sz="1600" dirty="0"/>
              <a:t>（</a:t>
            </a:r>
            <a:r>
              <a:rPr lang="en-US" altLang="ja-JP" sz="1600" dirty="0"/>
              <a:t>※</a:t>
            </a:r>
            <a:r>
              <a:rPr lang="ja-JP" altLang="en-US" sz="1600" dirty="0"/>
              <a:t>論文が</a:t>
            </a:r>
            <a:r>
              <a:rPr lang="ja-JP" altLang="en-US" sz="1600" dirty="0">
                <a:hlinkClick r:id="rId4"/>
              </a:rPr>
              <a:t>ここ</a:t>
            </a:r>
            <a:r>
              <a:rPr lang="ja-JP" altLang="en-US" sz="1600" dirty="0"/>
              <a:t>　　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2016</a:t>
            </a:r>
            <a:r>
              <a:rPr lang="ja-JP" altLang="en-US" sz="1600" dirty="0"/>
              <a:t>年　</a:t>
            </a:r>
            <a:r>
              <a:rPr lang="en-US" altLang="ja-JP" sz="1600" b="1" dirty="0"/>
              <a:t>AlphaGo </a:t>
            </a:r>
            <a:r>
              <a:rPr lang="ja-JP" altLang="en-US" sz="1600" b="1" dirty="0"/>
              <a:t>　</a:t>
            </a:r>
            <a:r>
              <a:rPr lang="ja-JP" altLang="en-US" sz="1600" dirty="0"/>
              <a:t>（</a:t>
            </a:r>
            <a:r>
              <a:rPr lang="en-US" altLang="ja-JP" sz="1600" dirty="0"/>
              <a:t>※</a:t>
            </a:r>
            <a:r>
              <a:rPr lang="ja-JP" altLang="en-US" sz="1600" dirty="0"/>
              <a:t>論文が</a:t>
            </a:r>
            <a:r>
              <a:rPr lang="ja-JP" altLang="en-US" sz="1600" dirty="0">
                <a:hlinkClick r:id="rId5"/>
              </a:rPr>
              <a:t>ここ </a:t>
            </a:r>
            <a:r>
              <a:rPr lang="en-US" altLang="ja-JP" sz="1600" dirty="0">
                <a:hlinkClick r:id="rId5"/>
              </a:rPr>
              <a:t>from Nature</a:t>
            </a:r>
            <a:r>
              <a:rPr lang="ja-JP" altLang="en-US" sz="1600" dirty="0"/>
              <a:t>　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i="1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boom#3 </a:t>
            </a:r>
            <a:endParaRPr kumimoji="1" lang="ja-JP" altLang="en-US" dirty="0"/>
          </a:p>
        </p:txBody>
      </p:sp>
      <p:pic>
        <p:nvPicPr>
          <p:cNvPr id="14338" name="Picture 2" descr="https://the01.jp/cms/wp-content/uploads/0004619-003.png">
            <a:extLst>
              <a:ext uri="{FF2B5EF4-FFF2-40B4-BE49-F238E27FC236}">
                <a16:creationId xmlns:a16="http://schemas.microsoft.com/office/drawing/2014/main" id="{77321C49-32CF-47FD-A752-81DEF6287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4317476"/>
            <a:ext cx="2760468" cy="254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93A906-D011-41C6-B12C-0EBF8494FEC2}"/>
              </a:ext>
            </a:extLst>
          </p:cNvPr>
          <p:cNvSpPr txBox="1"/>
          <p:nvPr/>
        </p:nvSpPr>
        <p:spPr>
          <a:xfrm>
            <a:off x="290145" y="3794256"/>
            <a:ext cx="3313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論理演算とは、</a:t>
            </a:r>
            <a:endParaRPr lang="en-US" altLang="ja-JP" sz="1400" b="1" dirty="0"/>
          </a:p>
          <a:p>
            <a:r>
              <a:rPr lang="en-US" altLang="ja-JP" sz="1400" b="1" dirty="0"/>
              <a:t>AND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OR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NAND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XOR</a:t>
            </a:r>
            <a:r>
              <a:rPr lang="ja-JP" altLang="en-US" sz="1400" b="1" dirty="0"/>
              <a:t>の</a:t>
            </a:r>
            <a:r>
              <a:rPr lang="en-US" altLang="ja-JP" sz="1400" b="1" dirty="0"/>
              <a:t>4</a:t>
            </a:r>
            <a:r>
              <a:rPr lang="ja-JP" altLang="en-US" sz="1400" b="1" dirty="0"/>
              <a:t>つが基本</a:t>
            </a:r>
            <a:endParaRPr kumimoji="1" lang="ja-JP" altLang="en-US" sz="1400" b="1" dirty="0"/>
          </a:p>
        </p:txBody>
      </p:sp>
      <p:pic>
        <p:nvPicPr>
          <p:cNvPr id="14340" name="Picture 4" descr="æ·±åº¦å­¦ä¹ é¼»ç¥Geoffrey Hintonå¸®ä½ å¥é¨å¸¦ä½ é£">
            <a:extLst>
              <a:ext uri="{FF2B5EF4-FFF2-40B4-BE49-F238E27FC236}">
                <a16:creationId xmlns:a16="http://schemas.microsoft.com/office/drawing/2014/main" id="{52B95653-E3F5-4E9B-A7FC-BF970882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916" y="4387208"/>
            <a:ext cx="3376544" cy="247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C5308D-D106-4EB2-9115-5438C9804C3F}"/>
              </a:ext>
            </a:extLst>
          </p:cNvPr>
          <p:cNvSpPr txBox="1"/>
          <p:nvPr/>
        </p:nvSpPr>
        <p:spPr>
          <a:xfrm>
            <a:off x="3812874" y="3794256"/>
            <a:ext cx="3978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ILSVRC</a:t>
            </a:r>
            <a:r>
              <a:rPr lang="ja-JP" altLang="en-US" sz="1400" b="1" dirty="0"/>
              <a:t>で圧倒的に勝利</a:t>
            </a:r>
            <a:endParaRPr lang="en-US" altLang="ja-JP" b="1" dirty="0"/>
          </a:p>
          <a:p>
            <a:r>
              <a:rPr lang="en-US" altLang="ja-JP" sz="1200" dirty="0">
                <a:hlinkClick r:id="rId8"/>
              </a:rPr>
              <a:t>http://www.image-net.org/challenges/LSVRC/2012/</a:t>
            </a:r>
            <a:endParaRPr lang="ja-JP" altLang="en-US" sz="12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F32E515-C665-412A-B19C-0D5F0970AAAA}"/>
              </a:ext>
            </a:extLst>
          </p:cNvPr>
          <p:cNvSpPr txBox="1"/>
          <p:nvPr/>
        </p:nvSpPr>
        <p:spPr>
          <a:xfrm>
            <a:off x="7923227" y="3794256"/>
            <a:ext cx="39786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hlinkClick r:id="rId9"/>
              </a:rPr>
              <a:t>https://googleblog.blogspot.com/2012/06/using-large-scale-brain-simulations-for.html</a:t>
            </a:r>
            <a:endParaRPr lang="en-US" altLang="ja-JP" sz="1400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200×200px</a:t>
            </a:r>
            <a:r>
              <a:rPr lang="ja-JP" altLang="en-US" sz="1400" b="1" dirty="0"/>
              <a:t>画像：</a:t>
            </a:r>
            <a:r>
              <a:rPr lang="en-US" altLang="ja-JP" sz="1400" b="1" dirty="0"/>
              <a:t>1000</a:t>
            </a:r>
            <a:r>
              <a:rPr lang="ja-JP" altLang="en-US" sz="1400" b="1" dirty="0"/>
              <a:t>万枚</a:t>
            </a:r>
            <a:endParaRPr lang="en-US" altLang="ja-JP" sz="1400" b="1" dirty="0"/>
          </a:p>
          <a:p>
            <a:r>
              <a:rPr lang="ja-JP" altLang="en-US" sz="1400" b="1" dirty="0"/>
              <a:t>・ニューラルネットワーク：９つの階層</a:t>
            </a:r>
            <a:endParaRPr lang="en-US" altLang="ja-JP" sz="1400" b="1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1000</a:t>
            </a:r>
            <a:r>
              <a:rPr lang="ja-JP" altLang="en-US" sz="1400" b="1" dirty="0"/>
              <a:t>台</a:t>
            </a:r>
            <a:r>
              <a:rPr lang="en-US" altLang="ja-JP" sz="1400" b="1" dirty="0"/>
              <a:t>×3</a:t>
            </a:r>
            <a:r>
              <a:rPr lang="ja-JP" altLang="en-US" sz="1400" b="1" dirty="0"/>
              <a:t>日間</a:t>
            </a:r>
            <a:endParaRPr lang="en-US" altLang="ja-JP" sz="1400" b="1" dirty="0"/>
          </a:p>
          <a:p>
            <a:r>
              <a:rPr lang="ja-JP" altLang="en-US" sz="1400" b="1" dirty="0"/>
              <a:t>・コンピュータが「もっとも猫らしい猫」と判断する画像が　➡</a:t>
            </a:r>
            <a:endParaRPr lang="ja-JP" altLang="en-US" sz="1200" b="1" dirty="0"/>
          </a:p>
        </p:txBody>
      </p:sp>
      <p:pic>
        <p:nvPicPr>
          <p:cNvPr id="14342" name="Picture 6" descr="https://1.bp.blogspot.com/-VENOsYD1uJc/T-nkLAiANtI/AAAAAAAAJWc/2KCTl3OsI18/s320/cat+detection.jpeg">
            <a:extLst>
              <a:ext uri="{FF2B5EF4-FFF2-40B4-BE49-F238E27FC236}">
                <a16:creationId xmlns:a16="http://schemas.microsoft.com/office/drawing/2014/main" id="{7B83677D-C6C7-4E02-918D-3B9A1441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315" y="5187343"/>
            <a:ext cx="1923059" cy="167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58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D7FCDED-5635-463C-9B9D-E14B2B76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1800" dirty="0"/>
              <a:t>明示的にプログラムしなくても学習する能力をコンピュータに与える研究分野 </a:t>
            </a:r>
            <a:r>
              <a:rPr lang="en-US" altLang="ja-JP" sz="1800" dirty="0"/>
              <a:t>(</a:t>
            </a:r>
            <a:r>
              <a:rPr lang="en-US" altLang="ja-JP" sz="1600" dirty="0"/>
              <a:t>1959</a:t>
            </a:r>
            <a:r>
              <a:rPr lang="ja-JP" altLang="en-US" sz="1600" dirty="0"/>
              <a:t>年 </a:t>
            </a:r>
            <a:r>
              <a:rPr lang="en-US" altLang="ja-JP" sz="1600" dirty="0"/>
              <a:t>by </a:t>
            </a:r>
            <a:r>
              <a:rPr lang="en-US" altLang="ja-JP" sz="1800" b="1" dirty="0"/>
              <a:t>Arthur Samuel</a:t>
            </a:r>
          </a:p>
          <a:p>
            <a:pPr marL="0" indent="0">
              <a:buNone/>
            </a:pPr>
            <a:r>
              <a:rPr lang="ja-JP" altLang="en-US" sz="1800" dirty="0"/>
              <a:t>ある種のタスク</a:t>
            </a:r>
            <a:r>
              <a:rPr lang="en-US" altLang="ja-JP" sz="1800" dirty="0"/>
              <a:t>T</a:t>
            </a:r>
            <a:r>
              <a:rPr lang="ja-JP" altLang="en-US" sz="1800" dirty="0"/>
              <a:t>と評価尺度</a:t>
            </a:r>
            <a:r>
              <a:rPr lang="en-US" altLang="ja-JP" sz="1800" dirty="0"/>
              <a:t>P</a:t>
            </a:r>
            <a:r>
              <a:rPr lang="ja-JP" altLang="en-US" sz="1800" dirty="0"/>
              <a:t>において、経験</a:t>
            </a:r>
            <a:r>
              <a:rPr lang="en-US" altLang="ja-JP" sz="1800" dirty="0"/>
              <a:t>E</a:t>
            </a:r>
            <a:r>
              <a:rPr lang="ja-JP" altLang="en-US" sz="1800" dirty="0"/>
              <a:t>から学習するとは、タスク</a:t>
            </a:r>
            <a:r>
              <a:rPr lang="en-US" altLang="ja-JP" sz="1800" dirty="0"/>
              <a:t>T</a:t>
            </a:r>
            <a:r>
              <a:rPr lang="ja-JP" altLang="en-US" sz="1800" dirty="0"/>
              <a:t>におけるその性能を</a:t>
            </a:r>
            <a:r>
              <a:rPr lang="en-US" altLang="ja-JP" sz="1800" dirty="0"/>
              <a:t>P</a:t>
            </a:r>
            <a:r>
              <a:rPr lang="ja-JP" altLang="en-US" sz="1800" dirty="0"/>
              <a:t>によって評価した際に、経験</a:t>
            </a:r>
            <a:r>
              <a:rPr lang="en-US" altLang="ja-JP" sz="1800" dirty="0"/>
              <a:t>E</a:t>
            </a:r>
            <a:r>
              <a:rPr lang="ja-JP" altLang="en-US" sz="1800" dirty="0"/>
              <a:t>によってそれが改善されている場合である </a:t>
            </a:r>
            <a:r>
              <a:rPr lang="en-US" altLang="ja-JP" sz="1800" dirty="0"/>
              <a:t>(</a:t>
            </a:r>
            <a:r>
              <a:rPr lang="en-US" altLang="ja-JP" sz="1600" dirty="0"/>
              <a:t>1997</a:t>
            </a:r>
            <a:r>
              <a:rPr lang="ja-JP" altLang="en-US" sz="1600" dirty="0"/>
              <a:t>年 </a:t>
            </a:r>
            <a:r>
              <a:rPr lang="en-US" altLang="ja-JP" sz="1600" dirty="0"/>
              <a:t>by </a:t>
            </a:r>
            <a:r>
              <a:rPr lang="en-US" altLang="ja-JP" sz="1800" b="1" dirty="0"/>
              <a:t>Tom Mitchell</a:t>
            </a:r>
          </a:p>
          <a:p>
            <a:pPr marL="0" indent="0">
              <a:buNone/>
            </a:pPr>
            <a:r>
              <a:rPr lang="ja-JP" altLang="en-US" sz="1800" dirty="0"/>
              <a:t>機械学習とは、人工知能の</a:t>
            </a:r>
            <a:r>
              <a:rPr lang="ja-JP" altLang="en-US" sz="1800" b="1" dirty="0"/>
              <a:t>プログラム自身が学習する</a:t>
            </a:r>
            <a:r>
              <a:rPr lang="ja-JP" altLang="en-US" sz="1800" dirty="0"/>
              <a:t>仕込み </a:t>
            </a:r>
            <a:r>
              <a:rPr lang="en-US" altLang="ja-JP" sz="1800" dirty="0"/>
              <a:t>(by </a:t>
            </a:r>
            <a:r>
              <a:rPr lang="en-US" altLang="ja-JP" sz="1800" b="1" dirty="0"/>
              <a:t>G</a:t>
            </a:r>
            <a:r>
              <a:rPr lang="ja-JP" altLang="en-US" sz="1800" b="1" dirty="0"/>
              <a:t>検定公式テキスト</a:t>
            </a:r>
            <a:endParaRPr lang="en-US" altLang="ja-JP" sz="1800" b="1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ja-JP" altLang="en-US" sz="1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E3F7DAB-B602-42F8-A10C-783683A4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機械学習とは</a:t>
            </a:r>
            <a:endParaRPr kumimoji="1" lang="ja-JP" altLang="en-US" dirty="0"/>
          </a:p>
        </p:txBody>
      </p:sp>
      <p:pic>
        <p:nvPicPr>
          <p:cNvPr id="4098" name="Picture 2" descr="ãç«ãã®ç»åæ¤ç´¢çµæ">
            <a:extLst>
              <a:ext uri="{FF2B5EF4-FFF2-40B4-BE49-F238E27FC236}">
                <a16:creationId xmlns:a16="http://schemas.microsoft.com/office/drawing/2014/main" id="{E27B12A2-801E-4AF6-A51D-08A133111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61" y="2949579"/>
            <a:ext cx="4152427" cy="259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419131-18BE-4A1F-BDAE-4252EBA22733}"/>
              </a:ext>
            </a:extLst>
          </p:cNvPr>
          <p:cNvSpPr txBox="1"/>
          <p:nvPr/>
        </p:nvSpPr>
        <p:spPr>
          <a:xfrm>
            <a:off x="7767686" y="389326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/>
              <a:t>猫</a:t>
            </a:r>
          </a:p>
        </p:txBody>
      </p:sp>
    </p:spTree>
    <p:extLst>
      <p:ext uri="{BB962C8B-B14F-4D97-AF65-F5344CB8AC3E}">
        <p14:creationId xmlns:p14="http://schemas.microsoft.com/office/powerpoint/2010/main" val="253767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D7FCDED-5635-463C-9B9D-E14B2B76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800" dirty="0"/>
              <a:t>電子メールプログラムが、どの電子メールをユーザーがスパムとしてフラグを立てるかどうかを見ているとする。このようユーザーは、スパムボタンをクリックして特定の電子メールをスパムとして報告しそれ以外は報告しません。そして、どの電子メールをスパムとして報告するかにより、 電子メールプログラムがスパム電子メールをより正確にフィルターするように学習する。</a:t>
            </a:r>
            <a:endParaRPr lang="en-US" altLang="ja-JP" sz="2800" b="1" dirty="0"/>
          </a:p>
          <a:p>
            <a:pPr marL="0" indent="0">
              <a:buNone/>
            </a:pPr>
            <a:endParaRPr lang="en-US" altLang="ja-JP" sz="1800" dirty="0"/>
          </a:p>
          <a:p>
            <a:r>
              <a:rPr lang="ja-JP" altLang="en-US" sz="2000" dirty="0"/>
              <a:t>課題</a:t>
            </a:r>
            <a:r>
              <a:rPr lang="en-US" altLang="ja-JP" sz="2000" dirty="0"/>
              <a:t>T</a:t>
            </a:r>
            <a:r>
              <a:rPr lang="ja-JP" altLang="en-US" sz="2000" dirty="0"/>
              <a:t>：電子メールをスパムと非スパムに仕分ける</a:t>
            </a:r>
          </a:p>
          <a:p>
            <a:r>
              <a:rPr lang="ja-JP" altLang="en-US" sz="2000" dirty="0"/>
              <a:t>経験</a:t>
            </a:r>
            <a:r>
              <a:rPr lang="en-US" altLang="ja-JP" sz="2000" dirty="0"/>
              <a:t>E</a:t>
            </a:r>
            <a:r>
              <a:rPr lang="ja-JP" altLang="en-US" sz="2000" dirty="0"/>
              <a:t>：スパムと非スパムにラベル分けするのを見る</a:t>
            </a:r>
          </a:p>
          <a:p>
            <a:r>
              <a:rPr lang="ja-JP" altLang="en-US" sz="2000" dirty="0"/>
              <a:t>基準</a:t>
            </a:r>
            <a:r>
              <a:rPr lang="en-US" altLang="ja-JP" sz="2000" dirty="0"/>
              <a:t>P</a:t>
            </a:r>
            <a:r>
              <a:rPr lang="ja-JP" altLang="en-US" sz="2000" dirty="0"/>
              <a:t>：正しく分類された電子メールの比率</a:t>
            </a:r>
          </a:p>
          <a:p>
            <a:pPr marL="0" indent="0">
              <a:buNone/>
            </a:pPr>
            <a:endParaRPr lang="ja-JP" altLang="en-US" sz="1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E3F7DAB-B602-42F8-A10C-783683A4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Quiz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081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7300091-C2E7-43B9-894D-6FFD3442A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b="1" dirty="0"/>
              <a:t>Supervised learning</a:t>
            </a:r>
            <a:r>
              <a:rPr lang="ja-JP" altLang="en-US" b="1" dirty="0"/>
              <a:t>　教師あり学習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dirty="0"/>
              <a:t>あるデータにおいてインプットとアウトプットの関係が明らかな場合。</a:t>
            </a:r>
            <a:r>
              <a:rPr lang="en-US" altLang="ja-JP" dirty="0"/>
              <a:t>(</a:t>
            </a:r>
            <a:r>
              <a:rPr lang="ja-JP" altLang="en-US" dirty="0"/>
              <a:t>「正しい答え」が与えられる場合</a:t>
            </a:r>
            <a:r>
              <a:rPr lang="en-US" altLang="ja-JP" dirty="0"/>
              <a:t>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b="1" dirty="0"/>
              <a:t>線形回帰（</a:t>
            </a:r>
            <a:r>
              <a:rPr lang="en-US" altLang="ja-JP" b="1" dirty="0"/>
              <a:t>Linear Regression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b="1" dirty="0"/>
              <a:t>ロジスティック回帰（</a:t>
            </a:r>
            <a:r>
              <a:rPr lang="en-US" altLang="ja-JP" b="1" dirty="0"/>
              <a:t>Logistic Regression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b="1" dirty="0"/>
              <a:t>決定木（</a:t>
            </a:r>
            <a:r>
              <a:rPr lang="en-US" altLang="ja-JP" b="1" dirty="0"/>
              <a:t>Decision Tree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b="1" dirty="0"/>
              <a:t>サポートベクトルマシン（</a:t>
            </a:r>
            <a:r>
              <a:rPr lang="en-US" altLang="ja-JP" b="1" dirty="0"/>
              <a:t>SVM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b="1" dirty="0"/>
              <a:t>ナイーブベイズ</a:t>
            </a:r>
            <a:endParaRPr lang="en-US" altLang="ja-JP" b="1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b="1" dirty="0"/>
              <a:t>ニューラルネットアーク（</a:t>
            </a:r>
            <a:r>
              <a:rPr lang="en-US" altLang="ja-JP" b="1" dirty="0"/>
              <a:t>Neural Network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b="1" dirty="0"/>
              <a:t>AR,MA,(S)ARIMA</a:t>
            </a:r>
            <a:r>
              <a:rPr lang="ja-JP" altLang="en-US" b="1" dirty="0"/>
              <a:t>モデル</a:t>
            </a:r>
            <a:endParaRPr lang="en-US" altLang="ja-JP" b="1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b="1" dirty="0"/>
              <a:t>k</a:t>
            </a:r>
            <a:r>
              <a:rPr lang="ja-JP" altLang="en-US" b="1" dirty="0"/>
              <a:t>近傍法</a:t>
            </a:r>
            <a:r>
              <a:rPr lang="en-US" altLang="ja-JP" b="1" dirty="0"/>
              <a:t>(KNN)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b="1" dirty="0"/>
              <a:t>※</a:t>
            </a:r>
            <a:r>
              <a:rPr lang="ja-JP" altLang="en-US" b="1" dirty="0"/>
              <a:t>組み合わせ（アンサンブル学習：バギングとブースティング）</a:t>
            </a:r>
            <a:endParaRPr lang="en-US" altLang="ja-JP" dirty="0"/>
          </a:p>
          <a:p>
            <a:pPr marL="457200" lvl="1" indent="0">
              <a:buNone/>
            </a:pPr>
            <a:endParaRPr lang="ja-JP" altLang="en-US" b="1" dirty="0"/>
          </a:p>
          <a:p>
            <a:r>
              <a:rPr lang="en-US" altLang="ja-JP" b="1" dirty="0"/>
              <a:t>Unsupervised learning</a:t>
            </a:r>
            <a:r>
              <a:rPr lang="ja-JP" altLang="en-US" b="1" dirty="0"/>
              <a:t>　教師なし学習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dirty="0"/>
              <a:t>教師なし学習ではデータセットとして「正しい答え」は与えられず、データセットが与えられるのみで、与えられたデータセットから、それを分類するアルゴリズムを予測する。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b="1" dirty="0"/>
              <a:t>k-means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b="1" dirty="0"/>
              <a:t>PCA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b="1" dirty="0"/>
              <a:t>Collaborative Filtering </a:t>
            </a:r>
            <a:r>
              <a:rPr lang="ja-JP" altLang="en-US" b="1" dirty="0"/>
              <a:t>（協調フィルタリング）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/>
          </a:p>
          <a:p>
            <a:pPr marL="457200" lvl="1" indent="0">
              <a:buNone/>
            </a:pPr>
            <a:r>
              <a:rPr lang="ja-JP" altLang="en-US" b="1" dirty="0"/>
              <a:t>教師とは、「出力データ」のことを指します。</a:t>
            </a:r>
            <a:r>
              <a:rPr lang="en-US" altLang="ja-JP" b="1" dirty="0"/>
              <a:t>(by G</a:t>
            </a:r>
            <a:r>
              <a:rPr lang="ja-JP" altLang="en-US" b="1" dirty="0"/>
              <a:t>検定</a:t>
            </a:r>
            <a:r>
              <a:rPr lang="en-US" altLang="ja-JP" b="1" dirty="0"/>
              <a:t>)</a:t>
            </a:r>
          </a:p>
          <a:p>
            <a:pPr marL="457200" lvl="1" indent="0">
              <a:buNone/>
            </a:pPr>
            <a:endParaRPr lang="en-US" altLang="ja-JP" b="1" dirty="0"/>
          </a:p>
          <a:p>
            <a:pPr marL="457200" lvl="1" indent="0">
              <a:buNone/>
            </a:pPr>
            <a:endParaRPr lang="en-US" altLang="ja-JP" b="1" dirty="0"/>
          </a:p>
          <a:p>
            <a:pPr marL="457200" lvl="1" indent="0">
              <a:buNone/>
            </a:pPr>
            <a:r>
              <a:rPr lang="ja-JP" altLang="en-US" b="1" dirty="0"/>
              <a:t>その他：</a:t>
            </a:r>
            <a:r>
              <a:rPr lang="ja-JP" altLang="en-US" dirty="0"/>
              <a:t>半教師あり学習、強化学習（ 「試行錯誤」と「遅延報酬」 ）</a:t>
            </a:r>
          </a:p>
          <a:p>
            <a:pPr marL="457200" lvl="1" indent="0">
              <a:buNone/>
            </a:pPr>
            <a:endParaRPr lang="ja-JP" altLang="en-US" b="1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2E360FA-A760-4463-877F-E784FCA6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代表的な手法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91825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 = \begin{bmatrix} &#10;x_0^{(i)}\\&#10;x_1^{(i)}\\&#10;x_2^{(i)}\\&#10;\vdots \\&#10;x_n^{(i)}&#10;\end{bmatrix} \in \mathbb{R}^{n+1}&#10;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4938</TotalTime>
  <Words>878</Words>
  <Application>Microsoft Office PowerPoint</Application>
  <PresentationFormat>ワイド画面</PresentationFormat>
  <Paragraphs>204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5" baseType="lpstr">
      <vt:lpstr>游ゴシック</vt:lpstr>
      <vt:lpstr>游ゴシック Light</vt:lpstr>
      <vt:lpstr>Arial</vt:lpstr>
      <vt:lpstr>Cambria Math</vt:lpstr>
      <vt:lpstr>Wingdings</vt:lpstr>
      <vt:lpstr>Office テーマ</vt:lpstr>
      <vt:lpstr>Machine Learning #Start</vt:lpstr>
      <vt:lpstr>全部３回目</vt:lpstr>
      <vt:lpstr>Agenda</vt:lpstr>
      <vt:lpstr>人工知能（artificial intelligence）とは</vt:lpstr>
      <vt:lpstr>人工知能研究の歴史</vt:lpstr>
      <vt:lpstr>boom#3 </vt:lpstr>
      <vt:lpstr>機械学習とは</vt:lpstr>
      <vt:lpstr>Quiz</vt:lpstr>
      <vt:lpstr>代表的な手法</vt:lpstr>
      <vt:lpstr>教師あり学習の理解</vt:lpstr>
      <vt:lpstr>教師あり学習の理解：損失関数の理解</vt:lpstr>
      <vt:lpstr>機械学習の流れ</vt:lpstr>
      <vt:lpstr>データ準備</vt:lpstr>
      <vt:lpstr>特徴量選択（Feature Selection）</vt:lpstr>
      <vt:lpstr>モデル評価</vt:lpstr>
      <vt:lpstr>モデル評価</vt:lpstr>
      <vt:lpstr>アルゴリズム選択 from sk-learn</vt:lpstr>
      <vt:lpstr>アルゴリズム選択 from MS Azure</vt:lpstr>
      <vt:lpstr>アルゴリズム選択 from SAS japan</vt:lpstr>
      <vt:lpstr>機械学習の流れ</vt:lpstr>
      <vt:lpstr>線形回帰（Linear Regression） ⇒ regression</vt:lpstr>
      <vt:lpstr>ロジスティック回帰（Logistic Regression）⇒ classification</vt:lpstr>
      <vt:lpstr>決定木（デシジョン・ツリー・Decision Tree）⇒ classification</vt:lpstr>
      <vt:lpstr>ランダムフォレスト（random forests）</vt:lpstr>
      <vt:lpstr>SVM</vt:lpstr>
      <vt:lpstr>ニューラルネットワーク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#Start</dc:title>
  <dc:creator>ショウリン シン</dc:creator>
  <cp:lastModifiedBy>ショウリン シン</cp:lastModifiedBy>
  <cp:revision>274</cp:revision>
  <dcterms:created xsi:type="dcterms:W3CDTF">2019-04-20T15:03:58Z</dcterms:created>
  <dcterms:modified xsi:type="dcterms:W3CDTF">2019-04-28T23:36:24Z</dcterms:modified>
</cp:coreProperties>
</file>