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464" r:id="rId2"/>
    <p:sldId id="475" r:id="rId3"/>
    <p:sldId id="476" r:id="rId4"/>
    <p:sldId id="477" r:id="rId5"/>
    <p:sldId id="478" r:id="rId6"/>
    <p:sldId id="480" r:id="rId7"/>
    <p:sldId id="479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176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6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啟動你的第一台 </a:t>
            </a:r>
            <a:r>
              <a:rPr lang="en" altLang="zh-TW" sz="36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EC2 </a:t>
            </a:r>
            <a:r>
              <a:rPr lang="zh-TW" altLang="en-US" sz="36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主機</a:t>
            </a:r>
            <a:endParaRPr lang="zh-CN" altLang="en-US" sz="36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73" y="1962715"/>
            <a:ext cx="7562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提供虛擬主機服務的功能，使用上如同使用一個 </a:t>
            </a:r>
            <a:r>
              <a:rPr lang="en" altLang="zh-TW" dirty="0"/>
              <a:t>VM </a:t>
            </a:r>
            <a:r>
              <a:rPr lang="zh-TW" altLang="en-US" dirty="0"/>
              <a:t>一樣。此服務可以自由的調整運算容量與記憶體大小。而計費方式則視需要啟動應用程式的資源用多少算多少，無須預付款項。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啟用相當快速，取得與啟動新伺服器執行個體 </a:t>
            </a:r>
            <a:r>
              <a:rPr lang="en-US" altLang="zh-TW" dirty="0"/>
              <a:t>(</a:t>
            </a:r>
            <a:r>
              <a:rPr lang="en" altLang="zh-TW" dirty="0"/>
              <a:t>instance) </a:t>
            </a:r>
            <a:r>
              <a:rPr lang="zh-TW" altLang="en-US" dirty="0"/>
              <a:t>所需的時間可縮短至分鐘級。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BA897B-3F95-E944-874A-2BF41C5BBCD9}"/>
              </a:ext>
            </a:extLst>
          </p:cNvPr>
          <p:cNvSpPr txBox="1"/>
          <p:nvPr/>
        </p:nvSpPr>
        <p:spPr>
          <a:xfrm>
            <a:off x="1276347" y="828407"/>
            <a:ext cx="659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TW" sz="4000" dirty="0"/>
              <a:t>Elastic Compute Cloud(EC2)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668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71" y="1657915"/>
            <a:ext cx="75628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(On-Demand)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根據您所實際消費 </a:t>
            </a:r>
            <a:r>
              <a:rPr lang="en" altLang="zh-TW" dirty="0"/>
              <a:t>EC2 </a:t>
            </a:r>
            <a:r>
              <a:rPr lang="zh-TW" altLang="en-US" dirty="0"/>
              <a:t>資源的付款帳單用多少計價多少，</a:t>
            </a:r>
            <a:r>
              <a:rPr lang="en" altLang="zh-TW" dirty="0"/>
              <a:t> EC2 </a:t>
            </a:r>
            <a:r>
              <a:rPr lang="zh-TW" altLang="en-US" dirty="0"/>
              <a:t>目前依據使用秒數計費，而最低的計價需要 </a:t>
            </a:r>
            <a:r>
              <a:rPr lang="en-US" altLang="zh-TW" dirty="0"/>
              <a:t>60 </a:t>
            </a:r>
            <a:r>
              <a:rPr lang="zh-TW" altLang="en-US" dirty="0"/>
              <a:t>秒。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(Reserved Instances) </a:t>
            </a:r>
            <a:r>
              <a:rPr lang="zh-TW" altLang="en-US" dirty="0"/>
              <a:t>需要先預付一筆金額購買 </a:t>
            </a:r>
            <a:r>
              <a:rPr lang="en" altLang="zh-TW" dirty="0"/>
              <a:t>AWS </a:t>
            </a:r>
            <a:r>
              <a:rPr lang="zh-TW" altLang="en-US" dirty="0"/>
              <a:t>服務內的服務時數，價格依據購買的服務等級與時間會有不同的折扣</a:t>
            </a:r>
            <a:r>
              <a:rPr lang="en-US" altLang="zh-TW" dirty="0"/>
              <a:t>(1 </a:t>
            </a:r>
            <a:r>
              <a:rPr lang="zh-TW" altLang="en-US" dirty="0"/>
              <a:t>年期或 </a:t>
            </a:r>
            <a:r>
              <a:rPr lang="en-US" altLang="zh-TW" dirty="0"/>
              <a:t>3 </a:t>
            </a:r>
            <a:r>
              <a:rPr lang="zh-TW" altLang="en-US" dirty="0"/>
              <a:t>年期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(Spot Instances) </a:t>
            </a:r>
            <a:r>
              <a:rPr lang="zh-TW" altLang="en-US" dirty="0"/>
              <a:t>以競標的方式標用服務，可以用比較低廉的價錢租用機器，但缺點是隨時可能會中斷，所以程式必須定時記錄進度，自動處理重跑的流程。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BA897B-3F95-E944-874A-2BF41C5BBCD9}"/>
              </a:ext>
            </a:extLst>
          </p:cNvPr>
          <p:cNvSpPr txBox="1"/>
          <p:nvPr/>
        </p:nvSpPr>
        <p:spPr>
          <a:xfrm>
            <a:off x="1276347" y="676007"/>
            <a:ext cx="659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收費方式</a:t>
            </a:r>
            <a:r>
              <a:rPr lang="en-US" altLang="zh-CN" sz="4000" dirty="0"/>
              <a:t>(1)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4890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71" y="1657915"/>
            <a:ext cx="7562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(Dedicated Hosts)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租用實體主機，所以會根據執行個體系列、區域及付款選項而有不同。 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/>
              <a:t>CPU</a:t>
            </a:r>
            <a:r>
              <a:rPr lang="zh-TW" altLang="en" dirty="0"/>
              <a:t>、</a:t>
            </a:r>
            <a:r>
              <a:rPr lang="en" altLang="zh-TW" dirty="0"/>
              <a:t>Memory</a:t>
            </a:r>
            <a:r>
              <a:rPr lang="zh-TW" altLang="en" dirty="0"/>
              <a:t>、</a:t>
            </a:r>
            <a:r>
              <a:rPr lang="en" altLang="zh-TW" dirty="0"/>
              <a:t>Instance Storage</a:t>
            </a:r>
            <a:r>
              <a:rPr lang="zh-TW" altLang="en" dirty="0"/>
              <a:t>、</a:t>
            </a:r>
            <a:r>
              <a:rPr lang="en" altLang="zh-TW" dirty="0"/>
              <a:t>Network Performance </a:t>
            </a:r>
            <a:r>
              <a:rPr lang="zh-TW" altLang="en" dirty="0"/>
              <a:t>、</a:t>
            </a:r>
            <a:r>
              <a:rPr lang="en" altLang="zh-TW" dirty="0"/>
              <a:t>In-bound/out-bound</a:t>
            </a:r>
            <a:r>
              <a:rPr lang="zh-TW" altLang="en-US" dirty="0"/>
              <a:t> </a:t>
            </a:r>
            <a:r>
              <a:rPr lang="en" altLang="zh-TW" dirty="0"/>
              <a:t>(</a:t>
            </a:r>
            <a:r>
              <a:rPr lang="zh-TW" altLang="en-US" dirty="0"/>
              <a:t>同一個</a:t>
            </a:r>
            <a:r>
              <a:rPr lang="en" altLang="zh-TW" dirty="0"/>
              <a:t>AZ</a:t>
            </a:r>
            <a:r>
              <a:rPr lang="zh-TW" altLang="en-US" dirty="0"/>
              <a:t>的服務傳送則大多免錢</a:t>
            </a:r>
            <a:r>
              <a:rPr lang="en-US" altLang="zh-TW" dirty="0"/>
              <a:t>) </a:t>
            </a:r>
            <a:r>
              <a:rPr lang="zh-TW" altLang="en-US" dirty="0"/>
              <a:t>與 </a:t>
            </a:r>
            <a:r>
              <a:rPr lang="en" altLang="zh-TW" dirty="0"/>
              <a:t>OS </a:t>
            </a:r>
            <a:r>
              <a:rPr lang="zh-TW" altLang="en-US" dirty="0"/>
              <a:t>等，這些都會影響到整體的費用。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A3351E0-016A-AA4F-8B1F-24B71AAD7654}"/>
              </a:ext>
            </a:extLst>
          </p:cNvPr>
          <p:cNvSpPr txBox="1"/>
          <p:nvPr/>
        </p:nvSpPr>
        <p:spPr>
          <a:xfrm>
            <a:off x="1276347" y="676007"/>
            <a:ext cx="659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收費方式</a:t>
            </a:r>
            <a:r>
              <a:rPr lang="en-US" altLang="zh-CN" sz="4000" dirty="0"/>
              <a:t>(2)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139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A3351E0-016A-AA4F-8B1F-24B71AAD7654}"/>
              </a:ext>
            </a:extLst>
          </p:cNvPr>
          <p:cNvSpPr txBox="1"/>
          <p:nvPr/>
        </p:nvSpPr>
        <p:spPr>
          <a:xfrm>
            <a:off x="1276347" y="676007"/>
            <a:ext cx="659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4000" dirty="0"/>
              <a:t>EC2</a:t>
            </a:r>
            <a:r>
              <a:rPr lang="zh-CN" altLang="en-US" sz="4000" dirty="0"/>
              <a:t>的定價方式比較及建議</a:t>
            </a:r>
            <a:r>
              <a:rPr lang="en-US" altLang="zh-CN" sz="4000" dirty="0"/>
              <a:t>(1)</a:t>
            </a:r>
            <a:endParaRPr lang="zh-TW" altLang="en-US" sz="4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F9E911-B0CE-8049-923F-38EE8604A87E}"/>
              </a:ext>
            </a:extLst>
          </p:cNvPr>
          <p:cNvSpPr txBox="1"/>
          <p:nvPr/>
        </p:nvSpPr>
        <p:spPr>
          <a:xfrm>
            <a:off x="790571" y="1483518"/>
            <a:ext cx="75628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(On-Demand)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如果你希望運行的是短期的，不能中斷的工作，按需方式是非常適合你的。 這種方式提供了最大的靈活性（不論時間／實例數量／實例規格），其按照小時計費，無需預先付款。 但是這種方式，每小時價格上同時也是三種方式中最貴的。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(Reserved Instances) </a:t>
            </a:r>
            <a:r>
              <a:rPr lang="zh-TW" altLang="en-US" dirty="0"/>
              <a:t>包年方式（可以選擇</a:t>
            </a:r>
            <a:r>
              <a:rPr lang="en-US" altLang="zh-TW" dirty="0"/>
              <a:t>1</a:t>
            </a:r>
            <a:r>
              <a:rPr lang="zh-TW" altLang="en-US" dirty="0"/>
              <a:t>年或者</a:t>
            </a:r>
            <a:r>
              <a:rPr lang="en-US" altLang="zh-TW" dirty="0"/>
              <a:t>3</a:t>
            </a:r>
            <a:r>
              <a:rPr lang="zh-TW" altLang="en-US" dirty="0"/>
              <a:t>年），需要定立合約。付款方式提供了三種：全付費／部分付費／無前期費用。預留方式相對於按需方式會有折扣，根據付款方式／年限不同。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全付費，</a:t>
            </a:r>
            <a:r>
              <a:rPr lang="en-US" altLang="zh-TW" dirty="0"/>
              <a:t>3</a:t>
            </a:r>
            <a:r>
              <a:rPr lang="zh-TW" altLang="en-US" dirty="0"/>
              <a:t>年是折扣最高的。這種方式有穩定，可預測的長期的業務</a:t>
            </a:r>
            <a:r>
              <a:rPr lang="en-US" altLang="zh-TW" dirty="0"/>
              <a:t>	</a:t>
            </a:r>
            <a:r>
              <a:rPr lang="zh-TW" altLang="en-US" dirty="0"/>
              <a:t>需求。如果有大量的需求，亞馬遜根據需求量還有批量折扣。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388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A3351E0-016A-AA4F-8B1F-24B71AAD7654}"/>
              </a:ext>
            </a:extLst>
          </p:cNvPr>
          <p:cNvSpPr txBox="1"/>
          <p:nvPr/>
        </p:nvSpPr>
        <p:spPr>
          <a:xfrm>
            <a:off x="1276347" y="676007"/>
            <a:ext cx="659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4000" dirty="0"/>
              <a:t>EC2</a:t>
            </a:r>
            <a:r>
              <a:rPr lang="zh-CN" altLang="en-US" sz="4000" dirty="0"/>
              <a:t>的定價方式比較及建議</a:t>
            </a:r>
            <a:r>
              <a:rPr lang="en-US" altLang="zh-CN" sz="4000" dirty="0"/>
              <a:t>(2)</a:t>
            </a:r>
            <a:endParaRPr lang="zh-TW" altLang="en-US" sz="4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F9E911-B0CE-8049-923F-38EE8604A87E}"/>
              </a:ext>
            </a:extLst>
          </p:cNvPr>
          <p:cNvSpPr txBox="1"/>
          <p:nvPr/>
        </p:nvSpPr>
        <p:spPr>
          <a:xfrm>
            <a:off x="790571" y="1383893"/>
            <a:ext cx="75628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(Spot Instances) </a:t>
            </a:r>
            <a:r>
              <a:rPr lang="zh-TW" altLang="en-US" dirty="0"/>
              <a:t>這種方式，相比於按需方式／預留方式，價格最低的。但是由於是競價，當價格波動，高於你指定的價格時，實例會被關閉。因此，這種方式適合可以隨時開始隨時結束的工作負載。另外，不足一小時的部分，亞馬遜承諾不會收費。</a:t>
            </a:r>
            <a:endParaRPr lang="en-US" altLang="zh-TW" dirty="0"/>
          </a:p>
          <a:p>
            <a:r>
              <a:rPr lang="en-US" altLang="zh-TW" dirty="0"/>
              <a:t>         </a:t>
            </a:r>
            <a:r>
              <a:rPr lang="zh-TW" altLang="en-US" dirty="0"/>
              <a:t>競價方式，主要是提高了計算資源的使用率，將空餘資源靈活的銷售，</a:t>
            </a:r>
            <a:r>
              <a:rPr lang="en-US" altLang="zh-TW" dirty="0"/>
              <a:t>	</a:t>
            </a:r>
            <a:r>
              <a:rPr lang="zh-TW" altLang="en-US" dirty="0"/>
              <a:t>從而獲取最大的商業利益。為一種非常聰明，和用戶雙贏的一種</a:t>
            </a:r>
            <a:endParaRPr lang="en-US" altLang="zh-TW" dirty="0"/>
          </a:p>
          <a:p>
            <a:r>
              <a:rPr lang="zh-TW" altLang="en-US" dirty="0"/>
              <a:t>         方式。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   總結：價格上競價最便宜，預留其次，按需最貴。靈活性上按需最靈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        活，競價其次，預留最不靈活。穩定性上按需和預留等同，競價最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        </a:t>
            </a:r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TW" altLang="en-US" dirty="0">
                <a:solidFill>
                  <a:srgbClr val="FF0000"/>
                </a:solidFill>
              </a:rPr>
              <a:t>穩定，可能被關閉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788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A3351E0-016A-AA4F-8B1F-24B71AAD7654}"/>
              </a:ext>
            </a:extLst>
          </p:cNvPr>
          <p:cNvSpPr txBox="1"/>
          <p:nvPr/>
        </p:nvSpPr>
        <p:spPr>
          <a:xfrm>
            <a:off x="1276347" y="676007"/>
            <a:ext cx="659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常見的</a:t>
            </a:r>
            <a:r>
              <a:rPr lang="zh-TW" altLang="en-US" sz="4000" dirty="0"/>
              <a:t>雲端運算服務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41B8CD-3911-2045-80DB-0F9B6D834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4" y="1637978"/>
            <a:ext cx="7362825" cy="283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3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5201</TotalTime>
  <Words>533</Words>
  <Application>Microsoft Macintosh PowerPoint</Application>
  <PresentationFormat>如螢幕大小 (16:9)</PresentationFormat>
  <Paragraphs>39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219</cp:revision>
  <dcterms:created xsi:type="dcterms:W3CDTF">2017-10-30T02:36:03Z</dcterms:created>
  <dcterms:modified xsi:type="dcterms:W3CDTF">2019-06-16T14:46:23Z</dcterms:modified>
</cp:coreProperties>
</file>