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0"/>
  </p:notesMasterIdLst>
  <p:sldIdLst>
    <p:sldId id="464" r:id="rId2"/>
    <p:sldId id="478" r:id="rId3"/>
    <p:sldId id="485" r:id="rId4"/>
    <p:sldId id="487" r:id="rId5"/>
    <p:sldId id="486" r:id="rId6"/>
    <p:sldId id="488" r:id="rId7"/>
    <p:sldId id="489" r:id="rId8"/>
    <p:sldId id="49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1" autoAdjust="0"/>
    <p:restoredTop sz="94660"/>
  </p:normalViewPr>
  <p:slideViewPr>
    <p:cSldViewPr snapToGrid="0" showGuides="1">
      <p:cViewPr varScale="1">
        <p:scale>
          <a:sx n="134" d="100"/>
          <a:sy n="134" d="100"/>
        </p:scale>
        <p:origin x="392" y="176"/>
      </p:cViewPr>
      <p:guideLst>
        <p:guide orient="horz" pos="55"/>
        <p:guide pos="1202"/>
        <p:guide pos="5602"/>
        <p:guide orient="horz" pos="316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54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675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25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7834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47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749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642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745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227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857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61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161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pPr defTabSz="685800"/>
              <a:t>2019/6/17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7738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tw/rds/details/multi-az/" TargetMode="External"/><Relationship Id="rId2" Type="http://schemas.openxmlformats.org/officeDocument/2006/relationships/hyperlink" Target="https://aws.amazon.com/tw/rds/details/read-replicas/"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LIVE AND LEARN</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20" name="文本框 19">
            <a:extLst>
              <a:ext uri="{FF2B5EF4-FFF2-40B4-BE49-F238E27FC236}">
                <a16:creationId xmlns:a16="http://schemas.microsoft.com/office/drawing/2014/main" id="{FB01D04B-4F78-4592-99D5-00B3B375D18C}"/>
              </a:ext>
            </a:extLst>
          </p:cNvPr>
          <p:cNvSpPr txBox="1"/>
          <p:nvPr/>
        </p:nvSpPr>
        <p:spPr>
          <a:xfrm>
            <a:off x="2843808" y="2895600"/>
            <a:ext cx="4824536" cy="246221"/>
          </a:xfrm>
          <a:prstGeom prst="rect">
            <a:avLst/>
          </a:prstGeom>
          <a:noFill/>
        </p:spPr>
        <p:txBody>
          <a:bodyPr wrap="square" lIns="0" tIns="0" rIns="0" bIns="0" rtlCol="0">
            <a:spAutoFit/>
          </a:bodyPr>
          <a:lstStyle/>
          <a:p>
            <a:pPr algn="ct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397333" y="3465671"/>
            <a:ext cx="6552728"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500" b="1" spc="300" dirty="0">
                <a:solidFill>
                  <a:srgbClr val="000000"/>
                </a:solidFill>
                <a:latin typeface="微软雅黑" panose="020B0503020204020204" pitchFamily="34" charset="-122"/>
                <a:ea typeface="微软雅黑" panose="020B0503020204020204" pitchFamily="34" charset="-122"/>
                <a:cs typeface="+mn-ea"/>
                <a:sym typeface="+mn-lt"/>
              </a:rPr>
              <a:t>設置高可用，高性能，高靈活的讀寫分離服務</a:t>
            </a:r>
          </a:p>
        </p:txBody>
      </p:sp>
      <p:pic>
        <p:nvPicPr>
          <p:cNvPr id="5" name="圖片 4">
            <a:extLst>
              <a:ext uri="{FF2B5EF4-FFF2-40B4-BE49-F238E27FC236}">
                <a16:creationId xmlns:a16="http://schemas.microsoft.com/office/drawing/2014/main" id="{7747CA90-6992-0943-A96A-6F1922FB6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255" y="987574"/>
            <a:ext cx="3289300" cy="2463800"/>
          </a:xfrm>
          <a:prstGeom prst="rect">
            <a:avLst/>
          </a:prstGeom>
        </p:spPr>
      </p:pic>
    </p:spTree>
    <p:extLst>
      <p:ext uri="{BB962C8B-B14F-4D97-AF65-F5344CB8AC3E}">
        <p14:creationId xmlns:p14="http://schemas.microsoft.com/office/powerpoint/2010/main" val="33643589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字方塊 4">
            <a:extLst>
              <a:ext uri="{FF2B5EF4-FFF2-40B4-BE49-F238E27FC236}">
                <a16:creationId xmlns:a16="http://schemas.microsoft.com/office/drawing/2014/main" id="{8852ADE8-7A56-1145-9FBC-E1F428AC75B9}"/>
              </a:ext>
            </a:extLst>
          </p:cNvPr>
          <p:cNvSpPr txBox="1"/>
          <p:nvPr/>
        </p:nvSpPr>
        <p:spPr>
          <a:xfrm>
            <a:off x="790569" y="1467385"/>
            <a:ext cx="7562851" cy="1754326"/>
          </a:xfrm>
          <a:prstGeom prst="rect">
            <a:avLst/>
          </a:prstGeom>
          <a:noFill/>
        </p:spPr>
        <p:txBody>
          <a:bodyPr wrap="square" rtlCol="0">
            <a:spAutoFit/>
          </a:bodyPr>
          <a:lstStyle/>
          <a:p>
            <a:pPr marL="285750" indent="-285750">
              <a:buFont typeface="Arial" panose="020B0604020202020204" pitchFamily="34" charset="0"/>
              <a:buChar char="•"/>
            </a:pPr>
            <a:r>
              <a:rPr lang="en" altLang="zh-TW" dirty="0"/>
              <a:t>AWS RDS </a:t>
            </a:r>
            <a:r>
              <a:rPr lang="zh-TW" altLang="en-US" dirty="0"/>
              <a:t>支援多個 </a:t>
            </a:r>
            <a:r>
              <a:rPr lang="en" altLang="zh-TW" dirty="0"/>
              <a:t>AZ </a:t>
            </a:r>
            <a:r>
              <a:rPr lang="zh-TW" altLang="en-US" dirty="0"/>
              <a:t>佈署的 </a:t>
            </a:r>
            <a:r>
              <a:rPr lang="en" altLang="zh-TW" dirty="0"/>
              <a:t>DB Replication</a:t>
            </a:r>
            <a:r>
              <a:rPr lang="zh-TW" altLang="en-US" dirty="0"/>
              <a:t> 服務，使用 </a:t>
            </a:r>
            <a:r>
              <a:rPr lang="en" altLang="zh-TW" dirty="0"/>
              <a:t>Master — Standby(Slave)</a:t>
            </a:r>
            <a:r>
              <a:rPr lang="zh-TW" altLang="en-US" dirty="0"/>
              <a:t>架構，</a:t>
            </a:r>
            <a:r>
              <a:rPr lang="en" altLang="zh-TW" dirty="0"/>
              <a:t>AWS</a:t>
            </a:r>
            <a:r>
              <a:rPr lang="zh-TW" altLang="en-US" dirty="0"/>
              <a:t>會自動將 </a:t>
            </a:r>
            <a:r>
              <a:rPr lang="en" altLang="zh-TW" dirty="0"/>
              <a:t>Standby</a:t>
            </a:r>
            <a:r>
              <a:rPr lang="zh-TW" altLang="en-US" dirty="0"/>
              <a:t> 存放在與 </a:t>
            </a:r>
            <a:r>
              <a:rPr lang="en" altLang="zh-TW" dirty="0"/>
              <a:t>Master</a:t>
            </a:r>
            <a:r>
              <a:rPr lang="zh-TW" altLang="en-US" dirty="0"/>
              <a:t> 不同的</a:t>
            </a:r>
            <a:r>
              <a:rPr lang="en" altLang="zh-TW" dirty="0"/>
              <a:t>Availability Zone(AZ)</a:t>
            </a:r>
            <a:r>
              <a:rPr lang="zh-TW" altLang="en" dirty="0"/>
              <a:t>，</a:t>
            </a:r>
            <a:r>
              <a:rPr lang="zh-TW" altLang="en-US" dirty="0"/>
              <a:t>並支援故障轉移，當 </a:t>
            </a:r>
            <a:r>
              <a:rPr lang="en" altLang="zh-TW" dirty="0"/>
              <a:t>Master</a:t>
            </a:r>
            <a:r>
              <a:rPr lang="zh-TW" altLang="en-US" dirty="0"/>
              <a:t> 故障後會自動切換到 </a:t>
            </a:r>
            <a:r>
              <a:rPr lang="en" altLang="zh-TW" dirty="0"/>
              <a:t>Standby</a:t>
            </a:r>
            <a:r>
              <a:rPr lang="zh-TW" altLang="en" dirty="0"/>
              <a:t>，</a:t>
            </a:r>
            <a:r>
              <a:rPr lang="zh-TW" altLang="en-US" dirty="0"/>
              <a:t>並將 </a:t>
            </a:r>
            <a:r>
              <a:rPr lang="en" altLang="zh-TW" dirty="0"/>
              <a:t>Standby</a:t>
            </a:r>
            <a:r>
              <a:rPr lang="zh-TW" altLang="en-US" dirty="0"/>
              <a:t> 視為新的 </a:t>
            </a:r>
            <a:r>
              <a:rPr lang="en" altLang="zh-TW" dirty="0"/>
              <a:t>Master</a:t>
            </a:r>
            <a:r>
              <a:rPr lang="zh-TW" altLang="en" dirty="0"/>
              <a:t>，</a:t>
            </a:r>
            <a:r>
              <a:rPr lang="zh-TW" altLang="en-US" dirty="0"/>
              <a:t>然後會啟動另一個新的 </a:t>
            </a:r>
            <a:r>
              <a:rPr lang="en" altLang="zh-TW" dirty="0"/>
              <a:t>Standby</a:t>
            </a:r>
            <a:r>
              <a:rPr lang="zh-TW" altLang="en" dirty="0"/>
              <a:t>。</a:t>
            </a:r>
            <a:endParaRPr lang="en-US" altLang="zh-TW" dirty="0"/>
          </a:p>
          <a:p>
            <a:pPr marL="285750" indent="-285750">
              <a:buFont typeface="Arial" panose="020B0604020202020204" pitchFamily="34" charset="0"/>
              <a:buChar char="•"/>
            </a:pPr>
            <a:endParaRPr lang="en-US" altLang="zh-TW"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異地同步備份部署</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4463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異地同步備份部署</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895AFDFD-4CC2-B04B-ADD9-BBF2DCAC5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324" y="1351850"/>
            <a:ext cx="3787341" cy="3215060"/>
          </a:xfrm>
          <a:prstGeom prst="rect">
            <a:avLst/>
          </a:prstGeom>
        </p:spPr>
      </p:pic>
    </p:spTree>
    <p:extLst>
      <p:ext uri="{BB962C8B-B14F-4D97-AF65-F5344CB8AC3E}">
        <p14:creationId xmlns:p14="http://schemas.microsoft.com/office/powerpoint/2010/main" val="25665847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異地同步備份部署有哪些優點？</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6" name="文字方塊 5">
            <a:extLst>
              <a:ext uri="{FF2B5EF4-FFF2-40B4-BE49-F238E27FC236}">
                <a16:creationId xmlns:a16="http://schemas.microsoft.com/office/drawing/2014/main" id="{9EAFB668-AA9A-AF48-9BFE-54A7C40CDED5}"/>
              </a:ext>
            </a:extLst>
          </p:cNvPr>
          <p:cNvSpPr txBox="1"/>
          <p:nvPr/>
        </p:nvSpPr>
        <p:spPr>
          <a:xfrm>
            <a:off x="790569" y="1467385"/>
            <a:ext cx="7562851" cy="3139321"/>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可增強資料庫持久性和可用性。異地同步備份部署提供的可用性增強和容錯能力，使其非常適合生產環境。</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執行個體故障或某個可用區可用性損失等罕見情況時可確保資料安全。例如，如果主副本中的儲存磁碟區故障，</a:t>
            </a:r>
            <a:r>
              <a:rPr lang="en" altLang="zh-TW" dirty="0"/>
              <a:t>Amazon RDS </a:t>
            </a:r>
            <a:r>
              <a:rPr lang="zh-TW" altLang="en-US" dirty="0"/>
              <a:t>會自動啟動容錯移轉到備用副本，您的所有資料庫更新在這裡會完整無缺。 </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solidFill>
                  <a:srgbClr val="FF0000"/>
                </a:solidFill>
              </a:rPr>
              <a:t>異地同步備份不能用於服務讀取請求。</a:t>
            </a:r>
            <a:r>
              <a:rPr lang="zh-TW" altLang="en-US" dirty="0"/>
              <a:t>異地同步備份部署的設計是提供增強的資料庫可用性和持久性，而非著重於讀取擴展方面的效益。因此，此功能在主副本和備用副本之間採用同步複寫。但不能使用備用副本執行讀取或寫入操作。</a:t>
            </a:r>
            <a:endParaRPr lang="en-US" altLang="zh-TW" dirty="0"/>
          </a:p>
        </p:txBody>
      </p:sp>
    </p:spTree>
    <p:extLst>
      <p:ext uri="{BB962C8B-B14F-4D97-AF65-F5344CB8AC3E}">
        <p14:creationId xmlns:p14="http://schemas.microsoft.com/office/powerpoint/2010/main" val="36356461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僅供讀取複本</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5" name="文字方塊 4">
            <a:extLst>
              <a:ext uri="{FF2B5EF4-FFF2-40B4-BE49-F238E27FC236}">
                <a16:creationId xmlns:a16="http://schemas.microsoft.com/office/drawing/2014/main" id="{A1DBF8D9-CDBF-2C4B-89F1-1CBA42FF568C}"/>
              </a:ext>
            </a:extLst>
          </p:cNvPr>
          <p:cNvSpPr txBox="1"/>
          <p:nvPr/>
        </p:nvSpPr>
        <p:spPr>
          <a:xfrm>
            <a:off x="790569" y="1467385"/>
            <a:ext cx="7562851" cy="3139321"/>
          </a:xfrm>
          <a:prstGeom prst="rect">
            <a:avLst/>
          </a:prstGeom>
          <a:noFill/>
        </p:spPr>
        <p:txBody>
          <a:bodyPr wrap="square" rtlCol="0">
            <a:spAutoFit/>
          </a:bodyPr>
          <a:lstStyle/>
          <a:p>
            <a:pPr marL="285750" indent="-285750">
              <a:buFont typeface="Arial" panose="020B0604020202020204" pitchFamily="34" charset="0"/>
              <a:buChar char="•"/>
            </a:pPr>
            <a:r>
              <a:rPr lang="en" altLang="zh-TW" dirty="0"/>
              <a:t>RDS</a:t>
            </a:r>
            <a:r>
              <a:rPr lang="zh-TW" altLang="en-US" dirty="0"/>
              <a:t> </a:t>
            </a:r>
            <a:r>
              <a:rPr lang="en" altLang="zh-TW" dirty="0"/>
              <a:t>Read Replication</a:t>
            </a:r>
            <a:r>
              <a:rPr lang="zh-TW" altLang="en-US" dirty="0"/>
              <a:t> 僅供讀取複本利用支援引擎的內建複寫功能，處理高讀取量的資料庫工作負載，為指定的來源資料庫執行個體建立多個僅供讀取複本。</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RDS </a:t>
            </a:r>
            <a:r>
              <a:rPr lang="zh-TW" altLang="en-US" dirty="0"/>
              <a:t>支援跨區域僅供讀取複本。資料寫入來源資料庫執行個體以及讀取複本的時間長短，取決於兩個區域之間的網路延遲。</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solidFill>
                  <a:srgbClr val="FF0000"/>
                </a:solidFill>
              </a:rPr>
              <a:t>僅供讀取複本的設計是為了服務讀取流量，只能接受資料庫讀取操作。</a:t>
            </a:r>
            <a:endParaRPr lang="en-US" altLang="zh-TW" dirty="0">
              <a:solidFill>
                <a:srgbClr val="FF0000"/>
              </a:solidFill>
            </a:endParaRP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優勢是可以將讀取查詢從應用程式導引到僅供讀取複本，以減少來源資料庫執行個體的負載。</a:t>
            </a:r>
            <a:endParaRPr lang="en-US" altLang="zh-TW" dirty="0"/>
          </a:p>
        </p:txBody>
      </p:sp>
    </p:spTree>
    <p:extLst>
      <p:ext uri="{BB962C8B-B14F-4D97-AF65-F5344CB8AC3E}">
        <p14:creationId xmlns:p14="http://schemas.microsoft.com/office/powerpoint/2010/main" val="21786788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僅供讀取複本</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4" name="圖片 3">
            <a:extLst>
              <a:ext uri="{FF2B5EF4-FFF2-40B4-BE49-F238E27FC236}">
                <a16:creationId xmlns:a16="http://schemas.microsoft.com/office/drawing/2014/main" id="{4E1E3FD7-BAF5-1D4B-A28D-262E16E9F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95" y="1467385"/>
            <a:ext cx="5124357" cy="2761570"/>
          </a:xfrm>
          <a:prstGeom prst="rect">
            <a:avLst/>
          </a:prstGeom>
        </p:spPr>
      </p:pic>
    </p:spTree>
    <p:extLst>
      <p:ext uri="{BB962C8B-B14F-4D97-AF65-F5344CB8AC3E}">
        <p14:creationId xmlns:p14="http://schemas.microsoft.com/office/powerpoint/2010/main" val="8574018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僅供讀取複本 </a:t>
            </a:r>
            <a:r>
              <a:rPr lang="en-US" altLang="zh-TW" sz="2800" b="1" dirty="0"/>
              <a:t>V.S </a:t>
            </a:r>
            <a:r>
              <a:rPr lang="zh-TW" altLang="en-US" sz="2800" b="1" dirty="0"/>
              <a:t>異地同步備份部署</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pic>
        <p:nvPicPr>
          <p:cNvPr id="5" name="圖片 4">
            <a:extLst>
              <a:ext uri="{FF2B5EF4-FFF2-40B4-BE49-F238E27FC236}">
                <a16:creationId xmlns:a16="http://schemas.microsoft.com/office/drawing/2014/main" id="{D92E5857-AA85-D840-B4DC-7B3C89776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0" y="1467385"/>
            <a:ext cx="7334250" cy="2259972"/>
          </a:xfrm>
          <a:prstGeom prst="rect">
            <a:avLst/>
          </a:prstGeom>
        </p:spPr>
      </p:pic>
    </p:spTree>
    <p:extLst>
      <p:ext uri="{BB962C8B-B14F-4D97-AF65-F5344CB8AC3E}">
        <p14:creationId xmlns:p14="http://schemas.microsoft.com/office/powerpoint/2010/main" val="19008441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C7D98159-7FA2-F24F-8098-4A3635BF4F56}"/>
              </a:ext>
            </a:extLst>
          </p:cNvPr>
          <p:cNvSpPr/>
          <p:nvPr/>
        </p:nvSpPr>
        <p:spPr>
          <a:xfrm>
            <a:off x="467544" y="40198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字方塊 6">
            <a:extLst>
              <a:ext uri="{FF2B5EF4-FFF2-40B4-BE49-F238E27FC236}">
                <a16:creationId xmlns:a16="http://schemas.microsoft.com/office/drawing/2014/main" id="{5F0B93CA-AA92-744C-95F8-C4DE7F8B1802}"/>
              </a:ext>
            </a:extLst>
          </p:cNvPr>
          <p:cNvSpPr txBox="1"/>
          <p:nvPr/>
        </p:nvSpPr>
        <p:spPr>
          <a:xfrm>
            <a:off x="1276345" y="673075"/>
            <a:ext cx="6591301" cy="523220"/>
          </a:xfrm>
          <a:prstGeom prst="rect">
            <a:avLst/>
          </a:prstGeom>
          <a:noFill/>
        </p:spPr>
        <p:txBody>
          <a:bodyPr wrap="square" rtlCol="0">
            <a:spAutoFit/>
          </a:bodyPr>
          <a:lstStyle/>
          <a:p>
            <a:pPr algn="ctr">
              <a:defRPr/>
            </a:pPr>
            <a:r>
              <a:rPr lang="en" altLang="zh-TW" sz="2800" b="1" dirty="0"/>
              <a:t>RDS </a:t>
            </a:r>
            <a:r>
              <a:rPr lang="zh-TW" altLang="en-US" sz="2800" b="1" dirty="0"/>
              <a:t>僅供讀取複本 </a:t>
            </a:r>
            <a:r>
              <a:rPr lang="en-US" altLang="zh-TW" sz="2800" b="1" dirty="0"/>
              <a:t>V.S </a:t>
            </a:r>
            <a:r>
              <a:rPr lang="zh-TW" altLang="en-US" sz="2800" b="1" dirty="0"/>
              <a:t>異地同步備份部署</a:t>
            </a:r>
            <a:endParaRPr lang="zh-CN" altLang="en-US" sz="28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6" name="文字方塊 5">
            <a:extLst>
              <a:ext uri="{FF2B5EF4-FFF2-40B4-BE49-F238E27FC236}">
                <a16:creationId xmlns:a16="http://schemas.microsoft.com/office/drawing/2014/main" id="{6FE7C2BD-3043-5540-9A36-0BE35362EBA6}"/>
              </a:ext>
            </a:extLst>
          </p:cNvPr>
          <p:cNvSpPr txBox="1"/>
          <p:nvPr/>
        </p:nvSpPr>
        <p:spPr>
          <a:xfrm>
            <a:off x="790569" y="1467385"/>
            <a:ext cx="7562851" cy="2585323"/>
          </a:xfrm>
          <a:prstGeom prst="rect">
            <a:avLst/>
          </a:prstGeom>
          <a:noFill/>
        </p:spPr>
        <p:txBody>
          <a:bodyPr wrap="square" rtlCol="0">
            <a:spAutoFit/>
          </a:bodyPr>
          <a:lstStyle/>
          <a:p>
            <a:pPr marL="285750" indent="-285750">
              <a:buFont typeface="Arial" panose="020B0604020202020204" pitchFamily="34" charset="0"/>
              <a:buChar char="•"/>
            </a:pPr>
            <a:r>
              <a:rPr lang="en" altLang="zh-TW" u="sng" dirty="0">
                <a:hlinkClick r:id="rId2"/>
              </a:rPr>
              <a:t>Amazon RDS </a:t>
            </a:r>
            <a:r>
              <a:rPr lang="zh-TW" altLang="en-US" u="sng" dirty="0">
                <a:hlinkClick r:id="rId2"/>
              </a:rPr>
              <a:t>僅供讀取複本</a:t>
            </a:r>
            <a:r>
              <a:rPr lang="zh-TW" altLang="en-US" u="sng" dirty="0"/>
              <a:t> </a:t>
            </a:r>
            <a:r>
              <a:rPr lang="zh-TW" altLang="en-US"/>
              <a:t>能讓我們在</a:t>
            </a:r>
            <a:r>
              <a:rPr lang="zh-TW" altLang="en-US" dirty="0"/>
              <a:t>相同或不同 </a:t>
            </a:r>
            <a:r>
              <a:rPr lang="en" altLang="zh-TW" dirty="0"/>
              <a:t>AWS </a:t>
            </a:r>
            <a:r>
              <a:rPr lang="zh-TW" altLang="en-US" dirty="0"/>
              <a:t>區域中，為資料庫的執行個體建立一或多個唯讀複本。除了為涉及龐大讀取作業的工作負載提供擴充能力之外，僅供讀取複本也可在需要時提升為獨立的資料庫執行個體。</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透過 </a:t>
            </a:r>
            <a:r>
              <a:rPr lang="en" altLang="zh-TW" dirty="0">
                <a:hlinkClick r:id="rId3"/>
              </a:rPr>
              <a:t>Amazon RDS </a:t>
            </a:r>
            <a:r>
              <a:rPr lang="zh-TW" altLang="en-US" dirty="0">
                <a:hlinkClick r:id="rId3"/>
              </a:rPr>
              <a:t>異地同步備份部署</a:t>
            </a:r>
            <a:r>
              <a:rPr lang="zh-TW" altLang="en-US" dirty="0"/>
              <a:t>，單一 </a:t>
            </a:r>
            <a:r>
              <a:rPr lang="en" altLang="zh-TW" dirty="0"/>
              <a:t>AWS </a:t>
            </a:r>
            <a:r>
              <a:rPr lang="zh-TW" altLang="en-US" dirty="0"/>
              <a:t>區域的資料庫執行個體能擁有更優異的可用性。使用異地同步備份功能後，您的資料將能同步複製到不同可用區域 </a:t>
            </a:r>
            <a:r>
              <a:rPr lang="en-US" altLang="zh-TW" dirty="0"/>
              <a:t>(</a:t>
            </a:r>
            <a:r>
              <a:rPr lang="en" altLang="zh-TW" dirty="0"/>
              <a:t>AZ) </a:t>
            </a:r>
            <a:r>
              <a:rPr lang="zh-TW" altLang="en-US" dirty="0"/>
              <a:t>的備援複本。如果基礎設施故障，</a:t>
            </a:r>
            <a:r>
              <a:rPr lang="en" altLang="zh-TW" dirty="0"/>
              <a:t>Amazon RDS </a:t>
            </a:r>
            <a:r>
              <a:rPr lang="zh-TW" altLang="en-US" dirty="0"/>
              <a:t>會執行自動容錯移轉至備援複本，盡可能不讓應用程式因此中斷。</a:t>
            </a:r>
            <a:endParaRPr lang="en-US" altLang="zh-TW" dirty="0"/>
          </a:p>
        </p:txBody>
      </p:sp>
    </p:spTree>
    <p:extLst>
      <p:ext uri="{BB962C8B-B14F-4D97-AF65-F5344CB8AC3E}">
        <p14:creationId xmlns:p14="http://schemas.microsoft.com/office/powerpoint/2010/main" val="31115337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6274</TotalTime>
  <Words>400</Words>
  <Application>Microsoft Macintosh PowerPoint</Application>
  <PresentationFormat>如螢幕大小 (16:9)</PresentationFormat>
  <Paragraphs>25</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新細明體</vt:lpstr>
      <vt:lpstr>微软雅黑</vt:lpstr>
      <vt:lpstr>宋体</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fpvc167</cp:lastModifiedBy>
  <cp:revision>408</cp:revision>
  <dcterms:created xsi:type="dcterms:W3CDTF">2017-10-30T02:36:03Z</dcterms:created>
  <dcterms:modified xsi:type="dcterms:W3CDTF">2019-06-16T16:59:48Z</dcterms:modified>
</cp:coreProperties>
</file>