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1"/>
  </p:notesMasterIdLst>
  <p:sldIdLst>
    <p:sldId id="464" r:id="rId2"/>
    <p:sldId id="478" r:id="rId3"/>
    <p:sldId id="479" r:id="rId4"/>
    <p:sldId id="482" r:id="rId5"/>
    <p:sldId id="480" r:id="rId6"/>
    <p:sldId id="485" r:id="rId7"/>
    <p:sldId id="481" r:id="rId8"/>
    <p:sldId id="483" r:id="rId9"/>
    <p:sldId id="484"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 userDrawn="1">
          <p15:clr>
            <a:srgbClr val="A4A3A4"/>
          </p15:clr>
        </p15:guide>
        <p15:guide id="2" pos="1202" userDrawn="1">
          <p15:clr>
            <a:srgbClr val="A4A3A4"/>
          </p15:clr>
        </p15:guide>
        <p15:guide id="3" pos="5602" userDrawn="1">
          <p15:clr>
            <a:srgbClr val="A4A3A4"/>
          </p15:clr>
        </p15:guide>
        <p15:guide id="5" orient="horz" pos="3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1" autoAdjust="0"/>
    <p:restoredTop sz="94660"/>
  </p:normalViewPr>
  <p:slideViewPr>
    <p:cSldViewPr snapToGrid="0" showGuides="1">
      <p:cViewPr varScale="1">
        <p:scale>
          <a:sx n="134" d="100"/>
          <a:sy n="134" d="100"/>
        </p:scale>
        <p:origin x="392" y="176"/>
      </p:cViewPr>
      <p:guideLst>
        <p:guide orient="horz" pos="55"/>
        <p:guide pos="1202"/>
        <p:guide pos="5602"/>
        <p:guide orient="horz" pos="3162"/>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t>2019/5/2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t>‹#›</a:t>
            </a:fld>
            <a:endParaRPr lang="zh-CN" altLang="en-US"/>
          </a:p>
        </p:txBody>
      </p:sp>
    </p:spTree>
    <p:extLst>
      <p:ext uri="{BB962C8B-B14F-4D97-AF65-F5344CB8AC3E}">
        <p14:creationId xmlns:p14="http://schemas.microsoft.com/office/powerpoint/2010/main" val="1452184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0543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6751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7258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78348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2475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7749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6427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745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2279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857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1611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1617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16E5758D-A3C3-4E88-8AC0-22500507BD7E}" type="datetimeFigureOut">
              <a:rPr lang="zh-CN" altLang="en-US" smtClean="0">
                <a:solidFill>
                  <a:prstClr val="black">
                    <a:tint val="75000"/>
                  </a:prstClr>
                </a:solidFill>
              </a:rPr>
              <a:pPr defTabSz="685800"/>
              <a:t>2019/5/2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A4E786F-588D-4932-A7B2-AE3451FA4ACA}"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11773882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31D9CE8-17B0-4F8B-9B77-648F021BB6A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0"/>
            <a:ext cx="9144000" cy="2571750"/>
          </a:xfrm>
          <a:prstGeom prst="rect">
            <a:avLst/>
          </a:prstGeom>
        </p:spPr>
      </p:pic>
      <p:sp>
        <p:nvSpPr>
          <p:cNvPr id="12" name="矩形: 圆角 11">
            <a:extLst>
              <a:ext uri="{FF2B5EF4-FFF2-40B4-BE49-F238E27FC236}">
                <a16:creationId xmlns:a16="http://schemas.microsoft.com/office/drawing/2014/main" id="{1D5F35D6-1E72-4C4F-A492-0C10C53547F1}"/>
              </a:ext>
            </a:extLst>
          </p:cNvPr>
          <p:cNvSpPr/>
          <p:nvPr/>
        </p:nvSpPr>
        <p:spPr>
          <a:xfrm>
            <a:off x="467544" y="411510"/>
            <a:ext cx="8208912" cy="4320480"/>
          </a:xfrm>
          <a:prstGeom prst="roundRect">
            <a:avLst>
              <a:gd name="adj" fmla="val 3113"/>
            </a:avLst>
          </a:prstGeom>
          <a:solidFill>
            <a:schemeClr val="bg1"/>
          </a:solidFill>
          <a:ln w="3175">
            <a:solidFill>
              <a:schemeClr val="tx1">
                <a:lumMod val="50000"/>
                <a:lumOff val="50000"/>
              </a:schemeClr>
            </a:solid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AC1B5743-FF2D-4195-B38A-2CF6AB4EAB8A}"/>
              </a:ext>
            </a:extLst>
          </p:cNvPr>
          <p:cNvSpPr txBox="1"/>
          <p:nvPr/>
        </p:nvSpPr>
        <p:spPr>
          <a:xfrm>
            <a:off x="683568" y="3170723"/>
            <a:ext cx="246221" cy="1789931"/>
          </a:xfrm>
          <a:prstGeom prst="rect">
            <a:avLst/>
          </a:prstGeom>
          <a:noFill/>
        </p:spPr>
        <p:txBody>
          <a:bodyPr vert="eaVert" wrap="square" lIns="0" tIns="0" rIns="0" bIns="0" rtlCol="0">
            <a:spAutoFit/>
          </a:bodyPr>
          <a:lstStyle/>
          <a:p>
            <a:r>
              <a:rPr lang="en-US" altLang="zh-CN"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rPr>
              <a:t>LIVE AND LEARN</a:t>
            </a:r>
            <a:endParaRPr lang="zh-CN" altLang="en-US"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endParaRPr>
          </a:p>
        </p:txBody>
      </p:sp>
      <p:sp>
        <p:nvSpPr>
          <p:cNvPr id="20" name="文本框 19">
            <a:extLst>
              <a:ext uri="{FF2B5EF4-FFF2-40B4-BE49-F238E27FC236}">
                <a16:creationId xmlns:a16="http://schemas.microsoft.com/office/drawing/2014/main" id="{FB01D04B-4F78-4592-99D5-00B3B375D18C}"/>
              </a:ext>
            </a:extLst>
          </p:cNvPr>
          <p:cNvSpPr txBox="1"/>
          <p:nvPr/>
        </p:nvSpPr>
        <p:spPr>
          <a:xfrm>
            <a:off x="2843808" y="2895600"/>
            <a:ext cx="4824536" cy="246221"/>
          </a:xfrm>
          <a:prstGeom prst="rect">
            <a:avLst/>
          </a:prstGeom>
          <a:noFill/>
        </p:spPr>
        <p:txBody>
          <a:bodyPr wrap="square" lIns="0" tIns="0" rIns="0" bIns="0" rtlCol="0">
            <a:spAutoFit/>
          </a:bodyPr>
          <a:lstStyle/>
          <a:p>
            <a:pPr algn="ctr"/>
            <a:endParaRPr lang="zh-CN" altLang="en-US" sz="1600" b="1" dirty="0">
              <a:solidFill>
                <a:schemeClr val="tx1">
                  <a:lumMod val="50000"/>
                  <a:lumOff val="50000"/>
                </a:schemeClr>
              </a:solidFill>
              <a:ea typeface="微软雅黑" pitchFamily="34" charset="-122"/>
              <a:cs typeface="Calibri" panose="020F0502020204030204" pitchFamily="34" charset="0"/>
            </a:endParaRPr>
          </a:p>
        </p:txBody>
      </p:sp>
      <p:sp>
        <p:nvSpPr>
          <p:cNvPr id="19" name="TextBox 7">
            <a:extLst>
              <a:ext uri="{FF2B5EF4-FFF2-40B4-BE49-F238E27FC236}">
                <a16:creationId xmlns:a16="http://schemas.microsoft.com/office/drawing/2014/main" id="{BE471C66-78B9-4A13-9735-88680083824A}"/>
              </a:ext>
            </a:extLst>
          </p:cNvPr>
          <p:cNvSpPr>
            <a:spLocks noChangeArrowheads="1"/>
          </p:cNvSpPr>
          <p:nvPr/>
        </p:nvSpPr>
        <p:spPr bwMode="auto">
          <a:xfrm>
            <a:off x="1397333" y="3465671"/>
            <a:ext cx="6552728" cy="5386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3500" b="1" spc="300" dirty="0">
                <a:solidFill>
                  <a:srgbClr val="000000"/>
                </a:solidFill>
                <a:latin typeface="微软雅黑" panose="020B0503020204020204" pitchFamily="34" charset="-122"/>
                <a:ea typeface="微软雅黑" panose="020B0503020204020204" pitchFamily="34" charset="-122"/>
                <a:cs typeface="+mn-ea"/>
                <a:sym typeface="+mn-lt"/>
              </a:rPr>
              <a:t>關聯式資料庫</a:t>
            </a:r>
            <a:r>
              <a:rPr lang="en" altLang="zh-CN" sz="3500" b="1" spc="300" dirty="0">
                <a:solidFill>
                  <a:srgbClr val="000000"/>
                </a:solidFill>
                <a:latin typeface="微软雅黑" panose="020B0503020204020204" pitchFamily="34" charset="-122"/>
                <a:ea typeface="微软雅黑" panose="020B0503020204020204" pitchFamily="34" charset="-122"/>
                <a:cs typeface="+mn-ea"/>
                <a:sym typeface="+mn-lt"/>
              </a:rPr>
              <a:t>RDS</a:t>
            </a:r>
            <a:r>
              <a:rPr lang="zh-CN" altLang="en-US" sz="3500" b="1" spc="300" dirty="0">
                <a:solidFill>
                  <a:srgbClr val="000000"/>
                </a:solidFill>
                <a:latin typeface="微软雅黑" panose="020B0503020204020204" pitchFamily="34" charset="-122"/>
                <a:ea typeface="微软雅黑" panose="020B0503020204020204" pitchFamily="34" charset="-122"/>
                <a:cs typeface="+mn-ea"/>
                <a:sym typeface="+mn-lt"/>
              </a:rPr>
              <a:t>介紹與設置</a:t>
            </a:r>
          </a:p>
        </p:txBody>
      </p:sp>
      <p:pic>
        <p:nvPicPr>
          <p:cNvPr id="5" name="圖片 4">
            <a:extLst>
              <a:ext uri="{FF2B5EF4-FFF2-40B4-BE49-F238E27FC236}">
                <a16:creationId xmlns:a16="http://schemas.microsoft.com/office/drawing/2014/main" id="{7747CA90-6992-0943-A96A-6F1922FB6E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0255" y="987574"/>
            <a:ext cx="3289300" cy="2463800"/>
          </a:xfrm>
          <a:prstGeom prst="rect">
            <a:avLst/>
          </a:prstGeom>
        </p:spPr>
      </p:pic>
    </p:spTree>
    <p:extLst>
      <p:ext uri="{BB962C8B-B14F-4D97-AF65-F5344CB8AC3E}">
        <p14:creationId xmlns:p14="http://schemas.microsoft.com/office/powerpoint/2010/main" val="336435890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字方塊 4">
            <a:extLst>
              <a:ext uri="{FF2B5EF4-FFF2-40B4-BE49-F238E27FC236}">
                <a16:creationId xmlns:a16="http://schemas.microsoft.com/office/drawing/2014/main" id="{8852ADE8-7A56-1145-9FBC-E1F428AC75B9}"/>
              </a:ext>
            </a:extLst>
          </p:cNvPr>
          <p:cNvSpPr txBox="1"/>
          <p:nvPr/>
        </p:nvSpPr>
        <p:spPr>
          <a:xfrm>
            <a:off x="790569" y="1467385"/>
            <a:ext cx="7562851" cy="2308324"/>
          </a:xfrm>
          <a:prstGeom prst="rect">
            <a:avLst/>
          </a:prstGeom>
          <a:noFill/>
        </p:spPr>
        <p:txBody>
          <a:bodyPr wrap="square" rtlCol="0">
            <a:spAutoFit/>
          </a:bodyPr>
          <a:lstStyle/>
          <a:p>
            <a:pPr marL="285750" indent="-285750">
              <a:buFont typeface="Arial" panose="020B0604020202020204" pitchFamily="34" charset="0"/>
              <a:buChar char="•"/>
            </a:pPr>
            <a:r>
              <a:rPr lang="en" altLang="zh-TW" dirty="0"/>
              <a:t>Amazon Relational Database Service (RDS) </a:t>
            </a:r>
            <a:r>
              <a:rPr lang="zh-TW" altLang="en-US" dirty="0"/>
              <a:t>，簡單來說就是一個關聯式資料庫服務，提供簡單的步驟快速設定建立起一個新的資料庫服務個體而不用擔心日後的擴展、資料搬移等維護設計，全部交由 </a:t>
            </a:r>
            <a:r>
              <a:rPr lang="en" altLang="zh-TW" dirty="0"/>
              <a:t>AWS </a:t>
            </a:r>
            <a:r>
              <a:rPr lang="zh-TW" altLang="en-US" dirty="0"/>
              <a:t>來幫你處理。</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en" altLang="zh-TW" dirty="0"/>
              <a:t>RDS</a:t>
            </a:r>
            <a:r>
              <a:rPr lang="zh-TW" altLang="en-US" dirty="0"/>
              <a:t> 經濟實惠，可</a:t>
            </a:r>
            <a:r>
              <a:rPr lang="zh-CN" altLang="en-US" dirty="0"/>
              <a:t>隨時</a:t>
            </a:r>
            <a:r>
              <a:rPr lang="zh-TW" altLang="en-US" dirty="0"/>
              <a:t>調整大小容量，且可自動處理硬體佈建、資料庫設定、修補程式和備份等耗時的管理任務。讓開發者有更多時間專注在應用程式，以提供其所需的快速效能、高可用性、安全性和相容性。</a:t>
            </a:r>
            <a:endParaRPr lang="en-US" altLang="zh-TW"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rPr>
              <a:t>什麼是 </a:t>
            </a:r>
            <a:r>
              <a:rPr lang="en" altLang="zh-CN" sz="2800" b="1" spc="300" dirty="0">
                <a:solidFill>
                  <a:srgbClr val="000000"/>
                </a:solidFill>
                <a:latin typeface="微软雅黑" panose="020B0503020204020204" pitchFamily="34" charset="-122"/>
                <a:ea typeface="微软雅黑" panose="020B0503020204020204" pitchFamily="34" charset="-122"/>
                <a:cs typeface="+mn-ea"/>
                <a:sym typeface="+mn-lt"/>
              </a:rPr>
              <a:t>RDS </a:t>
            </a:r>
            <a:r>
              <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rPr>
              <a:t>？</a:t>
            </a:r>
          </a:p>
        </p:txBody>
      </p:sp>
    </p:spTree>
    <p:extLst>
      <p:ext uri="{BB962C8B-B14F-4D97-AF65-F5344CB8AC3E}">
        <p14:creationId xmlns:p14="http://schemas.microsoft.com/office/powerpoint/2010/main" val="35944633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字方塊 4">
            <a:extLst>
              <a:ext uri="{FF2B5EF4-FFF2-40B4-BE49-F238E27FC236}">
                <a16:creationId xmlns:a16="http://schemas.microsoft.com/office/drawing/2014/main" id="{8852ADE8-7A56-1145-9FBC-E1F428AC75B9}"/>
              </a:ext>
            </a:extLst>
          </p:cNvPr>
          <p:cNvSpPr txBox="1"/>
          <p:nvPr/>
        </p:nvSpPr>
        <p:spPr>
          <a:xfrm>
            <a:off x="790569" y="1467385"/>
            <a:ext cx="7562851" cy="3416320"/>
          </a:xfrm>
          <a:prstGeom prst="rect">
            <a:avLst/>
          </a:prstGeom>
          <a:noFill/>
        </p:spPr>
        <p:txBody>
          <a:bodyPr wrap="square" rtlCol="0">
            <a:spAutoFit/>
          </a:bodyPr>
          <a:lstStyle/>
          <a:p>
            <a:pPr marL="285750" indent="-285750">
              <a:buFont typeface="Arial" panose="020B0604020202020204" pitchFamily="34" charset="0"/>
              <a:buChar char="•"/>
            </a:pPr>
            <a:r>
              <a:rPr lang="en" altLang="zh-TW" dirty="0"/>
              <a:t>PostgreSQL</a:t>
            </a:r>
          </a:p>
          <a:p>
            <a:pPr marL="285750" indent="-285750">
              <a:buFont typeface="Arial" panose="020B0604020202020204" pitchFamily="34" charset="0"/>
              <a:buChar char="•"/>
            </a:pPr>
            <a:r>
              <a:rPr lang="en" altLang="zh-TW" dirty="0"/>
              <a:t>MySQL</a:t>
            </a:r>
          </a:p>
          <a:p>
            <a:pPr marL="285750" indent="-285750">
              <a:buFont typeface="Arial" panose="020B0604020202020204" pitchFamily="34" charset="0"/>
              <a:buChar char="•"/>
            </a:pPr>
            <a:r>
              <a:rPr lang="en" altLang="zh-TW" dirty="0"/>
              <a:t>MariaDB</a:t>
            </a:r>
          </a:p>
          <a:p>
            <a:pPr marL="285750" indent="-285750">
              <a:buFont typeface="Arial" panose="020B0604020202020204" pitchFamily="34" charset="0"/>
              <a:buChar char="•"/>
            </a:pPr>
            <a:r>
              <a:rPr lang="en" altLang="zh-TW" dirty="0"/>
              <a:t>Oracle</a:t>
            </a:r>
          </a:p>
          <a:p>
            <a:pPr marL="285750" indent="-285750">
              <a:buFont typeface="Arial" panose="020B0604020202020204" pitchFamily="34" charset="0"/>
              <a:buChar char="•"/>
            </a:pPr>
            <a:r>
              <a:rPr lang="en" altLang="zh-TW" dirty="0"/>
              <a:t>Microsoft SQL Server</a:t>
            </a:r>
          </a:p>
          <a:p>
            <a:pPr marL="285750" indent="-285750">
              <a:buFont typeface="Arial" panose="020B0604020202020204" pitchFamily="34" charset="0"/>
              <a:buChar char="•"/>
            </a:pPr>
            <a:r>
              <a:rPr lang="en" altLang="zh-TW" dirty="0"/>
              <a:t>Amazon Aurora</a:t>
            </a:r>
          </a:p>
          <a:p>
            <a:endParaRPr lang="en" altLang="zh-TW" dirty="0"/>
          </a:p>
          <a:p>
            <a:r>
              <a:rPr lang="en" altLang="zh-TW" dirty="0"/>
              <a:t>Aurora DB</a:t>
            </a:r>
            <a:r>
              <a:rPr lang="zh-TW" altLang="en-US" dirty="0"/>
              <a:t> 是 </a:t>
            </a:r>
            <a:r>
              <a:rPr lang="en" altLang="zh-TW" dirty="0"/>
              <a:t>AWS </a:t>
            </a:r>
            <a:r>
              <a:rPr lang="zh-TW" altLang="en-US" dirty="0"/>
              <a:t>自己設計相容 </a:t>
            </a:r>
            <a:r>
              <a:rPr lang="en" altLang="zh-TW" dirty="0"/>
              <a:t>MySQL </a:t>
            </a:r>
            <a:r>
              <a:rPr lang="zh-TW" altLang="en-US" dirty="0"/>
              <a:t>或 </a:t>
            </a:r>
            <a:r>
              <a:rPr lang="en" altLang="zh-TW" dirty="0"/>
              <a:t>PostgreSQL </a:t>
            </a:r>
            <a:r>
              <a:rPr lang="zh-TW" altLang="en-US" dirty="0"/>
              <a:t>的企業級關聯式資料庫服務。官方宣稱如果現在已經有在使用上述兩種 </a:t>
            </a:r>
            <a:r>
              <a:rPr lang="en" altLang="zh-TW" dirty="0"/>
              <a:t>DB </a:t>
            </a:r>
            <a:r>
              <a:rPr lang="zh-TW" altLang="en-US" dirty="0"/>
              <a:t>有意願遷移則可以無痛的轉移，只需將現有資料庫使用的程式碼、應用程式、驅動程式和工具只需進行極少量變更，即可與 </a:t>
            </a:r>
            <a:r>
              <a:rPr lang="en" altLang="zh-TW" dirty="0"/>
              <a:t>Aurora </a:t>
            </a:r>
            <a:r>
              <a:rPr lang="zh-TW" altLang="en-US" dirty="0"/>
              <a:t>搭配使用。</a:t>
            </a:r>
            <a:endParaRPr lang="en" altLang="zh-TW" dirty="0"/>
          </a:p>
          <a:p>
            <a:pPr marL="285750" indent="-285750">
              <a:buFont typeface="Arial" panose="020B0604020202020204" pitchFamily="34" charset="0"/>
              <a:buChar char="•"/>
            </a:pPr>
            <a:endParaRPr lang="en-US" altLang="zh-TW"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en" altLang="zh-CN" sz="2800" b="1" spc="300" dirty="0">
                <a:solidFill>
                  <a:srgbClr val="000000"/>
                </a:solidFill>
                <a:latin typeface="微软雅黑" panose="020B0503020204020204" pitchFamily="34" charset="-122"/>
                <a:ea typeface="微软雅黑" panose="020B0503020204020204" pitchFamily="34" charset="-122"/>
                <a:cs typeface="+mn-ea"/>
                <a:sym typeface="+mn-lt"/>
              </a:rPr>
              <a:t>RDS</a:t>
            </a:r>
            <a:r>
              <a:rPr lang="zh-TW" altLang="en-US" sz="2800" b="1" spc="300" dirty="0">
                <a:solidFill>
                  <a:srgbClr val="000000"/>
                </a:solidFill>
                <a:latin typeface="微软雅黑" panose="020B0503020204020204" pitchFamily="34" charset="-122"/>
                <a:ea typeface="微软雅黑" panose="020B0503020204020204" pitchFamily="34" charset="-122"/>
                <a:cs typeface="+mn-ea"/>
                <a:sym typeface="+mn-lt"/>
              </a:rPr>
              <a:t> 目前支援的類型</a:t>
            </a:r>
            <a:endPar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90436199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字方塊 4">
            <a:extLst>
              <a:ext uri="{FF2B5EF4-FFF2-40B4-BE49-F238E27FC236}">
                <a16:creationId xmlns:a16="http://schemas.microsoft.com/office/drawing/2014/main" id="{8852ADE8-7A56-1145-9FBC-E1F428AC75B9}"/>
              </a:ext>
            </a:extLst>
          </p:cNvPr>
          <p:cNvSpPr txBox="1"/>
          <p:nvPr/>
        </p:nvSpPr>
        <p:spPr>
          <a:xfrm>
            <a:off x="790569" y="1467385"/>
            <a:ext cx="7562851" cy="2585323"/>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六種 </a:t>
            </a:r>
            <a:r>
              <a:rPr lang="en" altLang="zh-TW" dirty="0"/>
              <a:t>Relation Database</a:t>
            </a:r>
            <a:r>
              <a:rPr lang="zh-TW" altLang="en" dirty="0"/>
              <a:t>，</a:t>
            </a:r>
            <a:r>
              <a:rPr lang="zh-TW" altLang="en-US" dirty="0"/>
              <a:t>不管是那一種，版權都是被由 </a:t>
            </a:r>
            <a:r>
              <a:rPr lang="en" altLang="zh-TW" dirty="0"/>
              <a:t>AWS</a:t>
            </a:r>
            <a:r>
              <a:rPr lang="zh-TW" altLang="en-US" dirty="0"/>
              <a:t> 負責的，換句話說，使用 </a:t>
            </a:r>
            <a:r>
              <a:rPr lang="en" altLang="zh-TW" dirty="0"/>
              <a:t>AWS</a:t>
            </a:r>
            <a:r>
              <a:rPr lang="zh-TW" altLang="en-US" dirty="0"/>
              <a:t> 的</a:t>
            </a:r>
            <a:r>
              <a:rPr lang="en" altLang="zh-TW" dirty="0"/>
              <a:t>RDS</a:t>
            </a:r>
            <a:r>
              <a:rPr lang="zh-TW" altLang="en" dirty="0"/>
              <a:t>，</a:t>
            </a:r>
            <a:r>
              <a:rPr lang="zh-TW" altLang="en-US" dirty="0"/>
              <a:t>版權的部份會由 </a:t>
            </a:r>
            <a:r>
              <a:rPr lang="en" altLang="zh-TW" dirty="0"/>
              <a:t>AWS</a:t>
            </a:r>
            <a:r>
              <a:rPr lang="zh-TW" altLang="en-US" dirty="0"/>
              <a:t> 處理，不需要額外付版權費用。</a:t>
            </a:r>
            <a:endParaRPr lang="en-US" altLang="zh-TW" dirty="0"/>
          </a:p>
          <a:p>
            <a:pPr marL="285750" indent="-285750">
              <a:buFont typeface="Arial" panose="020B0604020202020204" pitchFamily="34" charset="0"/>
              <a:buChar char="•"/>
            </a:pPr>
            <a:endParaRPr lang="en" altLang="zh-TW" dirty="0"/>
          </a:p>
          <a:p>
            <a:pPr marL="285750" indent="-285750">
              <a:buFont typeface="Arial" panose="020B0604020202020204" pitchFamily="34" charset="0"/>
              <a:buChar char="•"/>
            </a:pPr>
            <a:r>
              <a:rPr lang="en" altLang="zh-TW" dirty="0"/>
              <a:t>Amazon Aurora</a:t>
            </a:r>
            <a:r>
              <a:rPr lang="zh-TW" altLang="en-US" dirty="0"/>
              <a:t> 號稱費用比 </a:t>
            </a:r>
            <a:r>
              <a:rPr lang="en" altLang="zh-TW" dirty="0"/>
              <a:t>MySQL</a:t>
            </a:r>
            <a:r>
              <a:rPr lang="zh-TW" altLang="en-US" dirty="0"/>
              <a:t> 便宜，速度比 </a:t>
            </a:r>
            <a:r>
              <a:rPr lang="en" altLang="zh-TW" dirty="0"/>
              <a:t>MySQL</a:t>
            </a:r>
            <a:r>
              <a:rPr lang="zh-TW" altLang="en-US" dirty="0"/>
              <a:t> 快，而且相容性幾乎</a:t>
            </a:r>
            <a:r>
              <a:rPr lang="en-US" altLang="zh-TW" dirty="0"/>
              <a:t>100%</a:t>
            </a:r>
            <a:r>
              <a:rPr lang="zh-TW" altLang="en-US" dirty="0"/>
              <a:t>，只不過如果選擇 </a:t>
            </a:r>
            <a:r>
              <a:rPr lang="en" altLang="zh-TW" dirty="0"/>
              <a:t>Amazon Aurora</a:t>
            </a:r>
            <a:r>
              <a:rPr lang="zh-TW" altLang="en-US" dirty="0"/>
              <a:t> 的話，等同被 </a:t>
            </a:r>
            <a:r>
              <a:rPr lang="en" altLang="zh-TW" dirty="0"/>
              <a:t>AWS</a:t>
            </a:r>
            <a:r>
              <a:rPr lang="zh-TW" altLang="en-US" dirty="0"/>
              <a:t> 綁架，因為除了 </a:t>
            </a:r>
            <a:r>
              <a:rPr lang="en" altLang="zh-TW" dirty="0"/>
              <a:t>AWS</a:t>
            </a:r>
            <a:r>
              <a:rPr lang="zh-TW" altLang="en-US" dirty="0"/>
              <a:t> 上可以使用 </a:t>
            </a:r>
            <a:r>
              <a:rPr lang="en" altLang="zh-TW" dirty="0"/>
              <a:t>Aurora</a:t>
            </a:r>
            <a:r>
              <a:rPr lang="zh-TW" altLang="en-US" dirty="0"/>
              <a:t> 之外，不可能在 </a:t>
            </a:r>
            <a:r>
              <a:rPr lang="en" altLang="zh-TW" dirty="0" err="1"/>
              <a:t>Mircosoft</a:t>
            </a:r>
            <a:r>
              <a:rPr lang="en" altLang="zh-TW" dirty="0"/>
              <a:t> azure</a:t>
            </a:r>
            <a:r>
              <a:rPr lang="zh-TW" altLang="en-US" dirty="0"/>
              <a:t> 上找到這種產品，而且也無法將 </a:t>
            </a:r>
            <a:r>
              <a:rPr lang="en" altLang="zh-TW" dirty="0"/>
              <a:t>Amazon Aurora</a:t>
            </a:r>
            <a:r>
              <a:rPr lang="zh-TW" altLang="en-US" dirty="0"/>
              <a:t> 的環境搬回本機，所以請自行評斷；另外，</a:t>
            </a:r>
            <a:r>
              <a:rPr lang="zh-TW" altLang="en-US" dirty="0">
                <a:solidFill>
                  <a:srgbClr val="FF0000"/>
                </a:solidFill>
              </a:rPr>
              <a:t>請注意 </a:t>
            </a:r>
            <a:r>
              <a:rPr lang="en" altLang="zh-TW" dirty="0">
                <a:solidFill>
                  <a:srgbClr val="FF0000"/>
                </a:solidFill>
              </a:rPr>
              <a:t>Amazon Aurora</a:t>
            </a:r>
            <a:r>
              <a:rPr lang="zh-TW" altLang="en-US" dirty="0">
                <a:solidFill>
                  <a:srgbClr val="FF0000"/>
                </a:solidFill>
              </a:rPr>
              <a:t> 並不提供免費的一年額度</a:t>
            </a:r>
            <a:r>
              <a:rPr lang="zh-TW" altLang="en-US" dirty="0"/>
              <a:t>。</a:t>
            </a:r>
            <a:endParaRPr lang="en-US" altLang="zh-TW"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en" altLang="zh-CN" sz="2800" b="1" spc="300" dirty="0">
                <a:solidFill>
                  <a:srgbClr val="000000"/>
                </a:solidFill>
                <a:latin typeface="微软雅黑" panose="020B0503020204020204" pitchFamily="34" charset="-122"/>
                <a:ea typeface="微软雅黑" panose="020B0503020204020204" pitchFamily="34" charset="-122"/>
                <a:cs typeface="+mn-ea"/>
                <a:sym typeface="+mn-lt"/>
              </a:rPr>
              <a:t>RDS</a:t>
            </a:r>
            <a:r>
              <a:rPr lang="zh-TW" altLang="en-US" sz="2800" b="1" spc="300" dirty="0">
                <a:solidFill>
                  <a:srgbClr val="000000"/>
                </a:solidFill>
                <a:latin typeface="微软雅黑" panose="020B0503020204020204" pitchFamily="34" charset="-122"/>
                <a:ea typeface="微软雅黑" panose="020B0503020204020204" pitchFamily="34" charset="-122"/>
                <a:cs typeface="+mn-ea"/>
                <a:sym typeface="+mn-lt"/>
              </a:rPr>
              <a:t> 目前支援的類型</a:t>
            </a:r>
            <a:endPar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807265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字方塊 4">
            <a:extLst>
              <a:ext uri="{FF2B5EF4-FFF2-40B4-BE49-F238E27FC236}">
                <a16:creationId xmlns:a16="http://schemas.microsoft.com/office/drawing/2014/main" id="{8852ADE8-7A56-1145-9FBC-E1F428AC75B9}"/>
              </a:ext>
            </a:extLst>
          </p:cNvPr>
          <p:cNvSpPr txBox="1"/>
          <p:nvPr/>
        </p:nvSpPr>
        <p:spPr>
          <a:xfrm>
            <a:off x="790569" y="1467385"/>
            <a:ext cx="7562851" cy="2862322"/>
          </a:xfrm>
          <a:prstGeom prst="rect">
            <a:avLst/>
          </a:prstGeom>
          <a:noFill/>
        </p:spPr>
        <p:txBody>
          <a:bodyPr wrap="square" rtlCol="0">
            <a:spAutoFit/>
          </a:bodyPr>
          <a:lstStyle/>
          <a:p>
            <a:pPr marL="285750" indent="-285750">
              <a:buFont typeface="Arial" panose="020B0604020202020204" pitchFamily="34" charset="0"/>
              <a:buChar char="•"/>
            </a:pPr>
            <a:r>
              <a:rPr lang="en" altLang="zh-TW" dirty="0"/>
              <a:t>RDS</a:t>
            </a:r>
            <a:r>
              <a:rPr lang="zh-TW" altLang="en-US" dirty="0"/>
              <a:t> 上可以自動根據 </a:t>
            </a:r>
            <a:r>
              <a:rPr lang="en" altLang="zh-TW" dirty="0"/>
              <a:t>transaction log</a:t>
            </a:r>
            <a:r>
              <a:rPr lang="zh-TW" altLang="en-US" dirty="0"/>
              <a:t> 去備份資料庫。</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zh-TW" altLang="en-US" dirty="0"/>
              <a:t>手動建立 </a:t>
            </a:r>
            <a:r>
              <a:rPr lang="en" altLang="zh-TW" dirty="0"/>
              <a:t>snapshot</a:t>
            </a:r>
            <a:r>
              <a:rPr lang="zh-TW" altLang="en-US" dirty="0"/>
              <a:t> 完整備份資料庫到 </a:t>
            </a:r>
            <a:r>
              <a:rPr lang="en" altLang="zh-TW" dirty="0"/>
              <a:t>S3</a:t>
            </a:r>
            <a:r>
              <a:rPr lang="zh-TW" altLang="en" dirty="0"/>
              <a:t>，</a:t>
            </a:r>
            <a:r>
              <a:rPr lang="zh-TW" altLang="en-US" dirty="0"/>
              <a:t>而 </a:t>
            </a:r>
            <a:r>
              <a:rPr lang="en" altLang="zh-TW" dirty="0"/>
              <a:t>RDS </a:t>
            </a:r>
            <a:r>
              <a:rPr lang="zh-TW" altLang="en-US" dirty="0"/>
              <a:t>的 </a:t>
            </a:r>
            <a:r>
              <a:rPr lang="en" altLang="zh-TW" dirty="0"/>
              <a:t>snapshot</a:t>
            </a:r>
            <a:r>
              <a:rPr lang="zh-TW" altLang="en-US" dirty="0"/>
              <a:t> 會自動跨地區</a:t>
            </a:r>
            <a:r>
              <a:rPr lang="en-US" altLang="zh-TW" dirty="0"/>
              <a:t>(</a:t>
            </a:r>
            <a:r>
              <a:rPr lang="en" altLang="zh-TW" dirty="0"/>
              <a:t>region)</a:t>
            </a:r>
            <a:r>
              <a:rPr lang="zh-TW" altLang="en-US" dirty="0"/>
              <a:t>儲存。</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en" altLang="zh-TW" dirty="0"/>
              <a:t>RDS </a:t>
            </a:r>
            <a:r>
              <a:rPr lang="zh-TW" altLang="en-US" dirty="0"/>
              <a:t>上也支援多個 </a:t>
            </a:r>
            <a:r>
              <a:rPr lang="en" altLang="zh-TW" dirty="0"/>
              <a:t>AZ </a:t>
            </a:r>
            <a:r>
              <a:rPr lang="zh-TW" altLang="en-US" dirty="0"/>
              <a:t>佈署的 </a:t>
            </a:r>
            <a:r>
              <a:rPr lang="en" altLang="zh-TW" dirty="0"/>
              <a:t>DB Replication</a:t>
            </a:r>
            <a:r>
              <a:rPr lang="zh-TW" altLang="en-US" dirty="0"/>
              <a:t> 服務，使用 </a:t>
            </a:r>
            <a:r>
              <a:rPr lang="en" altLang="zh-TW" dirty="0"/>
              <a:t>Master — Standby(Slave)</a:t>
            </a:r>
            <a:r>
              <a:rPr lang="zh-TW" altLang="en-US" dirty="0"/>
              <a:t>架構，</a:t>
            </a:r>
            <a:r>
              <a:rPr lang="en" altLang="zh-TW" dirty="0"/>
              <a:t>AWS</a:t>
            </a:r>
            <a:r>
              <a:rPr lang="zh-TW" altLang="en-US" dirty="0"/>
              <a:t>會自動將 </a:t>
            </a:r>
            <a:r>
              <a:rPr lang="en" altLang="zh-TW" dirty="0"/>
              <a:t>Standby</a:t>
            </a:r>
            <a:r>
              <a:rPr lang="zh-TW" altLang="en-US" dirty="0"/>
              <a:t> 存放在與 </a:t>
            </a:r>
            <a:r>
              <a:rPr lang="en" altLang="zh-TW" dirty="0"/>
              <a:t>Master</a:t>
            </a:r>
            <a:r>
              <a:rPr lang="zh-TW" altLang="en-US" dirty="0"/>
              <a:t> 不同的</a:t>
            </a:r>
            <a:r>
              <a:rPr lang="en" altLang="zh-TW" dirty="0"/>
              <a:t>Availability Zone(AZ)</a:t>
            </a:r>
            <a:r>
              <a:rPr lang="zh-TW" altLang="en" dirty="0"/>
              <a:t>，</a:t>
            </a:r>
            <a:r>
              <a:rPr lang="zh-TW" altLang="en-US" dirty="0"/>
              <a:t>並支援故障轉移，當 </a:t>
            </a:r>
            <a:r>
              <a:rPr lang="en" altLang="zh-TW" dirty="0"/>
              <a:t>Master</a:t>
            </a:r>
            <a:r>
              <a:rPr lang="zh-TW" altLang="en-US" dirty="0"/>
              <a:t> 故障後會自動切換到 </a:t>
            </a:r>
            <a:r>
              <a:rPr lang="en" altLang="zh-TW" dirty="0"/>
              <a:t>Standby</a:t>
            </a:r>
            <a:r>
              <a:rPr lang="zh-TW" altLang="en" dirty="0"/>
              <a:t>，</a:t>
            </a:r>
            <a:r>
              <a:rPr lang="zh-TW" altLang="en-US" dirty="0"/>
              <a:t>並將 </a:t>
            </a:r>
            <a:r>
              <a:rPr lang="en" altLang="zh-TW" dirty="0"/>
              <a:t>Standby</a:t>
            </a:r>
            <a:r>
              <a:rPr lang="zh-TW" altLang="en-US" dirty="0"/>
              <a:t> 視為新的 </a:t>
            </a:r>
            <a:r>
              <a:rPr lang="en" altLang="zh-TW" dirty="0"/>
              <a:t>Master</a:t>
            </a:r>
            <a:r>
              <a:rPr lang="zh-TW" altLang="en" dirty="0"/>
              <a:t>，</a:t>
            </a:r>
            <a:r>
              <a:rPr lang="zh-TW" altLang="en-US" dirty="0"/>
              <a:t>然後會啟動另一個新的 </a:t>
            </a:r>
            <a:r>
              <a:rPr lang="en" altLang="zh-TW" dirty="0"/>
              <a:t>Standby</a:t>
            </a:r>
            <a:r>
              <a:rPr lang="zh-TW" altLang="en" dirty="0"/>
              <a:t>。</a:t>
            </a:r>
            <a:endParaRPr lang="en-US" altLang="zh-TW"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en" altLang="zh-CN" sz="2800" b="1" spc="300" dirty="0">
                <a:solidFill>
                  <a:srgbClr val="000000"/>
                </a:solidFill>
                <a:latin typeface="微软雅黑" panose="020B0503020204020204" pitchFamily="34" charset="-122"/>
                <a:ea typeface="微软雅黑" panose="020B0503020204020204" pitchFamily="34" charset="-122"/>
                <a:cs typeface="+mn-ea"/>
                <a:sym typeface="+mn-lt"/>
              </a:rPr>
              <a:t>RDS</a:t>
            </a:r>
            <a:r>
              <a:rPr lang="zh-TW" altLang="en-US" sz="2800" b="1" spc="300" dirty="0">
                <a:solidFill>
                  <a:srgbClr val="000000"/>
                </a:solidFill>
                <a:latin typeface="微软雅黑" panose="020B0503020204020204" pitchFamily="34" charset="-122"/>
                <a:ea typeface="微软雅黑" panose="020B0503020204020204" pitchFamily="34" charset="-122"/>
                <a:cs typeface="+mn-ea"/>
                <a:sym typeface="+mn-lt"/>
              </a:rPr>
              <a:t> </a:t>
            </a:r>
            <a:r>
              <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rPr>
              <a:t>備援方案</a:t>
            </a:r>
          </a:p>
        </p:txBody>
      </p:sp>
    </p:spTree>
    <p:extLst>
      <p:ext uri="{BB962C8B-B14F-4D97-AF65-F5344CB8AC3E}">
        <p14:creationId xmlns:p14="http://schemas.microsoft.com/office/powerpoint/2010/main" val="396222187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en" altLang="zh-CN" sz="2800" b="1" spc="300" dirty="0">
                <a:solidFill>
                  <a:srgbClr val="000000"/>
                </a:solidFill>
                <a:latin typeface="微软雅黑" panose="020B0503020204020204" pitchFamily="34" charset="-122"/>
                <a:ea typeface="微软雅黑" panose="020B0503020204020204" pitchFamily="34" charset="-122"/>
                <a:cs typeface="+mn-ea"/>
                <a:sym typeface="+mn-lt"/>
              </a:rPr>
              <a:t>RDS</a:t>
            </a:r>
            <a:r>
              <a:rPr lang="zh-TW" altLang="en-US" sz="2800" b="1" spc="300" dirty="0">
                <a:solidFill>
                  <a:srgbClr val="000000"/>
                </a:solidFill>
                <a:latin typeface="微软雅黑" panose="020B0503020204020204" pitchFamily="34" charset="-122"/>
                <a:ea typeface="微软雅黑" panose="020B0503020204020204" pitchFamily="34" charset="-122"/>
                <a:cs typeface="+mn-ea"/>
                <a:sym typeface="+mn-lt"/>
              </a:rPr>
              <a:t> </a:t>
            </a:r>
            <a:r>
              <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rPr>
              <a:t>備援方案</a:t>
            </a:r>
          </a:p>
        </p:txBody>
      </p:sp>
      <p:pic>
        <p:nvPicPr>
          <p:cNvPr id="4" name="圖片 3">
            <a:extLst>
              <a:ext uri="{FF2B5EF4-FFF2-40B4-BE49-F238E27FC236}">
                <a16:creationId xmlns:a16="http://schemas.microsoft.com/office/drawing/2014/main" id="{895AFDFD-4CC2-B04B-ADD9-BBF2DCAC5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324" y="1351850"/>
            <a:ext cx="3787341" cy="3215060"/>
          </a:xfrm>
          <a:prstGeom prst="rect">
            <a:avLst/>
          </a:prstGeom>
        </p:spPr>
      </p:pic>
    </p:spTree>
    <p:extLst>
      <p:ext uri="{BB962C8B-B14F-4D97-AF65-F5344CB8AC3E}">
        <p14:creationId xmlns:p14="http://schemas.microsoft.com/office/powerpoint/2010/main" val="56201081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3734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字方塊 4">
            <a:extLst>
              <a:ext uri="{FF2B5EF4-FFF2-40B4-BE49-F238E27FC236}">
                <a16:creationId xmlns:a16="http://schemas.microsoft.com/office/drawing/2014/main" id="{8852ADE8-7A56-1145-9FBC-E1F428AC75B9}"/>
              </a:ext>
            </a:extLst>
          </p:cNvPr>
          <p:cNvSpPr txBox="1"/>
          <p:nvPr/>
        </p:nvSpPr>
        <p:spPr>
          <a:xfrm>
            <a:off x="790569" y="1467385"/>
            <a:ext cx="7562851"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每月 </a:t>
            </a:r>
            <a:r>
              <a:rPr lang="en-US" altLang="zh-TW" dirty="0"/>
              <a:t>750 </a:t>
            </a:r>
            <a:r>
              <a:rPr lang="zh-TW" altLang="en-US" dirty="0"/>
              <a:t>小時的微型資料庫執行個體使用時間，以及由 </a:t>
            </a:r>
            <a:r>
              <a:rPr lang="en" altLang="zh-TW" dirty="0"/>
              <a:t>Amazon Relational Database Service (RDS) </a:t>
            </a:r>
            <a:r>
              <a:rPr lang="zh-TW" altLang="en-US" dirty="0"/>
              <a:t>提供的 </a:t>
            </a:r>
            <a:r>
              <a:rPr lang="en-US" altLang="zh-TW" dirty="0"/>
              <a:t>20 </a:t>
            </a:r>
            <a:r>
              <a:rPr lang="en" altLang="zh-TW" dirty="0"/>
              <a:t>GB </a:t>
            </a:r>
            <a:r>
              <a:rPr lang="zh-TW" altLang="en-US" dirty="0"/>
              <a:t>儲存以及 </a:t>
            </a:r>
            <a:r>
              <a:rPr lang="en-US" altLang="zh-TW" dirty="0"/>
              <a:t>20 </a:t>
            </a:r>
            <a:r>
              <a:rPr lang="en" altLang="zh-TW" dirty="0"/>
              <a:t>GB </a:t>
            </a:r>
            <a:r>
              <a:rPr lang="zh-TW" altLang="en-US" dirty="0"/>
              <a:t>備份空間。</a:t>
            </a:r>
            <a:endParaRPr lang="en-US" altLang="zh-TW"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en" altLang="zh-CN" sz="2800" b="1" spc="300" dirty="0">
                <a:solidFill>
                  <a:srgbClr val="000000"/>
                </a:solidFill>
                <a:latin typeface="微软雅黑" panose="020B0503020204020204" pitchFamily="34" charset="-122"/>
                <a:ea typeface="微软雅黑" panose="020B0503020204020204" pitchFamily="34" charset="-122"/>
                <a:cs typeface="+mn-ea"/>
                <a:sym typeface="+mn-lt"/>
              </a:rPr>
              <a:t>RDS</a:t>
            </a:r>
            <a:r>
              <a:rPr lang="zh-TW" altLang="en-US" sz="2800" b="1" spc="300" dirty="0">
                <a:solidFill>
                  <a:srgbClr val="000000"/>
                </a:solidFill>
                <a:latin typeface="微软雅黑" panose="020B0503020204020204" pitchFamily="34" charset="-122"/>
                <a:ea typeface="微软雅黑" panose="020B0503020204020204" pitchFamily="34" charset="-122"/>
                <a:cs typeface="+mn-ea"/>
                <a:sym typeface="+mn-lt"/>
              </a:rPr>
              <a:t> 免費額度</a:t>
            </a:r>
            <a:endPar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pic>
        <p:nvPicPr>
          <p:cNvPr id="4" name="圖片 3">
            <a:extLst>
              <a:ext uri="{FF2B5EF4-FFF2-40B4-BE49-F238E27FC236}">
                <a16:creationId xmlns:a16="http://schemas.microsoft.com/office/drawing/2014/main" id="{24DF8CD7-52F1-7E47-86D5-2910ED945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2400" y="2183770"/>
            <a:ext cx="1699187" cy="2440065"/>
          </a:xfrm>
          <a:prstGeom prst="rect">
            <a:avLst/>
          </a:prstGeom>
        </p:spPr>
      </p:pic>
    </p:spTree>
    <p:extLst>
      <p:ext uri="{BB962C8B-B14F-4D97-AF65-F5344CB8AC3E}">
        <p14:creationId xmlns:p14="http://schemas.microsoft.com/office/powerpoint/2010/main" val="142933386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字方塊 4">
            <a:extLst>
              <a:ext uri="{FF2B5EF4-FFF2-40B4-BE49-F238E27FC236}">
                <a16:creationId xmlns:a16="http://schemas.microsoft.com/office/drawing/2014/main" id="{8852ADE8-7A56-1145-9FBC-E1F428AC75B9}"/>
              </a:ext>
            </a:extLst>
          </p:cNvPr>
          <p:cNvSpPr txBox="1"/>
          <p:nvPr/>
        </p:nvSpPr>
        <p:spPr>
          <a:xfrm>
            <a:off x="790569" y="1467385"/>
            <a:ext cx="7562851" cy="923330"/>
          </a:xfrm>
          <a:prstGeom prst="rect">
            <a:avLst/>
          </a:prstGeom>
          <a:noFill/>
        </p:spPr>
        <p:txBody>
          <a:bodyPr wrap="square" rtlCol="0">
            <a:spAutoFit/>
          </a:bodyPr>
          <a:lstStyle/>
          <a:p>
            <a:pPr marL="285750" indent="-285750">
              <a:buFont typeface="Arial" panose="020B0604020202020204" pitchFamily="34" charset="0"/>
              <a:buChar char="•"/>
            </a:pPr>
            <a:r>
              <a:rPr lang="en" altLang="zh-TW" dirty="0"/>
              <a:t>RDS </a:t>
            </a:r>
            <a:r>
              <a:rPr lang="zh-TW" altLang="en-US" dirty="0"/>
              <a:t>的費用部分與 </a:t>
            </a:r>
            <a:r>
              <a:rPr lang="en" altLang="zh-TW" dirty="0"/>
              <a:t>EC2 </a:t>
            </a:r>
            <a:r>
              <a:rPr lang="zh-TW" altLang="en-US" dirty="0"/>
              <a:t>類似，會根據區域、系統、</a:t>
            </a:r>
            <a:r>
              <a:rPr lang="en" altLang="zh-TW" dirty="0"/>
              <a:t>CPU</a:t>
            </a:r>
            <a:r>
              <a:rPr lang="zh-TW" altLang="en" dirty="0"/>
              <a:t>、</a:t>
            </a:r>
            <a:r>
              <a:rPr lang="en" altLang="zh-TW" dirty="0"/>
              <a:t>Memory</a:t>
            </a:r>
            <a:r>
              <a:rPr lang="zh-TW" altLang="en" dirty="0"/>
              <a:t>、</a:t>
            </a:r>
            <a:r>
              <a:rPr lang="zh-TW" altLang="en-US" dirty="0"/>
              <a:t>硬碟大小及流量等等，每個選擇都會影響到費用，其中費用部分已經包含需要付錢的 </a:t>
            </a:r>
            <a:r>
              <a:rPr lang="en" altLang="zh-TW" dirty="0"/>
              <a:t>DB</a:t>
            </a:r>
            <a:r>
              <a:rPr lang="zh-TW" altLang="en-US" dirty="0"/>
              <a:t> 授權費。</a:t>
            </a:r>
            <a:endParaRPr lang="en-US" altLang="zh-TW"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en" altLang="zh-CN" sz="2800" b="1" spc="300" dirty="0">
                <a:solidFill>
                  <a:srgbClr val="000000"/>
                </a:solidFill>
                <a:latin typeface="微软雅黑" panose="020B0503020204020204" pitchFamily="34" charset="-122"/>
                <a:ea typeface="微软雅黑" panose="020B0503020204020204" pitchFamily="34" charset="-122"/>
                <a:cs typeface="+mn-ea"/>
                <a:sym typeface="+mn-lt"/>
              </a:rPr>
              <a:t>RDS</a:t>
            </a:r>
            <a:r>
              <a:rPr lang="zh-TW" altLang="en-US" sz="2800" b="1" spc="300" dirty="0">
                <a:solidFill>
                  <a:srgbClr val="000000"/>
                </a:solidFill>
                <a:latin typeface="微软雅黑" panose="020B0503020204020204" pitchFamily="34" charset="-122"/>
                <a:ea typeface="微软雅黑" panose="020B0503020204020204" pitchFamily="34" charset="-122"/>
                <a:cs typeface="+mn-ea"/>
                <a:sym typeface="+mn-lt"/>
              </a:rPr>
              <a:t> </a:t>
            </a:r>
            <a:r>
              <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rPr>
              <a:t>收費方式</a:t>
            </a:r>
          </a:p>
        </p:txBody>
      </p:sp>
      <p:pic>
        <p:nvPicPr>
          <p:cNvPr id="4" name="圖片 3">
            <a:extLst>
              <a:ext uri="{FF2B5EF4-FFF2-40B4-BE49-F238E27FC236}">
                <a16:creationId xmlns:a16="http://schemas.microsoft.com/office/drawing/2014/main" id="{77A835E7-4C57-674B-BC24-38F43F010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2425" y="2190840"/>
            <a:ext cx="3200400" cy="2530549"/>
          </a:xfrm>
          <a:prstGeom prst="rect">
            <a:avLst/>
          </a:prstGeom>
        </p:spPr>
      </p:pic>
    </p:spTree>
    <p:extLst>
      <p:ext uri="{BB962C8B-B14F-4D97-AF65-F5344CB8AC3E}">
        <p14:creationId xmlns:p14="http://schemas.microsoft.com/office/powerpoint/2010/main" val="21523330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en" altLang="zh-CN" sz="2800" b="1" spc="300" dirty="0">
                <a:solidFill>
                  <a:srgbClr val="000000"/>
                </a:solidFill>
                <a:latin typeface="微软雅黑" panose="020B0503020204020204" pitchFamily="34" charset="-122"/>
                <a:ea typeface="微软雅黑" panose="020B0503020204020204" pitchFamily="34" charset="-122"/>
                <a:cs typeface="+mn-ea"/>
                <a:sym typeface="+mn-lt"/>
              </a:rPr>
              <a:t>RDS</a:t>
            </a:r>
            <a:r>
              <a:rPr lang="zh-TW" altLang="en-US" sz="2800" b="1" spc="300" dirty="0">
                <a:solidFill>
                  <a:srgbClr val="000000"/>
                </a:solidFill>
                <a:latin typeface="微软雅黑" panose="020B0503020204020204" pitchFamily="34" charset="-122"/>
                <a:ea typeface="微软雅黑" panose="020B0503020204020204" pitchFamily="34" charset="-122"/>
                <a:cs typeface="+mn-ea"/>
                <a:sym typeface="+mn-lt"/>
              </a:rPr>
              <a:t> 與自行建立 </a:t>
            </a:r>
            <a:r>
              <a:rPr lang="en" altLang="zh-CN" sz="2800" b="1" spc="300" dirty="0">
                <a:solidFill>
                  <a:srgbClr val="000000"/>
                </a:solidFill>
                <a:latin typeface="微软雅黑" panose="020B0503020204020204" pitchFamily="34" charset="-122"/>
                <a:ea typeface="微软雅黑" panose="020B0503020204020204" pitchFamily="34" charset="-122"/>
                <a:cs typeface="+mn-ea"/>
                <a:sym typeface="+mn-lt"/>
              </a:rPr>
              <a:t>SQL</a:t>
            </a:r>
            <a:r>
              <a:rPr lang="zh-TW" altLang="en-US" sz="2800" b="1" spc="300" dirty="0">
                <a:solidFill>
                  <a:srgbClr val="000000"/>
                </a:solidFill>
                <a:latin typeface="微软雅黑" panose="020B0503020204020204" pitchFamily="34" charset="-122"/>
                <a:ea typeface="微软雅黑" panose="020B0503020204020204" pitchFamily="34" charset="-122"/>
                <a:cs typeface="+mn-ea"/>
                <a:sym typeface="+mn-lt"/>
              </a:rPr>
              <a:t> 的差別</a:t>
            </a:r>
            <a:endPar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graphicFrame>
        <p:nvGraphicFramePr>
          <p:cNvPr id="2" name="表格 1">
            <a:extLst>
              <a:ext uri="{FF2B5EF4-FFF2-40B4-BE49-F238E27FC236}">
                <a16:creationId xmlns:a16="http://schemas.microsoft.com/office/drawing/2014/main" id="{8AFBC75B-943A-F949-919E-28B56AE15A3D}"/>
              </a:ext>
            </a:extLst>
          </p:cNvPr>
          <p:cNvGraphicFramePr>
            <a:graphicFrameLocks noGrp="1"/>
          </p:cNvGraphicFramePr>
          <p:nvPr>
            <p:extLst>
              <p:ext uri="{D42A27DB-BD31-4B8C-83A1-F6EECF244321}">
                <p14:modId xmlns:p14="http://schemas.microsoft.com/office/powerpoint/2010/main" val="78632985"/>
              </p:ext>
            </p:extLst>
          </p:nvPr>
        </p:nvGraphicFramePr>
        <p:xfrm>
          <a:off x="1523995" y="2032280"/>
          <a:ext cx="6096000" cy="202819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04631112"/>
                    </a:ext>
                  </a:extLst>
                </a:gridCol>
                <a:gridCol w="2032000">
                  <a:extLst>
                    <a:ext uri="{9D8B030D-6E8A-4147-A177-3AD203B41FA5}">
                      <a16:colId xmlns:a16="http://schemas.microsoft.com/office/drawing/2014/main" val="2463755907"/>
                    </a:ext>
                  </a:extLst>
                </a:gridCol>
                <a:gridCol w="2032000">
                  <a:extLst>
                    <a:ext uri="{9D8B030D-6E8A-4147-A177-3AD203B41FA5}">
                      <a16:colId xmlns:a16="http://schemas.microsoft.com/office/drawing/2014/main" val="3594636824"/>
                    </a:ext>
                  </a:extLst>
                </a:gridCol>
              </a:tblGrid>
              <a:tr h="370840">
                <a:tc>
                  <a:txBody>
                    <a:bodyPr/>
                    <a:lstStyle/>
                    <a:p>
                      <a:pPr algn="ctr"/>
                      <a:endParaRPr lang="zh-TW" altLang="en-US" b="0" dirty="0"/>
                    </a:p>
                  </a:txBody>
                  <a:tcPr anchor="ctr"/>
                </a:tc>
                <a:tc>
                  <a:txBody>
                    <a:bodyPr/>
                    <a:lstStyle/>
                    <a:p>
                      <a:pPr algn="ctr"/>
                      <a:r>
                        <a:rPr lang="en" altLang="zh-TW" sz="1350" b="0" i="0" u="none" strike="noStrike" kern="1200" dirty="0">
                          <a:solidFill>
                            <a:schemeClr val="lt1"/>
                          </a:solidFill>
                          <a:effectLst/>
                          <a:latin typeface="+mn-lt"/>
                          <a:ea typeface="+mn-ea"/>
                          <a:cs typeface="+mn-cs"/>
                        </a:rPr>
                        <a:t>EC2</a:t>
                      </a:r>
                      <a:r>
                        <a:rPr lang="zh-TW" altLang="en-US" sz="1350" b="0" i="0" u="none" strike="noStrike" kern="1200" dirty="0">
                          <a:solidFill>
                            <a:schemeClr val="lt1"/>
                          </a:solidFill>
                          <a:effectLst/>
                          <a:latin typeface="+mn-lt"/>
                          <a:ea typeface="+mn-ea"/>
                          <a:cs typeface="+mn-cs"/>
                        </a:rPr>
                        <a:t>上自建</a:t>
                      </a:r>
                      <a:endParaRPr lang="zh-TW" altLang="en-US" b="0" dirty="0"/>
                    </a:p>
                  </a:txBody>
                  <a:tcPr anchor="ctr"/>
                </a:tc>
                <a:tc>
                  <a:txBody>
                    <a:bodyPr/>
                    <a:lstStyle/>
                    <a:p>
                      <a:pPr algn="ctr"/>
                      <a:r>
                        <a:rPr lang="en" altLang="zh-TW" sz="1350" b="0" i="0" u="none" strike="noStrike" kern="1200" dirty="0">
                          <a:solidFill>
                            <a:schemeClr val="lt1"/>
                          </a:solidFill>
                          <a:effectLst/>
                          <a:latin typeface="+mn-lt"/>
                          <a:ea typeface="+mn-ea"/>
                          <a:cs typeface="+mn-cs"/>
                        </a:rPr>
                        <a:t>RDS</a:t>
                      </a:r>
                      <a:endParaRPr lang="zh-TW" altLang="en-US" b="0" dirty="0"/>
                    </a:p>
                  </a:txBody>
                  <a:tcPr anchor="ctr"/>
                </a:tc>
                <a:extLst>
                  <a:ext uri="{0D108BD9-81ED-4DB2-BD59-A6C34878D82A}">
                    <a16:rowId xmlns:a16="http://schemas.microsoft.com/office/drawing/2014/main" val="3631083787"/>
                  </a:ext>
                </a:extLst>
              </a:tr>
              <a:tr h="370840">
                <a:tc>
                  <a:txBody>
                    <a:bodyPr/>
                    <a:lstStyle/>
                    <a:p>
                      <a:pPr algn="ctr"/>
                      <a:r>
                        <a:rPr lang="zh-TW" altLang="en-US" sz="1350" b="0" i="0" u="none" strike="noStrike" kern="1200" dirty="0">
                          <a:solidFill>
                            <a:schemeClr val="dk1"/>
                          </a:solidFill>
                          <a:effectLst/>
                          <a:latin typeface="+mn-lt"/>
                          <a:ea typeface="+mn-ea"/>
                          <a:cs typeface="+mn-cs"/>
                        </a:rPr>
                        <a:t>費用</a:t>
                      </a:r>
                      <a:endParaRPr lang="zh-TW" altLang="en-US" b="0" dirty="0"/>
                    </a:p>
                  </a:txBody>
                  <a:tcPr anchor="ctr"/>
                </a:tc>
                <a:tc>
                  <a:txBody>
                    <a:bodyPr/>
                    <a:lstStyle/>
                    <a:p>
                      <a:pPr algn="ctr"/>
                      <a:r>
                        <a:rPr lang="zh-TW" altLang="en-US" sz="1350" b="0" i="0" u="none" strike="noStrike" kern="1200" dirty="0">
                          <a:solidFill>
                            <a:schemeClr val="dk1"/>
                          </a:solidFill>
                          <a:effectLst/>
                          <a:latin typeface="+mn-lt"/>
                          <a:ea typeface="+mn-ea"/>
                          <a:cs typeface="+mn-cs"/>
                        </a:rPr>
                        <a:t>較便宜</a:t>
                      </a:r>
                      <a:endParaRPr lang="zh-TW" altLang="en-US" b="0" dirty="0"/>
                    </a:p>
                  </a:txBody>
                  <a:tcPr anchor="ctr"/>
                </a:tc>
                <a:tc>
                  <a:txBody>
                    <a:bodyPr/>
                    <a:lstStyle/>
                    <a:p>
                      <a:pPr algn="ctr"/>
                      <a:r>
                        <a:rPr lang="zh-TW" altLang="en-US" sz="1350" b="0" i="0" u="none" strike="noStrike" kern="1200" dirty="0">
                          <a:solidFill>
                            <a:schemeClr val="dk1"/>
                          </a:solidFill>
                          <a:effectLst/>
                          <a:latin typeface="+mn-lt"/>
                          <a:ea typeface="+mn-ea"/>
                          <a:cs typeface="+mn-cs"/>
                        </a:rPr>
                        <a:t>較貴</a:t>
                      </a:r>
                      <a:endParaRPr lang="zh-TW" altLang="en-US" b="0" dirty="0"/>
                    </a:p>
                  </a:txBody>
                  <a:tcPr anchor="ctr"/>
                </a:tc>
                <a:extLst>
                  <a:ext uri="{0D108BD9-81ED-4DB2-BD59-A6C34878D82A}">
                    <a16:rowId xmlns:a16="http://schemas.microsoft.com/office/drawing/2014/main" val="2529502033"/>
                  </a:ext>
                </a:extLst>
              </a:tr>
              <a:tr h="370840">
                <a:tc>
                  <a:txBody>
                    <a:bodyPr/>
                    <a:lstStyle/>
                    <a:p>
                      <a:pPr algn="ctr"/>
                      <a:r>
                        <a:rPr lang="en" altLang="zh-TW" sz="1350" b="0" i="0" u="none" strike="noStrike" kern="1200" dirty="0">
                          <a:solidFill>
                            <a:schemeClr val="dk1"/>
                          </a:solidFill>
                          <a:effectLst/>
                          <a:latin typeface="+mn-lt"/>
                          <a:ea typeface="+mn-ea"/>
                          <a:cs typeface="+mn-cs"/>
                        </a:rPr>
                        <a:t>Load Balance</a:t>
                      </a:r>
                      <a:endParaRPr lang="zh-TW" altLang="en-US" b="0" dirty="0"/>
                    </a:p>
                  </a:txBody>
                  <a:tcPr anchor="ctr"/>
                </a:tc>
                <a:tc>
                  <a:txBody>
                    <a:bodyPr/>
                    <a:lstStyle/>
                    <a:p>
                      <a:pPr algn="ctr"/>
                      <a:r>
                        <a:rPr lang="zh-TW" altLang="en-US" sz="1350" b="0" i="0" u="none" strike="noStrike" kern="1200" dirty="0">
                          <a:solidFill>
                            <a:schemeClr val="dk1"/>
                          </a:solidFill>
                          <a:effectLst/>
                          <a:latin typeface="+mn-lt"/>
                          <a:ea typeface="+mn-ea"/>
                          <a:cs typeface="+mn-cs"/>
                        </a:rPr>
                        <a:t>自行處理</a:t>
                      </a:r>
                      <a:endParaRPr lang="zh-TW" altLang="en-US" b="0" dirty="0"/>
                    </a:p>
                  </a:txBody>
                  <a:tcPr anchor="ctr"/>
                </a:tc>
                <a:tc>
                  <a:txBody>
                    <a:bodyPr/>
                    <a:lstStyle/>
                    <a:p>
                      <a:pPr algn="ctr"/>
                      <a:r>
                        <a:rPr lang="en" altLang="zh-TW" sz="1350" b="0" i="0" u="none" strike="noStrike" kern="1200" dirty="0">
                          <a:solidFill>
                            <a:schemeClr val="dk1"/>
                          </a:solidFill>
                          <a:effectLst/>
                          <a:latin typeface="+mn-lt"/>
                          <a:ea typeface="+mn-ea"/>
                          <a:cs typeface="+mn-cs"/>
                        </a:rPr>
                        <a:t>AWS</a:t>
                      </a:r>
                      <a:r>
                        <a:rPr lang="zh-TW" altLang="en-US" sz="1350" b="0" i="0" u="none" strike="noStrike" kern="1200" dirty="0">
                          <a:solidFill>
                            <a:schemeClr val="dk1"/>
                          </a:solidFill>
                          <a:effectLst/>
                          <a:latin typeface="+mn-lt"/>
                          <a:ea typeface="+mn-ea"/>
                          <a:cs typeface="+mn-cs"/>
                        </a:rPr>
                        <a:t>協助</a:t>
                      </a:r>
                      <a:endParaRPr lang="zh-TW" altLang="en-US" b="0" dirty="0"/>
                    </a:p>
                  </a:txBody>
                  <a:tcPr anchor="ctr"/>
                </a:tc>
                <a:extLst>
                  <a:ext uri="{0D108BD9-81ED-4DB2-BD59-A6C34878D82A}">
                    <a16:rowId xmlns:a16="http://schemas.microsoft.com/office/drawing/2014/main" val="1095054683"/>
                  </a:ext>
                </a:extLst>
              </a:tr>
              <a:tr h="370840">
                <a:tc>
                  <a:txBody>
                    <a:bodyPr/>
                    <a:lstStyle/>
                    <a:p>
                      <a:pPr algn="ctr"/>
                      <a:r>
                        <a:rPr lang="zh-TW" altLang="en-US" sz="1350" b="0" i="0" u="none" strike="noStrike" kern="1200" dirty="0">
                          <a:solidFill>
                            <a:schemeClr val="dk1"/>
                          </a:solidFill>
                          <a:effectLst/>
                          <a:latin typeface="+mn-lt"/>
                          <a:ea typeface="+mn-ea"/>
                          <a:cs typeface="+mn-cs"/>
                        </a:rPr>
                        <a:t>備份</a:t>
                      </a:r>
                      <a:r>
                        <a:rPr lang="en-US" altLang="zh-TW" sz="1350" b="0" i="0" u="none" strike="noStrike" kern="1200" dirty="0">
                          <a:solidFill>
                            <a:schemeClr val="dk1"/>
                          </a:solidFill>
                          <a:effectLst/>
                          <a:latin typeface="+mn-lt"/>
                          <a:ea typeface="+mn-ea"/>
                          <a:cs typeface="+mn-cs"/>
                        </a:rPr>
                        <a:t>/</a:t>
                      </a:r>
                      <a:r>
                        <a:rPr lang="zh-TW" altLang="en-US" sz="1350" b="0" i="0" u="none" strike="noStrike" kern="1200" dirty="0">
                          <a:solidFill>
                            <a:schemeClr val="dk1"/>
                          </a:solidFill>
                          <a:effectLst/>
                          <a:latin typeface="+mn-lt"/>
                          <a:ea typeface="+mn-ea"/>
                          <a:cs typeface="+mn-cs"/>
                        </a:rPr>
                        <a:t>還原</a:t>
                      </a:r>
                      <a:endParaRPr lang="zh-TW" altLang="en-US" b="0" dirty="0"/>
                    </a:p>
                  </a:txBody>
                  <a:tcPr anchor="ctr"/>
                </a:tc>
                <a:tc>
                  <a:txBody>
                    <a:bodyPr/>
                    <a:lstStyle/>
                    <a:p>
                      <a:pPr algn="ctr"/>
                      <a:r>
                        <a:rPr lang="zh-TW" altLang="en-US" sz="1350" b="0" i="0" u="none" strike="noStrike" kern="1200" dirty="0">
                          <a:solidFill>
                            <a:schemeClr val="dk1"/>
                          </a:solidFill>
                          <a:effectLst/>
                          <a:latin typeface="+mn-lt"/>
                          <a:ea typeface="+mn-ea"/>
                          <a:cs typeface="+mn-cs"/>
                        </a:rPr>
                        <a:t>自行處理</a:t>
                      </a:r>
                      <a:endParaRPr lang="zh-TW" altLang="en-US" b="0" dirty="0"/>
                    </a:p>
                  </a:txBody>
                  <a:tcPr anchor="ctr"/>
                </a:tc>
                <a:tc>
                  <a:txBody>
                    <a:bodyPr/>
                    <a:lstStyle/>
                    <a:p>
                      <a:pPr algn="ctr"/>
                      <a:r>
                        <a:rPr lang="en" altLang="zh-TW" sz="1350" b="0" i="0" u="none" strike="noStrike" kern="1200" dirty="0">
                          <a:solidFill>
                            <a:schemeClr val="dk1"/>
                          </a:solidFill>
                          <a:effectLst/>
                          <a:latin typeface="+mn-lt"/>
                          <a:ea typeface="+mn-ea"/>
                          <a:cs typeface="+mn-cs"/>
                        </a:rPr>
                        <a:t>AWS</a:t>
                      </a:r>
                      <a:r>
                        <a:rPr lang="zh-TW" altLang="en-US" sz="1350" b="0" i="0" u="none" strike="noStrike" kern="1200" dirty="0">
                          <a:solidFill>
                            <a:schemeClr val="dk1"/>
                          </a:solidFill>
                          <a:effectLst/>
                          <a:latin typeface="+mn-lt"/>
                          <a:ea typeface="+mn-ea"/>
                          <a:cs typeface="+mn-cs"/>
                        </a:rPr>
                        <a:t>協助</a:t>
                      </a:r>
                      <a:endParaRPr lang="zh-TW" altLang="en-US" b="0" dirty="0"/>
                    </a:p>
                  </a:txBody>
                  <a:tcPr anchor="ctr"/>
                </a:tc>
                <a:extLst>
                  <a:ext uri="{0D108BD9-81ED-4DB2-BD59-A6C34878D82A}">
                    <a16:rowId xmlns:a16="http://schemas.microsoft.com/office/drawing/2014/main" val="27265599"/>
                  </a:ext>
                </a:extLst>
              </a:tr>
              <a:tr h="370840">
                <a:tc>
                  <a:txBody>
                    <a:bodyPr/>
                    <a:lstStyle/>
                    <a:p>
                      <a:pPr algn="ctr"/>
                      <a:r>
                        <a:rPr lang="zh-TW" altLang="en-US" sz="1350" b="0" i="0" u="none" strike="noStrike" kern="1200" dirty="0">
                          <a:solidFill>
                            <a:schemeClr val="dk1"/>
                          </a:solidFill>
                          <a:effectLst/>
                          <a:latin typeface="+mn-lt"/>
                          <a:ea typeface="+mn-ea"/>
                          <a:cs typeface="+mn-cs"/>
                        </a:rPr>
                        <a:t>登入</a:t>
                      </a:r>
                      <a:endParaRPr lang="zh-TW" altLang="en-US" b="0" dirty="0"/>
                    </a:p>
                  </a:txBody>
                  <a:tcPr anchor="ctr"/>
                </a:tc>
                <a:tc>
                  <a:txBody>
                    <a:bodyPr/>
                    <a:lstStyle/>
                    <a:p>
                      <a:pPr algn="ctr"/>
                      <a:r>
                        <a:rPr lang="zh-TW" altLang="en-US" sz="1350" b="0" i="0" u="none" strike="noStrike" kern="1200" dirty="0">
                          <a:solidFill>
                            <a:schemeClr val="dk1"/>
                          </a:solidFill>
                          <a:effectLst/>
                          <a:latin typeface="+mn-lt"/>
                          <a:ea typeface="+mn-ea"/>
                          <a:cs typeface="+mn-cs"/>
                        </a:rPr>
                        <a:t>可利用 </a:t>
                      </a:r>
                      <a:r>
                        <a:rPr lang="en" altLang="zh-TW" sz="1350" b="0" i="0" u="none" strike="noStrike" kern="1200" dirty="0">
                          <a:solidFill>
                            <a:schemeClr val="dk1"/>
                          </a:solidFill>
                          <a:effectLst/>
                          <a:latin typeface="+mn-lt"/>
                          <a:ea typeface="+mn-ea"/>
                          <a:cs typeface="+mn-cs"/>
                        </a:rPr>
                        <a:t>SSH</a:t>
                      </a:r>
                      <a:r>
                        <a:rPr lang="zh-TW" altLang="en-US" sz="1350" b="0" i="0" u="none" strike="noStrike" kern="1200" dirty="0">
                          <a:solidFill>
                            <a:schemeClr val="dk1"/>
                          </a:solidFill>
                          <a:effectLst/>
                          <a:latin typeface="+mn-lt"/>
                          <a:ea typeface="+mn-ea"/>
                          <a:cs typeface="+mn-cs"/>
                        </a:rPr>
                        <a:t> 登入</a:t>
                      </a:r>
                      <a:r>
                        <a:rPr lang="en" altLang="zh-TW" sz="1350" b="0" i="0" u="none" strike="noStrike" kern="1200" dirty="0">
                          <a:solidFill>
                            <a:schemeClr val="dk1"/>
                          </a:solidFill>
                          <a:effectLst/>
                          <a:latin typeface="+mn-lt"/>
                          <a:ea typeface="+mn-ea"/>
                          <a:cs typeface="+mn-cs"/>
                        </a:rPr>
                        <a:t>Linux</a:t>
                      </a:r>
                      <a:endParaRPr lang="zh-TW" altLang="en-US" b="0" dirty="0"/>
                    </a:p>
                  </a:txBody>
                  <a:tcPr anchor="ctr"/>
                </a:tc>
                <a:tc>
                  <a:txBody>
                    <a:bodyPr/>
                    <a:lstStyle/>
                    <a:p>
                      <a:pPr algn="ctr" rtl="0" fontAlgn="t">
                        <a:spcBef>
                          <a:spcPts val="0"/>
                        </a:spcBef>
                        <a:spcAft>
                          <a:spcPts val="0"/>
                        </a:spcAft>
                      </a:pPr>
                      <a:r>
                        <a:rPr lang="zh-TW" altLang="en-US" b="0" i="0" u="none" strike="noStrike" dirty="0">
                          <a:solidFill>
                            <a:srgbClr val="695D46"/>
                          </a:solidFill>
                          <a:effectLst/>
                          <a:latin typeface="open sans"/>
                        </a:rPr>
                        <a:t>只能使用 </a:t>
                      </a:r>
                      <a:r>
                        <a:rPr lang="en" b="0" i="0" u="none" strike="noStrike" dirty="0">
                          <a:solidFill>
                            <a:srgbClr val="695D46"/>
                          </a:solidFill>
                          <a:effectLst/>
                          <a:latin typeface="open sans"/>
                        </a:rPr>
                        <a:t>SQL</a:t>
                      </a:r>
                      <a:r>
                        <a:rPr lang="zh-TW" altLang="en-US" b="0" i="0" u="none" strike="noStrike" dirty="0">
                          <a:solidFill>
                            <a:srgbClr val="695D46"/>
                          </a:solidFill>
                          <a:effectLst/>
                          <a:latin typeface="open sans"/>
                        </a:rPr>
                        <a:t> 工具登入，無法使用 </a:t>
                      </a:r>
                      <a:r>
                        <a:rPr lang="en" b="0" i="0" u="none" strike="noStrike" dirty="0">
                          <a:solidFill>
                            <a:srgbClr val="695D46"/>
                          </a:solidFill>
                          <a:effectLst/>
                          <a:latin typeface="open sans"/>
                        </a:rPr>
                        <a:t>SSH</a:t>
                      </a:r>
                      <a:endParaRPr lang="en" b="0" dirty="0">
                        <a:effectLst/>
                      </a:endParaRPr>
                    </a:p>
                  </a:txBody>
                  <a:tcPr marL="66675" marR="66675" marT="66675" marB="66675" anchor="ctr"/>
                </a:tc>
                <a:extLst>
                  <a:ext uri="{0D108BD9-81ED-4DB2-BD59-A6C34878D82A}">
                    <a16:rowId xmlns:a16="http://schemas.microsoft.com/office/drawing/2014/main" val="2709240102"/>
                  </a:ext>
                </a:extLst>
              </a:tr>
            </a:tbl>
          </a:graphicData>
        </a:graphic>
      </p:graphicFrame>
    </p:spTree>
    <p:extLst>
      <p:ext uri="{BB962C8B-B14F-4D97-AF65-F5344CB8AC3E}">
        <p14:creationId xmlns:p14="http://schemas.microsoft.com/office/powerpoint/2010/main" val="42865818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5892</TotalTime>
  <Words>520</Words>
  <Application>Microsoft Macintosh PowerPoint</Application>
  <PresentationFormat>如螢幕大小 (16:9)</PresentationFormat>
  <Paragraphs>45</Paragraphs>
  <Slides>9</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9</vt:i4>
      </vt:variant>
    </vt:vector>
  </HeadingPairs>
  <TitlesOfParts>
    <vt:vector size="17" baseType="lpstr">
      <vt:lpstr>新細明體</vt:lpstr>
      <vt:lpstr>微软雅黑</vt:lpstr>
      <vt:lpstr>open sans</vt:lpstr>
      <vt:lpstr>宋体</vt:lpstr>
      <vt:lpstr>Arial</vt:lpstr>
      <vt:lpstr>Calibri</vt:lpstr>
      <vt:lpstr>Calibri Light</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fpvc167</cp:lastModifiedBy>
  <cp:revision>370</cp:revision>
  <dcterms:created xsi:type="dcterms:W3CDTF">2017-10-30T02:36:03Z</dcterms:created>
  <dcterms:modified xsi:type="dcterms:W3CDTF">2019-05-02T14:16:32Z</dcterms:modified>
</cp:coreProperties>
</file>