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0"/>
  </p:notesMasterIdLst>
  <p:sldIdLst>
    <p:sldId id="464" r:id="rId2"/>
    <p:sldId id="478" r:id="rId3"/>
    <p:sldId id="480" r:id="rId4"/>
    <p:sldId id="479" r:id="rId5"/>
    <p:sldId id="481" r:id="rId6"/>
    <p:sldId id="482" r:id="rId7"/>
    <p:sldId id="483" r:id="rId8"/>
    <p:sldId id="484"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 userDrawn="1">
          <p15:clr>
            <a:srgbClr val="A4A3A4"/>
          </p15:clr>
        </p15:guide>
        <p15:guide id="2" pos="1202" userDrawn="1">
          <p15:clr>
            <a:srgbClr val="A4A3A4"/>
          </p15:clr>
        </p15:guide>
        <p15:guide id="3" pos="5602" userDrawn="1">
          <p15:clr>
            <a:srgbClr val="A4A3A4"/>
          </p15:clr>
        </p15:guide>
        <p15:guide id="5" orient="horz" pos="3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B34"/>
    <a:srgbClr val="FFD53B"/>
    <a:srgbClr val="F6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86410"/>
  </p:normalViewPr>
  <p:slideViewPr>
    <p:cSldViewPr snapToGrid="0" showGuides="1">
      <p:cViewPr varScale="1">
        <p:scale>
          <a:sx n="134" d="100"/>
          <a:sy n="134" d="100"/>
        </p:scale>
        <p:origin x="392" y="176"/>
      </p:cViewPr>
      <p:guideLst>
        <p:guide orient="horz" pos="55"/>
        <p:guide pos="1202"/>
        <p:guide pos="5602"/>
        <p:guide orient="horz" pos="3162"/>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59322-6C85-4127-9E81-7F8BF0D70E1A}" type="datetimeFigureOut">
              <a:rPr lang="zh-CN" altLang="en-US" smtClean="0"/>
              <a:t>2019/5/10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A76D6-C0AA-410F-9DDC-526F0CB07C6D}" type="slidenum">
              <a:rPr lang="zh-CN" altLang="en-US" smtClean="0"/>
              <a:t>‹#›</a:t>
            </a:fld>
            <a:endParaRPr lang="zh-CN" altLang="en-US"/>
          </a:p>
        </p:txBody>
      </p:sp>
    </p:spTree>
    <p:extLst>
      <p:ext uri="{BB962C8B-B14F-4D97-AF65-F5344CB8AC3E}">
        <p14:creationId xmlns:p14="http://schemas.microsoft.com/office/powerpoint/2010/main" val="1452184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0543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36751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7258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78348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2475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7749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26427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2019/5/10</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7455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2019/5/10</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2279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2019/5/10</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857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1611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1617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16E5758D-A3C3-4E88-8AC0-22500507BD7E}" type="datetimeFigureOut">
              <a:rPr lang="zh-CN" altLang="en-US" smtClean="0">
                <a:solidFill>
                  <a:prstClr val="black">
                    <a:tint val="75000"/>
                  </a:prstClr>
                </a:solidFill>
              </a:rPr>
              <a:pPr defTabSz="685800"/>
              <a:t>2019/5/10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AA4E786F-588D-4932-A7B2-AE3451FA4ACA}"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11773882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31D9CE8-17B0-4F8B-9B77-648F021BB6A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0"/>
            <a:ext cx="9144000" cy="2571750"/>
          </a:xfrm>
          <a:prstGeom prst="rect">
            <a:avLst/>
          </a:prstGeom>
        </p:spPr>
      </p:pic>
      <p:sp>
        <p:nvSpPr>
          <p:cNvPr id="12" name="矩形: 圆角 11">
            <a:extLst>
              <a:ext uri="{FF2B5EF4-FFF2-40B4-BE49-F238E27FC236}">
                <a16:creationId xmlns:a16="http://schemas.microsoft.com/office/drawing/2014/main" id="{1D5F35D6-1E72-4C4F-A492-0C10C53547F1}"/>
              </a:ext>
            </a:extLst>
          </p:cNvPr>
          <p:cNvSpPr/>
          <p:nvPr/>
        </p:nvSpPr>
        <p:spPr>
          <a:xfrm>
            <a:off x="467544" y="411510"/>
            <a:ext cx="8208912" cy="4320480"/>
          </a:xfrm>
          <a:prstGeom prst="roundRect">
            <a:avLst>
              <a:gd name="adj" fmla="val 3113"/>
            </a:avLst>
          </a:prstGeom>
          <a:solidFill>
            <a:schemeClr val="bg1"/>
          </a:solidFill>
          <a:ln w="3175">
            <a:solidFill>
              <a:schemeClr val="tx1">
                <a:lumMod val="50000"/>
                <a:lumOff val="50000"/>
              </a:schemeClr>
            </a:solid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AC1B5743-FF2D-4195-B38A-2CF6AB4EAB8A}"/>
              </a:ext>
            </a:extLst>
          </p:cNvPr>
          <p:cNvSpPr txBox="1"/>
          <p:nvPr/>
        </p:nvSpPr>
        <p:spPr>
          <a:xfrm>
            <a:off x="683568" y="3170723"/>
            <a:ext cx="246221" cy="1789931"/>
          </a:xfrm>
          <a:prstGeom prst="rect">
            <a:avLst/>
          </a:prstGeom>
          <a:noFill/>
        </p:spPr>
        <p:txBody>
          <a:bodyPr vert="eaVert" wrap="square" lIns="0" tIns="0" rIns="0" bIns="0" rtlCol="0">
            <a:spAutoFit/>
          </a:bodyPr>
          <a:lstStyle/>
          <a:p>
            <a:r>
              <a:rPr lang="en-US" altLang="zh-CN" sz="1600" dirty="0">
                <a:solidFill>
                  <a:schemeClr val="tx1">
                    <a:lumMod val="50000"/>
                    <a:lumOff val="50000"/>
                  </a:schemeClr>
                </a:solidFill>
                <a:latin typeface="Calibri Light" panose="020F0302020204030204" pitchFamily="34" charset="0"/>
                <a:ea typeface="微软雅黑" pitchFamily="34" charset="-122"/>
                <a:cs typeface="Calibri Light" panose="020F0302020204030204" pitchFamily="34" charset="0"/>
              </a:rPr>
              <a:t>LIVE AND LEARN</a:t>
            </a:r>
            <a:endParaRPr lang="zh-CN" altLang="en-US" sz="1600" dirty="0">
              <a:solidFill>
                <a:schemeClr val="tx1">
                  <a:lumMod val="50000"/>
                  <a:lumOff val="50000"/>
                </a:schemeClr>
              </a:solidFill>
              <a:latin typeface="Calibri Light" panose="020F0302020204030204" pitchFamily="34" charset="0"/>
              <a:ea typeface="微软雅黑" pitchFamily="34" charset="-122"/>
              <a:cs typeface="Calibri Light" panose="020F0302020204030204" pitchFamily="34" charset="0"/>
            </a:endParaRPr>
          </a:p>
        </p:txBody>
      </p:sp>
      <p:sp>
        <p:nvSpPr>
          <p:cNvPr id="20" name="文本框 19">
            <a:extLst>
              <a:ext uri="{FF2B5EF4-FFF2-40B4-BE49-F238E27FC236}">
                <a16:creationId xmlns:a16="http://schemas.microsoft.com/office/drawing/2014/main" id="{FB01D04B-4F78-4592-99D5-00B3B375D18C}"/>
              </a:ext>
            </a:extLst>
          </p:cNvPr>
          <p:cNvSpPr txBox="1"/>
          <p:nvPr/>
        </p:nvSpPr>
        <p:spPr>
          <a:xfrm>
            <a:off x="2843808" y="2895600"/>
            <a:ext cx="4824536" cy="246221"/>
          </a:xfrm>
          <a:prstGeom prst="rect">
            <a:avLst/>
          </a:prstGeom>
          <a:noFill/>
        </p:spPr>
        <p:txBody>
          <a:bodyPr wrap="square" lIns="0" tIns="0" rIns="0" bIns="0" rtlCol="0">
            <a:spAutoFit/>
          </a:bodyPr>
          <a:lstStyle/>
          <a:p>
            <a:pPr algn="ctr"/>
            <a:endParaRPr lang="zh-CN" altLang="en-US" sz="1600" b="1" dirty="0">
              <a:solidFill>
                <a:schemeClr val="tx1">
                  <a:lumMod val="50000"/>
                  <a:lumOff val="50000"/>
                </a:schemeClr>
              </a:solidFill>
              <a:ea typeface="微软雅黑" pitchFamily="34" charset="-122"/>
              <a:cs typeface="Calibri" panose="020F0502020204030204" pitchFamily="34" charset="0"/>
            </a:endParaRPr>
          </a:p>
        </p:txBody>
      </p:sp>
      <p:sp>
        <p:nvSpPr>
          <p:cNvPr id="19" name="TextBox 7">
            <a:extLst>
              <a:ext uri="{FF2B5EF4-FFF2-40B4-BE49-F238E27FC236}">
                <a16:creationId xmlns:a16="http://schemas.microsoft.com/office/drawing/2014/main" id="{BE471C66-78B9-4A13-9735-88680083824A}"/>
              </a:ext>
            </a:extLst>
          </p:cNvPr>
          <p:cNvSpPr>
            <a:spLocks noChangeArrowheads="1"/>
          </p:cNvSpPr>
          <p:nvPr/>
        </p:nvSpPr>
        <p:spPr bwMode="auto">
          <a:xfrm>
            <a:off x="1397333" y="3465671"/>
            <a:ext cx="6552728" cy="1077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TW" altLang="en-US" sz="3500" b="1" spc="300" dirty="0">
                <a:solidFill>
                  <a:srgbClr val="000000"/>
                </a:solidFill>
                <a:latin typeface="微软雅黑" panose="020B0503020204020204" pitchFamily="34" charset="-122"/>
                <a:ea typeface="微软雅黑" panose="020B0503020204020204" pitchFamily="34" charset="-122"/>
                <a:cs typeface="+mn-ea"/>
                <a:sym typeface="+mn-lt"/>
              </a:rPr>
              <a:t>網路負載平衡服務 </a:t>
            </a:r>
            <a:r>
              <a:rPr lang="en-US" altLang="zh-CN" sz="3500" b="1" spc="300" dirty="0">
                <a:solidFill>
                  <a:srgbClr val="000000"/>
                </a:solidFill>
                <a:latin typeface="微软雅黑" panose="020B0503020204020204" pitchFamily="34" charset="-122"/>
                <a:ea typeface="微软雅黑" panose="020B0503020204020204" pitchFamily="34" charset="-122"/>
                <a:cs typeface="+mn-ea"/>
                <a:sym typeface="+mn-lt"/>
              </a:rPr>
              <a:t>ELB </a:t>
            </a:r>
          </a:p>
          <a:p>
            <a:pPr algn="ctr">
              <a:defRPr/>
            </a:pPr>
            <a:r>
              <a:rPr lang="zh-TW" altLang="en-US" sz="3500" b="1" spc="300" dirty="0">
                <a:solidFill>
                  <a:srgbClr val="000000"/>
                </a:solidFill>
                <a:latin typeface="微软雅黑" panose="020B0503020204020204" pitchFamily="34" charset="-122"/>
                <a:ea typeface="微软雅黑" panose="020B0503020204020204" pitchFamily="34" charset="-122"/>
                <a:cs typeface="+mn-ea"/>
                <a:sym typeface="+mn-lt"/>
              </a:rPr>
              <a:t>介紹與設置</a:t>
            </a:r>
            <a:endParaRPr lang="en-US" altLang="zh-CN" sz="3500" b="1" spc="300" dirty="0">
              <a:solidFill>
                <a:srgbClr val="000000"/>
              </a:solidFill>
              <a:latin typeface="微软雅黑" panose="020B0503020204020204" pitchFamily="34" charset="-122"/>
              <a:ea typeface="微软雅黑" panose="020B0503020204020204" pitchFamily="34" charset="-122"/>
              <a:cs typeface="+mn-ea"/>
              <a:sym typeface="+mn-lt"/>
            </a:endParaRPr>
          </a:p>
        </p:txBody>
      </p:sp>
      <p:pic>
        <p:nvPicPr>
          <p:cNvPr id="5" name="圖片 4">
            <a:extLst>
              <a:ext uri="{FF2B5EF4-FFF2-40B4-BE49-F238E27FC236}">
                <a16:creationId xmlns:a16="http://schemas.microsoft.com/office/drawing/2014/main" id="{7747CA90-6992-0943-A96A-6F1922FB6E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0255" y="987574"/>
            <a:ext cx="3289300" cy="2463800"/>
          </a:xfrm>
          <a:prstGeom prst="rect">
            <a:avLst/>
          </a:prstGeom>
        </p:spPr>
      </p:pic>
    </p:spTree>
    <p:extLst>
      <p:ext uri="{BB962C8B-B14F-4D97-AF65-F5344CB8AC3E}">
        <p14:creationId xmlns:p14="http://schemas.microsoft.com/office/powerpoint/2010/main" val="336435890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C7D98159-7FA2-F24F-8098-4A3635BF4F56}"/>
              </a:ext>
            </a:extLst>
          </p:cNvPr>
          <p:cNvSpPr/>
          <p:nvPr/>
        </p:nvSpPr>
        <p:spPr>
          <a:xfrm>
            <a:off x="467544" y="401985"/>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字方塊 4">
            <a:extLst>
              <a:ext uri="{FF2B5EF4-FFF2-40B4-BE49-F238E27FC236}">
                <a16:creationId xmlns:a16="http://schemas.microsoft.com/office/drawing/2014/main" id="{8852ADE8-7A56-1145-9FBC-E1F428AC75B9}"/>
              </a:ext>
            </a:extLst>
          </p:cNvPr>
          <p:cNvSpPr txBox="1"/>
          <p:nvPr/>
        </p:nvSpPr>
        <p:spPr>
          <a:xfrm>
            <a:off x="790569" y="1467385"/>
            <a:ext cx="7562851" cy="2585323"/>
          </a:xfrm>
          <a:prstGeom prst="rect">
            <a:avLst/>
          </a:prstGeom>
          <a:noFill/>
        </p:spPr>
        <p:txBody>
          <a:bodyPr wrap="square" rtlCol="0">
            <a:spAutoFit/>
          </a:bodyPr>
          <a:lstStyle/>
          <a:p>
            <a:pPr marL="285750" indent="-285750">
              <a:buFont typeface="Arial" panose="020B0604020202020204" pitchFamily="34" charset="0"/>
              <a:buChar char="•"/>
            </a:pPr>
            <a:r>
              <a:rPr lang="en" altLang="zh-TW" dirty="0"/>
              <a:t>Elastic Load Balancing(ELB)</a:t>
            </a:r>
            <a:r>
              <a:rPr lang="zh-TW" altLang="en-US" dirty="0"/>
              <a:t> 可在多個目標</a:t>
            </a:r>
            <a:r>
              <a:rPr lang="en-US" altLang="zh-TW" dirty="0"/>
              <a:t>(</a:t>
            </a:r>
            <a:r>
              <a:rPr lang="zh-TW" altLang="en-US" dirty="0"/>
              <a:t>例如 </a:t>
            </a:r>
            <a:r>
              <a:rPr lang="en" altLang="zh-TW" dirty="0"/>
              <a:t>Amazon EC2 </a:t>
            </a:r>
            <a:r>
              <a:rPr lang="zh-TW" altLang="en-US" dirty="0"/>
              <a:t>執行個體、容器與 </a:t>
            </a:r>
            <a:r>
              <a:rPr lang="en" altLang="zh-TW" dirty="0"/>
              <a:t>IP</a:t>
            </a:r>
            <a:r>
              <a:rPr lang="zh-TW" altLang="en-US" dirty="0"/>
              <a:t> 地址</a:t>
            </a:r>
            <a:r>
              <a:rPr lang="en-US" altLang="zh-TW" dirty="0"/>
              <a:t>) </a:t>
            </a:r>
            <a:r>
              <a:rPr lang="zh-TW" altLang="en-US" dirty="0"/>
              <a:t>之間自動分配傳入的應用程式流量。它可以在單一可用區域或跨多個可用區域處理您應用程式流量的各種負載。</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zh-TW" altLang="en-US" dirty="0"/>
              <a:t>提供了類似是路由器的功能，能幫你自動分配新進來的請求要導到哪一台 </a:t>
            </a:r>
            <a:r>
              <a:rPr lang="en-US" altLang="zh-TW" dirty="0"/>
              <a:t>Server</a:t>
            </a:r>
            <a:r>
              <a:rPr lang="zh-TW" altLang="en-US" dirty="0"/>
              <a:t>。</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endParaRPr lang="zh-TW" altLang="en-US" dirty="0"/>
          </a:p>
        </p:txBody>
      </p:sp>
      <p:sp>
        <p:nvSpPr>
          <p:cNvPr id="7" name="文字方塊 6">
            <a:extLst>
              <a:ext uri="{FF2B5EF4-FFF2-40B4-BE49-F238E27FC236}">
                <a16:creationId xmlns:a16="http://schemas.microsoft.com/office/drawing/2014/main" id="{5F0B93CA-AA92-744C-95F8-C4DE7F8B1802}"/>
              </a:ext>
            </a:extLst>
          </p:cNvPr>
          <p:cNvSpPr txBox="1"/>
          <p:nvPr/>
        </p:nvSpPr>
        <p:spPr>
          <a:xfrm>
            <a:off x="1276345" y="673075"/>
            <a:ext cx="6591301" cy="523220"/>
          </a:xfrm>
          <a:prstGeom prst="rect">
            <a:avLst/>
          </a:prstGeom>
          <a:noFill/>
        </p:spPr>
        <p:txBody>
          <a:bodyPr wrap="square" rtlCol="0">
            <a:spAutoFit/>
          </a:bodyPr>
          <a:lstStyle/>
          <a:p>
            <a:pPr algn="ctr">
              <a:defRPr/>
            </a:pPr>
            <a:r>
              <a:rPr lang="zh-CN" altLang="en-US" sz="2800" b="1" spc="300" dirty="0">
                <a:solidFill>
                  <a:srgbClr val="000000"/>
                </a:solidFill>
                <a:latin typeface="微软雅黑" panose="020B0503020204020204" pitchFamily="34" charset="-122"/>
                <a:ea typeface="微软雅黑" panose="020B0503020204020204" pitchFamily="34" charset="-122"/>
                <a:cs typeface="+mn-ea"/>
                <a:sym typeface="+mn-lt"/>
              </a:rPr>
              <a:t>什麼是</a:t>
            </a:r>
            <a:r>
              <a:rPr lang="zh-TW" altLang="en-US" sz="2800" b="1" spc="300" dirty="0">
                <a:solidFill>
                  <a:srgbClr val="000000"/>
                </a:solidFill>
                <a:latin typeface="微软雅黑" panose="020B0503020204020204" pitchFamily="34" charset="-122"/>
                <a:ea typeface="微软雅黑" panose="020B0503020204020204" pitchFamily="34" charset="-122"/>
                <a:cs typeface="+mn-ea"/>
                <a:sym typeface="+mn-lt"/>
              </a:rPr>
              <a:t> </a:t>
            </a:r>
            <a:r>
              <a:rPr lang="en-US" altLang="zh-CN" sz="2800" b="1" spc="300" dirty="0">
                <a:solidFill>
                  <a:srgbClr val="000000"/>
                </a:solidFill>
                <a:latin typeface="微软雅黑" panose="020B0503020204020204" pitchFamily="34" charset="-122"/>
                <a:ea typeface="微软雅黑" panose="020B0503020204020204" pitchFamily="34" charset="-122"/>
                <a:cs typeface="+mn-ea"/>
                <a:sym typeface="+mn-lt"/>
              </a:rPr>
              <a:t>ELB</a:t>
            </a:r>
            <a:r>
              <a:rPr lang="en" altLang="zh-TW" sz="2800" b="1" spc="300" dirty="0">
                <a:solidFill>
                  <a:srgbClr val="000000"/>
                </a:solidFill>
                <a:latin typeface="微软雅黑" panose="020B0503020204020204" pitchFamily="34" charset="-122"/>
                <a:ea typeface="微软雅黑" panose="020B0503020204020204" pitchFamily="34" charset="-122"/>
                <a:cs typeface="+mn-ea"/>
                <a:sym typeface="+mn-lt"/>
              </a:rPr>
              <a:t> </a:t>
            </a:r>
            <a:r>
              <a:rPr lang="zh-CN" altLang="en-US" sz="2800" b="1" spc="300" dirty="0">
                <a:solidFill>
                  <a:srgbClr val="000000"/>
                </a:solidFill>
                <a:latin typeface="微软雅黑" panose="020B0503020204020204" pitchFamily="34" charset="-122"/>
                <a:ea typeface="微软雅黑" panose="020B0503020204020204" pitchFamily="34" charset="-122"/>
                <a:cs typeface="+mn-ea"/>
                <a:sym typeface="+mn-lt"/>
              </a:rPr>
              <a:t>？</a:t>
            </a:r>
            <a:endParaRPr lang="en" altLang="zh-CN" sz="2800" b="1" spc="300" dirty="0">
              <a:solidFill>
                <a:srgbClr val="000000"/>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5944633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C7D98159-7FA2-F24F-8098-4A3635BF4F56}"/>
              </a:ext>
            </a:extLst>
          </p:cNvPr>
          <p:cNvSpPr/>
          <p:nvPr/>
        </p:nvSpPr>
        <p:spPr>
          <a:xfrm>
            <a:off x="467544" y="401985"/>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字方塊 4">
            <a:extLst>
              <a:ext uri="{FF2B5EF4-FFF2-40B4-BE49-F238E27FC236}">
                <a16:creationId xmlns:a16="http://schemas.microsoft.com/office/drawing/2014/main" id="{8852ADE8-7A56-1145-9FBC-E1F428AC75B9}"/>
              </a:ext>
            </a:extLst>
          </p:cNvPr>
          <p:cNvSpPr txBox="1"/>
          <p:nvPr/>
        </p:nvSpPr>
        <p:spPr>
          <a:xfrm>
            <a:off x="790569" y="1467385"/>
            <a:ext cx="7562851"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假設你原本只有開單台機器運行一個網站，某一天你的服務突然撐不住了，這時候你可以買一台比較便宜差不多的然後兩台分散（</a:t>
            </a:r>
            <a:r>
              <a:rPr lang="en" altLang="zh-TW" dirty="0"/>
              <a:t>Scale Out</a:t>
            </a:r>
            <a:r>
              <a:rPr lang="zh-TW" altLang="en" dirty="0"/>
              <a:t>）。 </a:t>
            </a:r>
            <a:r>
              <a:rPr lang="zh-TW" altLang="en-US" dirty="0"/>
              <a:t>可是若是你要開多台分散，就會遇到一個問題，你的網站只有一個網址，要怎麼自動分散導到這兩台呢？ 這個時候通常你就需要負載平衡器（</a:t>
            </a:r>
            <a:r>
              <a:rPr lang="en" altLang="zh-TW" dirty="0"/>
              <a:t>Load Balancer</a:t>
            </a:r>
            <a:r>
              <a:rPr lang="zh-TW" altLang="en" dirty="0"/>
              <a:t>）</a:t>
            </a:r>
            <a:r>
              <a:rPr lang="zh-TW" altLang="en-US" dirty="0"/>
              <a:t>了！</a:t>
            </a:r>
          </a:p>
        </p:txBody>
      </p:sp>
      <p:sp>
        <p:nvSpPr>
          <p:cNvPr id="7" name="文字方塊 6">
            <a:extLst>
              <a:ext uri="{FF2B5EF4-FFF2-40B4-BE49-F238E27FC236}">
                <a16:creationId xmlns:a16="http://schemas.microsoft.com/office/drawing/2014/main" id="{5F0B93CA-AA92-744C-95F8-C4DE7F8B1802}"/>
              </a:ext>
            </a:extLst>
          </p:cNvPr>
          <p:cNvSpPr txBox="1"/>
          <p:nvPr/>
        </p:nvSpPr>
        <p:spPr>
          <a:xfrm>
            <a:off x="1276345" y="673075"/>
            <a:ext cx="6591301" cy="523220"/>
          </a:xfrm>
          <a:prstGeom prst="rect">
            <a:avLst/>
          </a:prstGeom>
          <a:noFill/>
        </p:spPr>
        <p:txBody>
          <a:bodyPr wrap="square" rtlCol="0">
            <a:spAutoFit/>
          </a:bodyPr>
          <a:lstStyle/>
          <a:p>
            <a:pPr algn="ctr">
              <a:defRPr/>
            </a:pPr>
            <a:r>
              <a:rPr lang="zh-CN" altLang="en-US" sz="2800" b="1" spc="300" dirty="0">
                <a:solidFill>
                  <a:srgbClr val="000000"/>
                </a:solidFill>
                <a:latin typeface="微软雅黑" panose="020B0503020204020204" pitchFamily="34" charset="-122"/>
                <a:ea typeface="微软雅黑" panose="020B0503020204020204" pitchFamily="34" charset="-122"/>
                <a:cs typeface="+mn-ea"/>
                <a:sym typeface="+mn-lt"/>
              </a:rPr>
              <a:t>為什麼需要</a:t>
            </a:r>
            <a:r>
              <a:rPr lang="zh-TW" altLang="en-US" sz="2800" b="1" spc="300" dirty="0">
                <a:solidFill>
                  <a:srgbClr val="000000"/>
                </a:solidFill>
                <a:latin typeface="微软雅黑" panose="020B0503020204020204" pitchFamily="34" charset="-122"/>
                <a:ea typeface="微软雅黑" panose="020B0503020204020204" pitchFamily="34" charset="-122"/>
                <a:cs typeface="+mn-ea"/>
                <a:sym typeface="+mn-lt"/>
              </a:rPr>
              <a:t> </a:t>
            </a:r>
            <a:r>
              <a:rPr lang="en-US" altLang="zh-TW" sz="2800" b="1" spc="300" dirty="0">
                <a:solidFill>
                  <a:srgbClr val="000000"/>
                </a:solidFill>
                <a:latin typeface="微软雅黑" panose="020B0503020204020204" pitchFamily="34" charset="-122"/>
                <a:ea typeface="微软雅黑" panose="020B0503020204020204" pitchFamily="34" charset="-122"/>
                <a:cs typeface="+mn-ea"/>
                <a:sym typeface="+mn-lt"/>
              </a:rPr>
              <a:t>ELB ?</a:t>
            </a:r>
          </a:p>
        </p:txBody>
      </p:sp>
    </p:spTree>
    <p:extLst>
      <p:ext uri="{BB962C8B-B14F-4D97-AF65-F5344CB8AC3E}">
        <p14:creationId xmlns:p14="http://schemas.microsoft.com/office/powerpoint/2010/main" val="8686604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C7D98159-7FA2-F24F-8098-4A3635BF4F56}"/>
              </a:ext>
            </a:extLst>
          </p:cNvPr>
          <p:cNvSpPr/>
          <p:nvPr/>
        </p:nvSpPr>
        <p:spPr>
          <a:xfrm>
            <a:off x="467544" y="401985"/>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字方塊 4">
            <a:extLst>
              <a:ext uri="{FF2B5EF4-FFF2-40B4-BE49-F238E27FC236}">
                <a16:creationId xmlns:a16="http://schemas.microsoft.com/office/drawing/2014/main" id="{8852ADE8-7A56-1145-9FBC-E1F428AC75B9}"/>
              </a:ext>
            </a:extLst>
          </p:cNvPr>
          <p:cNvSpPr txBox="1"/>
          <p:nvPr/>
        </p:nvSpPr>
        <p:spPr>
          <a:xfrm>
            <a:off x="790569" y="1467385"/>
            <a:ext cx="7562851" cy="3139321"/>
          </a:xfrm>
          <a:prstGeom prst="rect">
            <a:avLst/>
          </a:prstGeom>
          <a:noFill/>
        </p:spPr>
        <p:txBody>
          <a:bodyPr wrap="square" rtlCol="0">
            <a:spAutoFit/>
          </a:bodyPr>
          <a:lstStyle/>
          <a:p>
            <a:pPr marL="285750" indent="-285750">
              <a:buFont typeface="Arial" panose="020B0604020202020204" pitchFamily="34" charset="0"/>
              <a:buChar char="•"/>
            </a:pPr>
            <a:r>
              <a:rPr lang="en" altLang="zh-TW" dirty="0"/>
              <a:t>Classic Load Balancer</a:t>
            </a:r>
            <a:r>
              <a:rPr lang="zh-TW" altLang="en-US" dirty="0"/>
              <a:t>：可串聯 </a:t>
            </a:r>
            <a:r>
              <a:rPr lang="en" altLang="zh-TW" dirty="0"/>
              <a:t>EC2 Instance </a:t>
            </a:r>
            <a:r>
              <a:rPr lang="zh-TW" altLang="en-US" dirty="0"/>
              <a:t>提供基本負載平衡的功能，效能最低落。</a:t>
            </a:r>
            <a:endParaRPr lang="en-US" altLang="zh-TW" dirty="0"/>
          </a:p>
          <a:p>
            <a:pPr marL="285750" indent="-285750">
              <a:buFont typeface="Arial" panose="020B0604020202020204" pitchFamily="34" charset="0"/>
              <a:buChar char="•"/>
            </a:pPr>
            <a:endParaRPr lang="zh-TW" altLang="en-US" dirty="0"/>
          </a:p>
          <a:p>
            <a:pPr marL="285750" indent="-285750">
              <a:buFont typeface="Arial" panose="020B0604020202020204" pitchFamily="34" charset="0"/>
              <a:buChar char="•"/>
            </a:pPr>
            <a:r>
              <a:rPr lang="en" altLang="zh-TW" dirty="0"/>
              <a:t>Application Load Balancer</a:t>
            </a:r>
            <a:r>
              <a:rPr lang="zh-TW" altLang="en-US" dirty="0"/>
              <a:t>；適合用來處理 </a:t>
            </a:r>
            <a:r>
              <a:rPr lang="en" altLang="zh-TW" dirty="0"/>
              <a:t>HTTP </a:t>
            </a:r>
            <a:r>
              <a:rPr lang="zh-TW" altLang="en-US" dirty="0"/>
              <a:t>與 </a:t>
            </a:r>
            <a:r>
              <a:rPr lang="en" altLang="zh-TW" dirty="0"/>
              <a:t>HTTPS </a:t>
            </a:r>
            <a:r>
              <a:rPr lang="zh-TW" altLang="en-US" dirty="0"/>
              <a:t>流量的負載平衡，可適用於一般 </a:t>
            </a:r>
            <a:r>
              <a:rPr lang="en" altLang="zh-TW" dirty="0"/>
              <a:t>EC2 Instance</a:t>
            </a:r>
            <a:r>
              <a:rPr lang="zh-TW" altLang="en-US" dirty="0"/>
              <a:t>或是微型服務與容器方式運行的服務，提供進階請求路由功能。在應用層 </a:t>
            </a:r>
            <a:r>
              <a:rPr lang="en-US" altLang="zh-TW" dirty="0"/>
              <a:t>(</a:t>
            </a:r>
            <a:r>
              <a:rPr lang="en" altLang="zh-TW" dirty="0"/>
              <a:t>Layer 7 - application layer)</a:t>
            </a:r>
            <a:r>
              <a:rPr lang="zh-TW" altLang="en-US" dirty="0"/>
              <a:t>運作。</a:t>
            </a:r>
            <a:endParaRPr lang="en-US" altLang="zh-TW" dirty="0"/>
          </a:p>
          <a:p>
            <a:pPr marL="285750" indent="-285750">
              <a:buFont typeface="Arial" panose="020B0604020202020204" pitchFamily="34" charset="0"/>
              <a:buChar char="•"/>
            </a:pPr>
            <a:endParaRPr lang="zh-TW" altLang="en-US" dirty="0"/>
          </a:p>
          <a:p>
            <a:pPr marL="285750" indent="-285750">
              <a:buFont typeface="Arial" panose="020B0604020202020204" pitchFamily="34" charset="0"/>
              <a:buChar char="•"/>
            </a:pPr>
            <a:r>
              <a:rPr lang="en" altLang="zh-TW" dirty="0"/>
              <a:t>Network Load Balancer</a:t>
            </a:r>
            <a:r>
              <a:rPr lang="zh-TW" altLang="en-US" dirty="0"/>
              <a:t>；提供極高效能的情況下處理 </a:t>
            </a:r>
            <a:r>
              <a:rPr lang="en" altLang="zh-TW" dirty="0"/>
              <a:t>TCP </a:t>
            </a:r>
            <a:r>
              <a:rPr lang="zh-TW" altLang="en-US" dirty="0"/>
              <a:t>流量的負載平衡。</a:t>
            </a:r>
            <a:r>
              <a:rPr lang="en" altLang="zh-TW" dirty="0"/>
              <a:t>Network Load Balancer </a:t>
            </a:r>
            <a:r>
              <a:rPr lang="zh-TW" altLang="en-US" dirty="0"/>
              <a:t>在連線層 </a:t>
            </a:r>
            <a:r>
              <a:rPr lang="en-US" altLang="zh-TW" dirty="0"/>
              <a:t>(</a:t>
            </a:r>
            <a:r>
              <a:rPr lang="en" altLang="zh-TW" dirty="0"/>
              <a:t>Layer 4 - transport layer) </a:t>
            </a:r>
            <a:r>
              <a:rPr lang="zh-TW" altLang="en-US" dirty="0"/>
              <a:t>運作。</a:t>
            </a:r>
            <a:endParaRPr lang="en-US" altLang="zh-TW" dirty="0"/>
          </a:p>
          <a:p>
            <a:pPr marL="285750" indent="-285750">
              <a:buFont typeface="Arial" panose="020B0604020202020204" pitchFamily="34" charset="0"/>
              <a:buChar char="•"/>
            </a:pPr>
            <a:endParaRPr lang="en-US" altLang="zh-TW" dirty="0"/>
          </a:p>
          <a:p>
            <a:r>
              <a:rPr lang="en-US" altLang="zh-TW" dirty="0">
                <a:solidFill>
                  <a:srgbClr val="FF0000"/>
                </a:solidFill>
              </a:rPr>
              <a:t>     AWS </a:t>
            </a:r>
            <a:r>
              <a:rPr lang="zh-TW" altLang="en-US" dirty="0">
                <a:solidFill>
                  <a:srgbClr val="FF0000"/>
                </a:solidFill>
              </a:rPr>
              <a:t>建議使用 </a:t>
            </a:r>
            <a:r>
              <a:rPr lang="en" altLang="zh-TW" dirty="0">
                <a:solidFill>
                  <a:srgbClr val="FF0000"/>
                </a:solidFill>
              </a:rPr>
              <a:t>Application Load Balancer </a:t>
            </a:r>
            <a:r>
              <a:rPr lang="zh-TW" altLang="en-US" dirty="0">
                <a:solidFill>
                  <a:srgbClr val="FF0000"/>
                </a:solidFill>
              </a:rPr>
              <a:t>和 </a:t>
            </a:r>
            <a:r>
              <a:rPr lang="en" altLang="zh-TW" dirty="0">
                <a:solidFill>
                  <a:srgbClr val="FF0000"/>
                </a:solidFill>
              </a:rPr>
              <a:t>Network Load Balancer</a:t>
            </a:r>
            <a:r>
              <a:rPr lang="zh-TW" altLang="en" dirty="0">
                <a:solidFill>
                  <a:srgbClr val="FF0000"/>
                </a:solidFill>
              </a:rPr>
              <a:t>。</a:t>
            </a:r>
            <a:endParaRPr lang="zh-TW" altLang="en-US" dirty="0">
              <a:solidFill>
                <a:srgbClr val="FF0000"/>
              </a:solidFill>
            </a:endParaRPr>
          </a:p>
        </p:txBody>
      </p:sp>
      <p:sp>
        <p:nvSpPr>
          <p:cNvPr id="7" name="文字方塊 6">
            <a:extLst>
              <a:ext uri="{FF2B5EF4-FFF2-40B4-BE49-F238E27FC236}">
                <a16:creationId xmlns:a16="http://schemas.microsoft.com/office/drawing/2014/main" id="{5F0B93CA-AA92-744C-95F8-C4DE7F8B1802}"/>
              </a:ext>
            </a:extLst>
          </p:cNvPr>
          <p:cNvSpPr txBox="1"/>
          <p:nvPr/>
        </p:nvSpPr>
        <p:spPr>
          <a:xfrm>
            <a:off x="1276345" y="673075"/>
            <a:ext cx="6591301" cy="523220"/>
          </a:xfrm>
          <a:prstGeom prst="rect">
            <a:avLst/>
          </a:prstGeom>
          <a:noFill/>
        </p:spPr>
        <p:txBody>
          <a:bodyPr wrap="square" rtlCol="0">
            <a:spAutoFit/>
          </a:bodyPr>
          <a:lstStyle/>
          <a:p>
            <a:pPr algn="ctr">
              <a:defRPr/>
            </a:pPr>
            <a:r>
              <a:rPr lang="en-US" altLang="zh-CN" sz="2800" b="1" spc="300" dirty="0">
                <a:solidFill>
                  <a:srgbClr val="000000"/>
                </a:solidFill>
                <a:latin typeface="微软雅黑" panose="020B0503020204020204" pitchFamily="34" charset="-122"/>
                <a:ea typeface="微软雅黑" panose="020B0503020204020204" pitchFamily="34" charset="-122"/>
                <a:cs typeface="+mn-ea"/>
                <a:sym typeface="+mn-lt"/>
              </a:rPr>
              <a:t>ELB</a:t>
            </a:r>
            <a:r>
              <a:rPr lang="zh-TW" altLang="en-US" sz="2800" b="1" spc="300" dirty="0">
                <a:solidFill>
                  <a:srgbClr val="000000"/>
                </a:solidFill>
                <a:latin typeface="微软雅黑" panose="020B0503020204020204" pitchFamily="34" charset="-122"/>
                <a:ea typeface="微软雅黑" panose="020B0503020204020204" pitchFamily="34" charset="-122"/>
                <a:cs typeface="+mn-ea"/>
                <a:sym typeface="+mn-lt"/>
              </a:rPr>
              <a:t> 的種類</a:t>
            </a:r>
            <a:endParaRPr lang="en" altLang="zh-CN" sz="2800" b="1" spc="300" dirty="0">
              <a:solidFill>
                <a:srgbClr val="000000"/>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32561001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C7D98159-7FA2-F24F-8098-4A3635BF4F56}"/>
              </a:ext>
            </a:extLst>
          </p:cNvPr>
          <p:cNvSpPr/>
          <p:nvPr/>
        </p:nvSpPr>
        <p:spPr>
          <a:xfrm>
            <a:off x="467544" y="401985"/>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字方塊 6">
            <a:extLst>
              <a:ext uri="{FF2B5EF4-FFF2-40B4-BE49-F238E27FC236}">
                <a16:creationId xmlns:a16="http://schemas.microsoft.com/office/drawing/2014/main" id="{5F0B93CA-AA92-744C-95F8-C4DE7F8B1802}"/>
              </a:ext>
            </a:extLst>
          </p:cNvPr>
          <p:cNvSpPr txBox="1"/>
          <p:nvPr/>
        </p:nvSpPr>
        <p:spPr>
          <a:xfrm>
            <a:off x="1276345" y="673075"/>
            <a:ext cx="6591301" cy="523220"/>
          </a:xfrm>
          <a:prstGeom prst="rect">
            <a:avLst/>
          </a:prstGeom>
          <a:noFill/>
        </p:spPr>
        <p:txBody>
          <a:bodyPr wrap="square" rtlCol="0">
            <a:spAutoFit/>
          </a:bodyPr>
          <a:lstStyle/>
          <a:p>
            <a:pPr algn="ctr">
              <a:defRPr/>
            </a:pPr>
            <a:r>
              <a:rPr lang="en-US" altLang="zh-CN" sz="2800" b="1" spc="300" dirty="0">
                <a:solidFill>
                  <a:srgbClr val="000000"/>
                </a:solidFill>
                <a:latin typeface="微软雅黑" panose="020B0503020204020204" pitchFamily="34" charset="-122"/>
                <a:ea typeface="微软雅黑" panose="020B0503020204020204" pitchFamily="34" charset="-122"/>
                <a:cs typeface="+mn-ea"/>
                <a:sym typeface="+mn-lt"/>
              </a:rPr>
              <a:t>ELB</a:t>
            </a:r>
            <a:r>
              <a:rPr lang="zh-TW" altLang="en-US" sz="2800" b="1" spc="300" dirty="0">
                <a:solidFill>
                  <a:srgbClr val="000000"/>
                </a:solidFill>
                <a:latin typeface="微软雅黑" panose="020B0503020204020204" pitchFamily="34" charset="-122"/>
                <a:ea typeface="微软雅黑" panose="020B0503020204020204" pitchFamily="34" charset="-122"/>
                <a:cs typeface="+mn-ea"/>
                <a:sym typeface="+mn-lt"/>
              </a:rPr>
              <a:t> 的</a:t>
            </a:r>
            <a:r>
              <a:rPr lang="zh-CN" altLang="en-US" sz="2800" b="1" spc="300" dirty="0">
                <a:solidFill>
                  <a:srgbClr val="000000"/>
                </a:solidFill>
                <a:latin typeface="微软雅黑" panose="020B0503020204020204" pitchFamily="34" charset="-122"/>
                <a:ea typeface="微软雅黑" panose="020B0503020204020204" pitchFamily="34" charset="-122"/>
                <a:cs typeface="+mn-ea"/>
                <a:sym typeface="+mn-lt"/>
              </a:rPr>
              <a:t>免費額度</a:t>
            </a:r>
            <a:endParaRPr lang="en" altLang="zh-CN" sz="2800" b="1" spc="300" dirty="0">
              <a:solidFill>
                <a:srgbClr val="000000"/>
              </a:solidFill>
              <a:latin typeface="微软雅黑" panose="020B0503020204020204" pitchFamily="34" charset="-122"/>
              <a:ea typeface="微软雅黑" panose="020B0503020204020204" pitchFamily="34" charset="-122"/>
              <a:cs typeface="+mn-ea"/>
              <a:sym typeface="+mn-lt"/>
            </a:endParaRPr>
          </a:p>
        </p:txBody>
      </p:sp>
      <p:pic>
        <p:nvPicPr>
          <p:cNvPr id="4" name="圖片 3">
            <a:extLst>
              <a:ext uri="{FF2B5EF4-FFF2-40B4-BE49-F238E27FC236}">
                <a16:creationId xmlns:a16="http://schemas.microsoft.com/office/drawing/2014/main" id="{8F5A8099-36CB-454D-8399-C1C04C45B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7920" y="1467385"/>
            <a:ext cx="2368150" cy="3009900"/>
          </a:xfrm>
          <a:prstGeom prst="rect">
            <a:avLst/>
          </a:prstGeom>
        </p:spPr>
      </p:pic>
    </p:spTree>
    <p:extLst>
      <p:ext uri="{BB962C8B-B14F-4D97-AF65-F5344CB8AC3E}">
        <p14:creationId xmlns:p14="http://schemas.microsoft.com/office/powerpoint/2010/main" val="65722386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C7D98159-7FA2-F24F-8098-4A3635BF4F56}"/>
              </a:ext>
            </a:extLst>
          </p:cNvPr>
          <p:cNvSpPr/>
          <p:nvPr/>
        </p:nvSpPr>
        <p:spPr>
          <a:xfrm>
            <a:off x="467544" y="401985"/>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字方塊 4">
            <a:extLst>
              <a:ext uri="{FF2B5EF4-FFF2-40B4-BE49-F238E27FC236}">
                <a16:creationId xmlns:a16="http://schemas.microsoft.com/office/drawing/2014/main" id="{8852ADE8-7A56-1145-9FBC-E1F428AC75B9}"/>
              </a:ext>
            </a:extLst>
          </p:cNvPr>
          <p:cNvSpPr txBox="1"/>
          <p:nvPr/>
        </p:nvSpPr>
        <p:spPr>
          <a:xfrm>
            <a:off x="790569" y="1467385"/>
            <a:ext cx="7562851" cy="369332"/>
          </a:xfrm>
          <a:prstGeom prst="rect">
            <a:avLst/>
          </a:prstGeom>
          <a:noFill/>
        </p:spPr>
        <p:txBody>
          <a:bodyPr wrap="square" rtlCol="0">
            <a:spAutoFit/>
          </a:bodyPr>
          <a:lstStyle/>
          <a:p>
            <a:pPr marL="285750" indent="-285750">
              <a:buFont typeface="Arial" panose="020B0604020202020204" pitchFamily="34" charset="0"/>
              <a:buChar char="•"/>
            </a:pPr>
            <a:endParaRPr lang="zh-TW" altLang="en-US" dirty="0"/>
          </a:p>
        </p:txBody>
      </p:sp>
      <p:sp>
        <p:nvSpPr>
          <p:cNvPr id="7" name="文字方塊 6">
            <a:extLst>
              <a:ext uri="{FF2B5EF4-FFF2-40B4-BE49-F238E27FC236}">
                <a16:creationId xmlns:a16="http://schemas.microsoft.com/office/drawing/2014/main" id="{5F0B93CA-AA92-744C-95F8-C4DE7F8B1802}"/>
              </a:ext>
            </a:extLst>
          </p:cNvPr>
          <p:cNvSpPr txBox="1"/>
          <p:nvPr/>
        </p:nvSpPr>
        <p:spPr>
          <a:xfrm>
            <a:off x="1276345" y="673075"/>
            <a:ext cx="6591301" cy="523220"/>
          </a:xfrm>
          <a:prstGeom prst="rect">
            <a:avLst/>
          </a:prstGeom>
          <a:noFill/>
        </p:spPr>
        <p:txBody>
          <a:bodyPr wrap="square" rtlCol="0">
            <a:spAutoFit/>
          </a:bodyPr>
          <a:lstStyle/>
          <a:p>
            <a:pPr algn="ctr">
              <a:defRPr/>
            </a:pPr>
            <a:r>
              <a:rPr lang="en-US" altLang="zh-CN" sz="2800" b="1" spc="300" dirty="0">
                <a:solidFill>
                  <a:srgbClr val="000000"/>
                </a:solidFill>
                <a:latin typeface="微软雅黑" panose="020B0503020204020204" pitchFamily="34" charset="-122"/>
                <a:ea typeface="微软雅黑" panose="020B0503020204020204" pitchFamily="34" charset="-122"/>
                <a:cs typeface="+mn-ea"/>
                <a:sym typeface="+mn-lt"/>
              </a:rPr>
              <a:t>ELB</a:t>
            </a:r>
            <a:r>
              <a:rPr lang="zh-TW" altLang="en-US" sz="2800" b="1" spc="300" dirty="0">
                <a:solidFill>
                  <a:srgbClr val="000000"/>
                </a:solidFill>
                <a:latin typeface="微软雅黑" panose="020B0503020204020204" pitchFamily="34" charset="-122"/>
                <a:ea typeface="微软雅黑" panose="020B0503020204020204" pitchFamily="34" charset="-122"/>
                <a:cs typeface="+mn-ea"/>
                <a:sym typeface="+mn-lt"/>
              </a:rPr>
              <a:t> 的</a:t>
            </a:r>
            <a:r>
              <a:rPr lang="zh-CN" altLang="en-US" sz="2800" b="1" spc="300" dirty="0">
                <a:solidFill>
                  <a:srgbClr val="000000"/>
                </a:solidFill>
                <a:latin typeface="微软雅黑" panose="020B0503020204020204" pitchFamily="34" charset="-122"/>
                <a:ea typeface="微软雅黑" panose="020B0503020204020204" pitchFamily="34" charset="-122"/>
                <a:cs typeface="+mn-ea"/>
                <a:sym typeface="+mn-lt"/>
              </a:rPr>
              <a:t>收費方式</a:t>
            </a:r>
            <a:endParaRPr lang="en" altLang="zh-CN" sz="2800" b="1" spc="300" dirty="0">
              <a:solidFill>
                <a:srgbClr val="000000"/>
              </a:solidFill>
              <a:latin typeface="微软雅黑" panose="020B0503020204020204" pitchFamily="34" charset="-122"/>
              <a:ea typeface="微软雅黑" panose="020B0503020204020204" pitchFamily="34" charset="-122"/>
              <a:cs typeface="+mn-ea"/>
              <a:sym typeface="+mn-lt"/>
            </a:endParaRPr>
          </a:p>
        </p:txBody>
      </p:sp>
      <p:pic>
        <p:nvPicPr>
          <p:cNvPr id="4" name="圖片 3">
            <a:extLst>
              <a:ext uri="{FF2B5EF4-FFF2-40B4-BE49-F238E27FC236}">
                <a16:creationId xmlns:a16="http://schemas.microsoft.com/office/drawing/2014/main" id="{453C81CA-3027-984C-9FB7-001B6C1AB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494" y="1467385"/>
            <a:ext cx="5969000" cy="2362200"/>
          </a:xfrm>
          <a:prstGeom prst="rect">
            <a:avLst/>
          </a:prstGeom>
        </p:spPr>
      </p:pic>
    </p:spTree>
    <p:extLst>
      <p:ext uri="{BB962C8B-B14F-4D97-AF65-F5344CB8AC3E}">
        <p14:creationId xmlns:p14="http://schemas.microsoft.com/office/powerpoint/2010/main" val="287020802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C7D98159-7FA2-F24F-8098-4A3635BF4F56}"/>
              </a:ext>
            </a:extLst>
          </p:cNvPr>
          <p:cNvSpPr/>
          <p:nvPr/>
        </p:nvSpPr>
        <p:spPr>
          <a:xfrm>
            <a:off x="467544" y="401985"/>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字方塊 4">
            <a:extLst>
              <a:ext uri="{FF2B5EF4-FFF2-40B4-BE49-F238E27FC236}">
                <a16:creationId xmlns:a16="http://schemas.microsoft.com/office/drawing/2014/main" id="{8852ADE8-7A56-1145-9FBC-E1F428AC75B9}"/>
              </a:ext>
            </a:extLst>
          </p:cNvPr>
          <p:cNvSpPr txBox="1"/>
          <p:nvPr/>
        </p:nvSpPr>
        <p:spPr>
          <a:xfrm>
            <a:off x="790569" y="1467385"/>
            <a:ext cx="7562851" cy="369332"/>
          </a:xfrm>
          <a:prstGeom prst="rect">
            <a:avLst/>
          </a:prstGeom>
          <a:noFill/>
        </p:spPr>
        <p:txBody>
          <a:bodyPr wrap="square" rtlCol="0">
            <a:spAutoFit/>
          </a:bodyPr>
          <a:lstStyle/>
          <a:p>
            <a:pPr marL="285750" indent="-285750">
              <a:buFont typeface="Arial" panose="020B0604020202020204" pitchFamily="34" charset="0"/>
              <a:buChar char="•"/>
            </a:pPr>
            <a:endParaRPr lang="zh-TW" altLang="en-US" dirty="0"/>
          </a:p>
        </p:txBody>
      </p:sp>
      <p:sp>
        <p:nvSpPr>
          <p:cNvPr id="7" name="文字方塊 6">
            <a:extLst>
              <a:ext uri="{FF2B5EF4-FFF2-40B4-BE49-F238E27FC236}">
                <a16:creationId xmlns:a16="http://schemas.microsoft.com/office/drawing/2014/main" id="{5F0B93CA-AA92-744C-95F8-C4DE7F8B1802}"/>
              </a:ext>
            </a:extLst>
          </p:cNvPr>
          <p:cNvSpPr txBox="1"/>
          <p:nvPr/>
        </p:nvSpPr>
        <p:spPr>
          <a:xfrm>
            <a:off x="1276345" y="673075"/>
            <a:ext cx="6591301" cy="523220"/>
          </a:xfrm>
          <a:prstGeom prst="rect">
            <a:avLst/>
          </a:prstGeom>
          <a:noFill/>
        </p:spPr>
        <p:txBody>
          <a:bodyPr wrap="square" rtlCol="0">
            <a:spAutoFit/>
          </a:bodyPr>
          <a:lstStyle/>
          <a:p>
            <a:pPr algn="ctr">
              <a:defRPr/>
            </a:pPr>
            <a:r>
              <a:rPr lang="en-US" altLang="zh-CN" sz="2800" b="1" spc="300" dirty="0">
                <a:solidFill>
                  <a:srgbClr val="000000"/>
                </a:solidFill>
                <a:latin typeface="微软雅黑" panose="020B0503020204020204" pitchFamily="34" charset="-122"/>
                <a:ea typeface="微软雅黑" panose="020B0503020204020204" pitchFamily="34" charset="-122"/>
                <a:cs typeface="+mn-ea"/>
                <a:sym typeface="+mn-lt"/>
              </a:rPr>
              <a:t>LCU </a:t>
            </a:r>
            <a:r>
              <a:rPr lang="zh-TW" altLang="en-US" sz="2800" b="1" spc="300" dirty="0">
                <a:solidFill>
                  <a:srgbClr val="000000"/>
                </a:solidFill>
                <a:latin typeface="微软雅黑" panose="020B0503020204020204" pitchFamily="34" charset="-122"/>
                <a:ea typeface="微软雅黑" panose="020B0503020204020204" pitchFamily="34" charset="-122"/>
                <a:cs typeface="+mn-ea"/>
                <a:sym typeface="+mn-lt"/>
              </a:rPr>
              <a:t>的詳細資訊</a:t>
            </a:r>
            <a:endParaRPr lang="en" altLang="zh-CN" sz="2800" b="1" spc="300"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6" name="文字方塊 5">
            <a:extLst>
              <a:ext uri="{FF2B5EF4-FFF2-40B4-BE49-F238E27FC236}">
                <a16:creationId xmlns:a16="http://schemas.microsoft.com/office/drawing/2014/main" id="{16794641-1EC1-D746-B8BB-F032547E48DD}"/>
              </a:ext>
            </a:extLst>
          </p:cNvPr>
          <p:cNvSpPr txBox="1"/>
          <p:nvPr/>
        </p:nvSpPr>
        <p:spPr>
          <a:xfrm>
            <a:off x="790569" y="1467385"/>
            <a:ext cx="7562851" cy="3139321"/>
          </a:xfrm>
          <a:prstGeom prst="rect">
            <a:avLst/>
          </a:prstGeom>
          <a:noFill/>
        </p:spPr>
        <p:txBody>
          <a:bodyPr wrap="square" rtlCol="0">
            <a:spAutoFit/>
          </a:bodyPr>
          <a:lstStyle/>
          <a:p>
            <a:r>
              <a:rPr lang="en" altLang="zh-TW" dirty="0"/>
              <a:t>LCU </a:t>
            </a:r>
            <a:r>
              <a:rPr lang="zh-TW" altLang="en-US" dirty="0"/>
              <a:t>可衡量 </a:t>
            </a:r>
            <a:r>
              <a:rPr lang="en" altLang="zh-TW" dirty="0"/>
              <a:t>Application Load Balancer </a:t>
            </a:r>
            <a:r>
              <a:rPr lang="zh-TW" altLang="en-US" dirty="0"/>
              <a:t>處理流量的定價方式 </a:t>
            </a:r>
            <a:r>
              <a:rPr lang="en-US" altLang="zh-TW" dirty="0"/>
              <a:t>(</a:t>
            </a:r>
            <a:r>
              <a:rPr lang="zh-TW" altLang="en-US" dirty="0"/>
              <a:t>以 </a:t>
            </a:r>
            <a:r>
              <a:rPr lang="en-US" altLang="zh-TW" dirty="0"/>
              <a:t>1 </a:t>
            </a:r>
            <a:r>
              <a:rPr lang="zh-TW" altLang="en-US" dirty="0"/>
              <a:t>小時平均值計算</a:t>
            </a:r>
            <a:r>
              <a:rPr lang="en-US" altLang="zh-TW" dirty="0"/>
              <a:t>)</a:t>
            </a:r>
            <a:r>
              <a:rPr lang="zh-TW" altLang="en-US" dirty="0"/>
              <a:t>。衡量的四種定價方式如下：</a:t>
            </a:r>
            <a:endParaRPr lang="en-US" altLang="zh-TW" dirty="0"/>
          </a:p>
          <a:p>
            <a:endParaRPr lang="zh-TW" altLang="en-US" dirty="0"/>
          </a:p>
          <a:p>
            <a:pPr marL="285750" indent="-285750">
              <a:buFont typeface="Arial" panose="020B0604020202020204" pitchFamily="34" charset="0"/>
              <a:buChar char="•"/>
            </a:pPr>
            <a:r>
              <a:rPr lang="zh-TW" altLang="en-US" dirty="0">
                <a:solidFill>
                  <a:srgbClr val="FF0000"/>
                </a:solidFill>
              </a:rPr>
              <a:t>新連線：</a:t>
            </a:r>
            <a:r>
              <a:rPr lang="zh-TW" altLang="en-US" dirty="0"/>
              <a:t>每秒新建立的連線數。通常，每個連線會傳送多個請求。</a:t>
            </a:r>
          </a:p>
          <a:p>
            <a:pPr marL="285750" indent="-285750">
              <a:buFont typeface="Arial" panose="020B0604020202020204" pitchFamily="34" charset="0"/>
              <a:buChar char="•"/>
            </a:pPr>
            <a:r>
              <a:rPr lang="zh-TW" altLang="en-US" dirty="0">
                <a:solidFill>
                  <a:srgbClr val="FF0000"/>
                </a:solidFill>
              </a:rPr>
              <a:t>作用中連線：</a:t>
            </a:r>
            <a:r>
              <a:rPr lang="zh-TW" altLang="en-US" dirty="0"/>
              <a:t>每分鐘作用中的連線數。</a:t>
            </a:r>
          </a:p>
          <a:p>
            <a:pPr marL="285750" indent="-285750">
              <a:buFont typeface="Arial" panose="020B0604020202020204" pitchFamily="34" charset="0"/>
              <a:buChar char="•"/>
            </a:pPr>
            <a:r>
              <a:rPr lang="zh-TW" altLang="en-US" dirty="0">
                <a:solidFill>
                  <a:srgbClr val="FF0000"/>
                </a:solidFill>
              </a:rPr>
              <a:t>已處理位元組：</a:t>
            </a:r>
            <a:r>
              <a:rPr lang="zh-TW" altLang="en-US" dirty="0"/>
              <a:t>負載平衡器已針對 </a:t>
            </a:r>
            <a:r>
              <a:rPr lang="en" altLang="zh-TW" dirty="0"/>
              <a:t>HTTP(S) </a:t>
            </a:r>
            <a:r>
              <a:rPr lang="zh-TW" altLang="en-US" dirty="0"/>
              <a:t>請求和回應處理的位元組數目，以 </a:t>
            </a:r>
            <a:r>
              <a:rPr lang="en" altLang="zh-TW" dirty="0"/>
              <a:t>GB </a:t>
            </a:r>
            <a:r>
              <a:rPr lang="zh-TW" altLang="en-US" dirty="0"/>
              <a:t>為單位。</a:t>
            </a:r>
          </a:p>
          <a:p>
            <a:pPr marL="285750" indent="-285750">
              <a:buFont typeface="Arial" panose="020B0604020202020204" pitchFamily="34" charset="0"/>
              <a:buChar char="•"/>
            </a:pPr>
            <a:r>
              <a:rPr lang="zh-TW" altLang="en-US" dirty="0">
                <a:solidFill>
                  <a:srgbClr val="FF0000"/>
                </a:solidFill>
              </a:rPr>
              <a:t>規則評估：</a:t>
            </a:r>
            <a:r>
              <a:rPr lang="zh-TW" altLang="en-US" dirty="0"/>
              <a:t>負載平衡器處理的規則數和請求率乘積。前 </a:t>
            </a:r>
            <a:r>
              <a:rPr lang="en-US" altLang="zh-TW" dirty="0"/>
              <a:t>10 </a:t>
            </a:r>
            <a:r>
              <a:rPr lang="zh-TW" altLang="en-US" dirty="0"/>
              <a:t>個處理的規則免費 </a:t>
            </a:r>
            <a:r>
              <a:rPr lang="en-US" altLang="zh-TW" dirty="0"/>
              <a:t>(</a:t>
            </a:r>
            <a:r>
              <a:rPr lang="zh-TW" altLang="en-US" dirty="0"/>
              <a:t>規則評估 </a:t>
            </a:r>
            <a:r>
              <a:rPr lang="en-US" altLang="zh-TW" dirty="0"/>
              <a:t>= </a:t>
            </a:r>
            <a:r>
              <a:rPr lang="zh-TW" altLang="en-US" dirty="0"/>
              <a:t>請求率 * </a:t>
            </a:r>
            <a:r>
              <a:rPr lang="en-US" altLang="zh-TW" dirty="0"/>
              <a:t>(</a:t>
            </a:r>
            <a:r>
              <a:rPr lang="zh-TW" altLang="en-US" dirty="0"/>
              <a:t>處理的規則數 </a:t>
            </a:r>
            <a:r>
              <a:rPr lang="en-US" altLang="zh-TW" dirty="0"/>
              <a:t>– 10 </a:t>
            </a:r>
            <a:r>
              <a:rPr lang="zh-TW" altLang="en-US" dirty="0"/>
              <a:t>個免費規則</a:t>
            </a:r>
            <a:r>
              <a:rPr lang="en-US" altLang="zh-TW" dirty="0"/>
              <a:t>)</a:t>
            </a:r>
          </a:p>
          <a:p>
            <a:pPr marL="285750" indent="-285750">
              <a:buFont typeface="Arial" panose="020B0604020202020204" pitchFamily="34" charset="0"/>
              <a:buChar char="•"/>
            </a:pPr>
            <a:endParaRPr lang="en-US" altLang="zh-TW" dirty="0"/>
          </a:p>
          <a:p>
            <a:r>
              <a:rPr lang="zh-TW" altLang="en-US" dirty="0"/>
              <a:t>只需支付用量最高的定價方式。</a:t>
            </a:r>
          </a:p>
        </p:txBody>
      </p:sp>
    </p:spTree>
    <p:extLst>
      <p:ext uri="{BB962C8B-B14F-4D97-AF65-F5344CB8AC3E}">
        <p14:creationId xmlns:p14="http://schemas.microsoft.com/office/powerpoint/2010/main" val="257138346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C7D98159-7FA2-F24F-8098-4A3635BF4F56}"/>
              </a:ext>
            </a:extLst>
          </p:cNvPr>
          <p:cNvSpPr/>
          <p:nvPr/>
        </p:nvSpPr>
        <p:spPr>
          <a:xfrm>
            <a:off x="467544" y="401985"/>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字方塊 4">
            <a:extLst>
              <a:ext uri="{FF2B5EF4-FFF2-40B4-BE49-F238E27FC236}">
                <a16:creationId xmlns:a16="http://schemas.microsoft.com/office/drawing/2014/main" id="{8852ADE8-7A56-1145-9FBC-E1F428AC75B9}"/>
              </a:ext>
            </a:extLst>
          </p:cNvPr>
          <p:cNvSpPr txBox="1"/>
          <p:nvPr/>
        </p:nvSpPr>
        <p:spPr>
          <a:xfrm>
            <a:off x="790569" y="1467385"/>
            <a:ext cx="7562851" cy="369332"/>
          </a:xfrm>
          <a:prstGeom prst="rect">
            <a:avLst/>
          </a:prstGeom>
          <a:noFill/>
        </p:spPr>
        <p:txBody>
          <a:bodyPr wrap="square" rtlCol="0">
            <a:spAutoFit/>
          </a:bodyPr>
          <a:lstStyle/>
          <a:p>
            <a:pPr marL="285750" indent="-285750">
              <a:buFont typeface="Arial" panose="020B0604020202020204" pitchFamily="34" charset="0"/>
              <a:buChar char="•"/>
            </a:pPr>
            <a:endParaRPr lang="zh-TW" altLang="en-US" dirty="0"/>
          </a:p>
        </p:txBody>
      </p:sp>
      <p:sp>
        <p:nvSpPr>
          <p:cNvPr id="7" name="文字方塊 6">
            <a:extLst>
              <a:ext uri="{FF2B5EF4-FFF2-40B4-BE49-F238E27FC236}">
                <a16:creationId xmlns:a16="http://schemas.microsoft.com/office/drawing/2014/main" id="{5F0B93CA-AA92-744C-95F8-C4DE7F8B1802}"/>
              </a:ext>
            </a:extLst>
          </p:cNvPr>
          <p:cNvSpPr txBox="1"/>
          <p:nvPr/>
        </p:nvSpPr>
        <p:spPr>
          <a:xfrm>
            <a:off x="1276345" y="673075"/>
            <a:ext cx="6591301" cy="523220"/>
          </a:xfrm>
          <a:prstGeom prst="rect">
            <a:avLst/>
          </a:prstGeom>
          <a:noFill/>
        </p:spPr>
        <p:txBody>
          <a:bodyPr wrap="square" rtlCol="0">
            <a:spAutoFit/>
          </a:bodyPr>
          <a:lstStyle/>
          <a:p>
            <a:pPr algn="ctr">
              <a:defRPr/>
            </a:pPr>
            <a:r>
              <a:rPr lang="en-US" altLang="zh-CN" sz="2800" b="1" spc="300" dirty="0">
                <a:solidFill>
                  <a:srgbClr val="000000"/>
                </a:solidFill>
                <a:latin typeface="微软雅黑" panose="020B0503020204020204" pitchFamily="34" charset="-122"/>
                <a:ea typeface="微软雅黑" panose="020B0503020204020204" pitchFamily="34" charset="-122"/>
                <a:cs typeface="+mn-ea"/>
                <a:sym typeface="+mn-lt"/>
              </a:rPr>
              <a:t>LCU </a:t>
            </a:r>
            <a:r>
              <a:rPr lang="zh-TW" altLang="en-US" sz="2800" b="1" spc="300" dirty="0">
                <a:solidFill>
                  <a:srgbClr val="000000"/>
                </a:solidFill>
                <a:latin typeface="微软雅黑" panose="020B0503020204020204" pitchFamily="34" charset="-122"/>
                <a:ea typeface="微软雅黑" panose="020B0503020204020204" pitchFamily="34" charset="-122"/>
                <a:cs typeface="+mn-ea"/>
                <a:sym typeface="+mn-lt"/>
              </a:rPr>
              <a:t>的定價範例</a:t>
            </a:r>
            <a:endParaRPr lang="en" altLang="zh-CN" sz="2800" b="1" spc="300" dirty="0">
              <a:solidFill>
                <a:srgbClr val="000000"/>
              </a:solidFill>
              <a:latin typeface="微软雅黑" panose="020B0503020204020204" pitchFamily="34" charset="-122"/>
              <a:ea typeface="微软雅黑" panose="020B0503020204020204" pitchFamily="34" charset="-122"/>
              <a:cs typeface="+mn-ea"/>
              <a:sym typeface="+mn-lt"/>
            </a:endParaRPr>
          </a:p>
        </p:txBody>
      </p:sp>
      <p:pic>
        <p:nvPicPr>
          <p:cNvPr id="4" name="圖片 3">
            <a:extLst>
              <a:ext uri="{FF2B5EF4-FFF2-40B4-BE49-F238E27FC236}">
                <a16:creationId xmlns:a16="http://schemas.microsoft.com/office/drawing/2014/main" id="{AD7B3A95-89D0-C945-9E2B-AD7A999DF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66" y="1467385"/>
            <a:ext cx="7867655" cy="2989293"/>
          </a:xfrm>
          <a:prstGeom prst="rect">
            <a:avLst/>
          </a:prstGeom>
        </p:spPr>
      </p:pic>
    </p:spTree>
    <p:extLst>
      <p:ext uri="{BB962C8B-B14F-4D97-AF65-F5344CB8AC3E}">
        <p14:creationId xmlns:p14="http://schemas.microsoft.com/office/powerpoint/2010/main" val="64664813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8388</TotalTime>
  <Words>469</Words>
  <Application>Microsoft Macintosh PowerPoint</Application>
  <PresentationFormat>如螢幕大小 (16:9)</PresentationFormat>
  <Paragraphs>30</Paragraphs>
  <Slides>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新細明體</vt:lpstr>
      <vt:lpstr>微软雅黑</vt:lpstr>
      <vt:lpstr>宋体</vt:lpstr>
      <vt:lpstr>Arial</vt:lpstr>
      <vt:lpstr>Calibri</vt:lpstr>
      <vt:lpstr>Calibri Light</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fpvc167</cp:lastModifiedBy>
  <cp:revision>541</cp:revision>
  <dcterms:created xsi:type="dcterms:W3CDTF">2017-10-30T02:36:03Z</dcterms:created>
  <dcterms:modified xsi:type="dcterms:W3CDTF">2019-05-11T02:28:40Z</dcterms:modified>
</cp:coreProperties>
</file>