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464" r:id="rId2"/>
    <p:sldId id="478" r:id="rId3"/>
    <p:sldId id="479" r:id="rId4"/>
    <p:sldId id="480" r:id="rId5"/>
    <p:sldId id="481" r:id="rId6"/>
    <p:sldId id="482" r:id="rId7"/>
    <p:sldId id="483" r:id="rId8"/>
    <p:sldId id="48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硬碟空間不夠用了怎麼辦？</a:t>
            </a:r>
            <a:endParaRPr lang="en" altLang="zh-CN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AWS EBS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介紹與設置</a:t>
            </a:r>
            <a:endParaRPr lang="en-US" altLang="zh-CN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Elastic Block Storage(EBS)</a:t>
            </a:r>
            <a:r>
              <a:rPr lang="zh-TW" altLang="en-US" dirty="0"/>
              <a:t>可在 </a:t>
            </a:r>
            <a:r>
              <a:rPr lang="en" altLang="zh-TW" dirty="0"/>
              <a:t>AWS </a:t>
            </a:r>
            <a:r>
              <a:rPr lang="zh-TW" altLang="en-US" dirty="0"/>
              <a:t>服務中提供用於 </a:t>
            </a:r>
            <a:r>
              <a:rPr lang="en" altLang="zh-TW" dirty="0"/>
              <a:t>EC2 </a:t>
            </a:r>
            <a:r>
              <a:rPr lang="zh-CN" altLang="en-US" dirty="0"/>
              <a:t>虛擬主機</a:t>
            </a:r>
            <a:r>
              <a:rPr lang="zh-TW" altLang="en-US" dirty="0"/>
              <a:t>的永久性磁碟區，也就是我們熟知的實體硬碟的概念。而 </a:t>
            </a:r>
            <a:r>
              <a:rPr lang="en" altLang="zh-TW" dirty="0"/>
              <a:t>EBS </a:t>
            </a:r>
            <a:r>
              <a:rPr lang="zh-TW" altLang="en-US" dirty="0"/>
              <a:t>儲存在你所選擇的 </a:t>
            </a:r>
            <a:r>
              <a:rPr lang="en" altLang="zh-TW" dirty="0"/>
              <a:t>AZ(</a:t>
            </a:r>
            <a:r>
              <a:rPr lang="zh-CN" altLang="en-US" dirty="0"/>
              <a:t>可用區</a:t>
            </a:r>
            <a:r>
              <a:rPr lang="en" altLang="zh-TW" dirty="0"/>
              <a:t>) </a:t>
            </a:r>
            <a:r>
              <a:rPr lang="zh-TW" altLang="en-US" dirty="0"/>
              <a:t>當中，無法直接跨 </a:t>
            </a:r>
            <a:r>
              <a:rPr lang="en" altLang="zh-TW" dirty="0"/>
              <a:t>AZ </a:t>
            </a:r>
            <a:r>
              <a:rPr lang="zh-TW" altLang="en-US" dirty="0"/>
              <a:t>使用。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一個</a:t>
            </a:r>
            <a:r>
              <a:rPr lang="zh-TW" altLang="en-US" dirty="0"/>
              <a:t> </a:t>
            </a:r>
            <a:r>
              <a:rPr lang="en" altLang="zh-TW" dirty="0"/>
              <a:t>EBS </a:t>
            </a:r>
            <a:r>
              <a:rPr lang="zh-TW" altLang="en-US" dirty="0"/>
              <a:t>只能提供給一個 </a:t>
            </a:r>
            <a:r>
              <a:rPr lang="en" altLang="zh-TW" dirty="0"/>
              <a:t>EC2 Instance </a:t>
            </a:r>
            <a:r>
              <a:rPr lang="zh-TW" altLang="en-US" dirty="0"/>
              <a:t>安裝。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EBS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EBS General Purpose SSD (GP2)</a:t>
            </a:r>
            <a:r>
              <a:rPr lang="zh-TW" altLang="en-US" dirty="0"/>
              <a:t>：適合用在絕大多數情況，可提供 </a:t>
            </a:r>
            <a:r>
              <a:rPr lang="en-US" altLang="zh-TW" dirty="0"/>
              <a:t>&lt; 10,000 </a:t>
            </a:r>
            <a:r>
              <a:rPr lang="en" altLang="zh-TW" dirty="0"/>
              <a:t>IOPS </a:t>
            </a:r>
            <a:r>
              <a:rPr lang="zh-TW" altLang="en-US" dirty="0"/>
              <a:t>的服務，</a:t>
            </a:r>
            <a:r>
              <a:rPr lang="zh-TW" altLang="en-US" dirty="0">
                <a:solidFill>
                  <a:srgbClr val="FF0000"/>
                </a:solidFill>
              </a:rPr>
              <a:t>預設使用此類型 </a:t>
            </a:r>
            <a:r>
              <a:rPr lang="en" altLang="zh-TW" dirty="0">
                <a:solidFill>
                  <a:srgbClr val="FF0000"/>
                </a:solidFill>
              </a:rPr>
              <a:t>EBS </a:t>
            </a:r>
            <a:r>
              <a:rPr lang="zh-TW" altLang="en-US" dirty="0">
                <a:solidFill>
                  <a:srgbClr val="FF0000"/>
                </a:solidFill>
              </a:rPr>
              <a:t>服務。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EBS Provisioned IOPS SSD (IO1)</a:t>
            </a:r>
            <a:r>
              <a:rPr lang="zh-TW" altLang="en-US" dirty="0"/>
              <a:t>：適合用在對 </a:t>
            </a:r>
            <a:r>
              <a:rPr lang="en" altLang="zh-TW" dirty="0"/>
              <a:t>I/O </a:t>
            </a:r>
            <a:r>
              <a:rPr lang="zh-TW" altLang="en-US" dirty="0"/>
              <a:t>相對敏感的使用情境，如 </a:t>
            </a:r>
            <a:r>
              <a:rPr lang="en" altLang="zh-TW" dirty="0"/>
              <a:t>NoSQL </a:t>
            </a:r>
            <a:r>
              <a:rPr lang="zh-TW" altLang="en-US" dirty="0"/>
              <a:t>類型的資料庫，可提供 </a:t>
            </a:r>
            <a:r>
              <a:rPr lang="en-US" altLang="zh-TW" dirty="0"/>
              <a:t>&gt; 10,000 </a:t>
            </a:r>
            <a:r>
              <a:rPr lang="en" altLang="zh-TW" dirty="0"/>
              <a:t>IOPS </a:t>
            </a:r>
            <a:r>
              <a:rPr lang="zh-TW" altLang="en-US" dirty="0"/>
              <a:t>的服務。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Throughput Optimized HDD (ST1)</a:t>
            </a:r>
            <a:r>
              <a:rPr lang="zh-TW" altLang="en-US" dirty="0"/>
              <a:t>：適合用在寫入有依序性的情況，如 </a:t>
            </a:r>
            <a:r>
              <a:rPr lang="en" altLang="zh-TW" dirty="0"/>
              <a:t>log </a:t>
            </a:r>
            <a:r>
              <a:rPr lang="zh-TW" altLang="en-US" dirty="0"/>
              <a:t>資料，</a:t>
            </a:r>
            <a:r>
              <a:rPr lang="zh-TW" altLang="en-US" dirty="0">
                <a:solidFill>
                  <a:srgbClr val="FF0000"/>
                </a:solidFill>
              </a:rPr>
              <a:t>此類型 </a:t>
            </a:r>
            <a:r>
              <a:rPr lang="en" altLang="zh-TW" dirty="0">
                <a:solidFill>
                  <a:srgbClr val="FF0000"/>
                </a:solidFill>
              </a:rPr>
              <a:t>EBS </a:t>
            </a:r>
            <a:r>
              <a:rPr lang="zh-TW" altLang="en-US" dirty="0">
                <a:solidFill>
                  <a:srgbClr val="FF0000"/>
                </a:solidFill>
              </a:rPr>
              <a:t>無法設為開機磁碟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" altLang="zh-TW" dirty="0">
                <a:solidFill>
                  <a:srgbClr val="FF0000"/>
                </a:solidFill>
              </a:rPr>
              <a:t>boot device)</a:t>
            </a:r>
            <a:r>
              <a:rPr lang="zh-TW" altLang="en-US" dirty="0">
                <a:solidFill>
                  <a:srgbClr val="FF0000"/>
                </a:solidFill>
              </a:rPr>
              <a:t> 。</a:t>
            </a:r>
            <a:endParaRPr lang="en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Cold HD(SC1)</a:t>
            </a:r>
            <a:r>
              <a:rPr lang="zh-TW" altLang="en-US" dirty="0"/>
              <a:t>：最便宜的儲存費用，適合用在不常讀取的資料，如實體設定檔案，</a:t>
            </a:r>
            <a:r>
              <a:rPr lang="zh-TW" altLang="en-US" dirty="0">
                <a:solidFill>
                  <a:srgbClr val="FF0000"/>
                </a:solidFill>
              </a:rPr>
              <a:t>此類型 </a:t>
            </a:r>
            <a:r>
              <a:rPr lang="en" altLang="zh-TW" dirty="0">
                <a:solidFill>
                  <a:srgbClr val="FF0000"/>
                </a:solidFill>
              </a:rPr>
              <a:t>EBS </a:t>
            </a:r>
            <a:r>
              <a:rPr lang="zh-TW" altLang="en-US" dirty="0">
                <a:solidFill>
                  <a:srgbClr val="FF0000"/>
                </a:solidFill>
              </a:rPr>
              <a:t>無法設為開機磁碟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" altLang="zh-TW" dirty="0">
                <a:solidFill>
                  <a:srgbClr val="FF0000"/>
                </a:solidFill>
              </a:rPr>
              <a:t>boot device)</a:t>
            </a:r>
            <a:r>
              <a:rPr lang="zh-TW" altLang="en-US" dirty="0">
                <a:solidFill>
                  <a:srgbClr val="FF0000"/>
                </a:solidFill>
              </a:rPr>
              <a:t> 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EBS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分類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54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EBS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分類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81486B-DA9F-8C46-8C28-E0B2D765D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14" y="1467385"/>
            <a:ext cx="5562162" cy="31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6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EBS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分類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5D8D22-74A5-7243-A577-9A2FAB7F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09" y="1467385"/>
            <a:ext cx="5278371" cy="27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EBS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免費額度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61BE30-79A6-1548-B55E-9F98E8833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52" y="1467385"/>
            <a:ext cx="2395297" cy="29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EBS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收費方式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7E7823-2335-7740-AC61-337E64D38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5" y="1467385"/>
            <a:ext cx="48768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EBS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收費方式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3F066E1-EB32-B146-A2DC-6AF6FA393A0C}"/>
              </a:ext>
            </a:extLst>
          </p:cNvPr>
          <p:cNvSpPr txBox="1"/>
          <p:nvPr/>
        </p:nvSpPr>
        <p:spPr>
          <a:xfrm>
            <a:off x="790569" y="1467385"/>
            <a:ext cx="7562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假設在一個月 </a:t>
            </a:r>
            <a:r>
              <a:rPr lang="en-US" altLang="zh-TW" dirty="0"/>
              <a:t>30 </a:t>
            </a:r>
            <a:r>
              <a:rPr lang="zh-TW" altLang="en-US" dirty="0"/>
              <a:t>天內的 </a:t>
            </a:r>
            <a:r>
              <a:rPr lang="en-US" altLang="zh-TW" dirty="0"/>
              <a:t>12 </a:t>
            </a:r>
            <a:r>
              <a:rPr lang="zh-TW" altLang="en-US" dirty="0"/>
              <a:t>小時 </a:t>
            </a:r>
            <a:r>
              <a:rPr lang="en-US" altLang="zh-TW" dirty="0"/>
              <a:t>(43,200 </a:t>
            </a:r>
            <a:r>
              <a:rPr lang="zh-TW" altLang="en-US" dirty="0"/>
              <a:t>秒</a:t>
            </a:r>
            <a:r>
              <a:rPr lang="en-US" altLang="zh-TW" dirty="0"/>
              <a:t>) </a:t>
            </a:r>
            <a:r>
              <a:rPr lang="zh-TW" altLang="en-US" dirty="0"/>
              <a:t>佈建 </a:t>
            </a:r>
            <a:r>
              <a:rPr lang="en-US" altLang="zh-TW" dirty="0"/>
              <a:t>2000 </a:t>
            </a:r>
            <a:r>
              <a:rPr lang="en" altLang="zh-TW" dirty="0"/>
              <a:t>GB </a:t>
            </a:r>
            <a:r>
              <a:rPr lang="zh-TW" altLang="en-US" dirty="0"/>
              <a:t>的磁碟區。在每月每 </a:t>
            </a:r>
            <a:r>
              <a:rPr lang="en" altLang="zh-TW" dirty="0"/>
              <a:t>GB 0.10 USD </a:t>
            </a:r>
            <a:r>
              <a:rPr lang="zh-TW" altLang="en-US" dirty="0"/>
              <a:t>的區域中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0.10*2000/30/2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 3.33 USD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0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6742</TotalTime>
  <Words>276</Words>
  <Application>Microsoft Macintosh PowerPoint</Application>
  <PresentationFormat>如螢幕大小 (16:9)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492</cp:revision>
  <dcterms:created xsi:type="dcterms:W3CDTF">2017-10-30T02:36:03Z</dcterms:created>
  <dcterms:modified xsi:type="dcterms:W3CDTF">2019-05-07T15:01:09Z</dcterms:modified>
</cp:coreProperties>
</file>