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3"/>
    <p:sldId id="279" r:id="rId4"/>
    <p:sldId id="280" r:id="rId5"/>
    <p:sldId id="281" r:id="rId6"/>
    <p:sldId id="282" r:id="rId7"/>
    <p:sldId id="283" r:id="rId8"/>
    <p:sldId id="284" r:id="rId9"/>
    <p:sldId id="289" r:id="rId10"/>
    <p:sldId id="293" r:id="rId11"/>
    <p:sldId id="294" r:id="rId12"/>
    <p:sldId id="295" r:id="rId13"/>
    <p:sldId id="296" r:id="rId14"/>
    <p:sldId id="297" r:id="rId15"/>
    <p:sldId id="298" r:id="rId16"/>
    <p:sldId id="299" r:id="rId17"/>
    <p:sldId id="300" r:id="rId18"/>
    <p:sldId id="301" r:id="rId19"/>
    <p:sldId id="286" r:id="rId20"/>
    <p:sldId id="291" r:id="rId21"/>
    <p:sldId id="292" r:id="rId22"/>
    <p:sldId id="287" r:id="rId23"/>
    <p:sldId id="288" r:id="rId24"/>
    <p:sldId id="303" r:id="rId25"/>
    <p:sldId id="304" r:id="rId26"/>
    <p:sldId id="308" r:id="rId27"/>
    <p:sldId id="309" r:id="rId28"/>
    <p:sldId id="314" r:id="rId29"/>
    <p:sldId id="311" r:id="rId30"/>
    <p:sldId id="27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膜分离" id="{a66d22ca-0ae8-493c-be1e-96c84eefc0c6}">
          <p14:sldIdLst>
            <p14:sldId id="257"/>
            <p14:sldId id="279"/>
            <p14:sldId id="280"/>
            <p14:sldId id="281"/>
            <p14:sldId id="282"/>
            <p14:sldId id="283"/>
            <p14:sldId id="284"/>
          </p14:sldIdLst>
        </p14:section>
        <p14:section name="膜分离过程及特点&#13;" id="{0ad3b469-be32-49d3-a3cf-f2a02140cf1c}">
          <p14:sldIdLst>
            <p14:sldId id="289"/>
            <p14:sldId id="293"/>
            <p14:sldId id="294"/>
            <p14:sldId id="295"/>
            <p14:sldId id="296"/>
            <p14:sldId id="297"/>
            <p14:sldId id="298"/>
            <p14:sldId id="299"/>
            <p14:sldId id="300"/>
            <p14:sldId id="301"/>
            <p14:sldId id="286"/>
            <p14:sldId id="291"/>
            <p14:sldId id="292"/>
            <p14:sldId id="287"/>
            <p14:sldId id="288"/>
            <p14:sldId id="303"/>
            <p14:sldId id="308"/>
            <p14:sldId id="309"/>
            <p14:sldId id="314"/>
            <p14:sldId id="311"/>
            <p14:sldId id="278"/>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image" Target="../media/image8.png"/><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5.png"/><Relationship Id="rId5" Type="http://schemas.openxmlformats.org/officeDocument/2006/relationships/tags" Target="../tags/tag33.xml"/><Relationship Id="rId4" Type="http://schemas.openxmlformats.org/officeDocument/2006/relationships/image" Target="../media/image4.png"/><Relationship Id="rId3" Type="http://schemas.openxmlformats.org/officeDocument/2006/relationships/tags" Target="../tags/tag32.xml"/><Relationship Id="rId2" Type="http://schemas.openxmlformats.org/officeDocument/2006/relationships/image" Target="../media/image3.jpeg"/><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1998000" y="2476800"/>
            <a:ext cx="8197200" cy="1278000"/>
          </a:xfrm>
        </p:spPr>
        <p:txBody>
          <a:bodyPr lIns="91440" tIns="45720" rIns="91440" bIns="45720" anchor="t" anchorCtr="0">
            <a:normAutofit/>
          </a:bodyPr>
          <a:lstStyle>
            <a:lvl1pPr algn="ctr">
              <a:defRPr sz="8000" b="0" spc="600" baseline="0">
                <a:solidFill>
                  <a:schemeClr val="bg1"/>
                </a:solidFill>
                <a:latin typeface="Arial" panose="020B0604020202020204" pitchFamily="34" charset="0"/>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
            </p:custDataLst>
          </p:nvPr>
        </p:nvSpPr>
        <p:spPr>
          <a:xfrm>
            <a:off x="1998000" y="4140000"/>
            <a:ext cx="8197200" cy="460800"/>
          </a:xfrm>
        </p:spPr>
        <p:txBody>
          <a:bodyPr lIns="91440" tIns="45720" rIns="91440" bIns="45720">
            <a:normAutofit/>
          </a:bodyPr>
          <a:lstStyle>
            <a:lvl1pPr marL="0" indent="0" algn="ctr" eaLnBrk="1" fontAlgn="auto" latinLnBrk="0" hangingPunct="1">
              <a:lnSpc>
                <a:spcPct val="100000"/>
              </a:lnSpc>
              <a:spcAft>
                <a:spcPts val="0"/>
              </a:spcAft>
              <a:buNone/>
              <a:defRPr sz="2400" u="none" strike="noStrike" kern="1200" cap="none" spc="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1998000" y="262800"/>
            <a:ext cx="8197200" cy="403200"/>
          </a:xfrm>
        </p:spPr>
        <p:txBody>
          <a:bodyPr lIns="91440" tIns="45720" rIns="91440" bIns="45720">
            <a:normAutofit/>
          </a:bodyPr>
          <a:lstStyle>
            <a:lvl1pPr marL="0" indent="0" algn="ctr">
              <a:lnSpc>
                <a:spcPct val="100000"/>
              </a:lnSpc>
              <a:spcAft>
                <a:spcPts val="0"/>
              </a:spcAft>
              <a:buNone/>
              <a:defRPr sz="1400" kern="4000" spc="1200" baseline="0">
                <a:solidFill>
                  <a:schemeClr val="bg1">
                    <a:alpha val="31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点击此处编辑文本</a:t>
            </a:r>
            <a:endParaRPr lang="zh-CN" altLang="en-US" dirty="0"/>
          </a:p>
        </p:txBody>
      </p:sp>
      <p:sp>
        <p:nvSpPr>
          <p:cNvPr id="19" name="文本占位符 18"/>
          <p:cNvSpPr>
            <a:spLocks noGrp="1"/>
          </p:cNvSpPr>
          <p:nvPr>
            <p:ph type="body" sz="quarter" idx="14" hasCustomPrompt="1"/>
            <p:custDataLst>
              <p:tags r:id="rId9"/>
            </p:custDataLst>
          </p:nvPr>
        </p:nvSpPr>
        <p:spPr>
          <a:xfrm>
            <a:off x="1997075" y="6364800"/>
            <a:ext cx="8196263" cy="403200"/>
          </a:xfrm>
        </p:spPr>
        <p:txBody>
          <a:bodyPr lIns="91440" tIns="45720" rIns="91440" bIns="45720">
            <a:normAutofit/>
          </a:bodyPr>
          <a:lstStyle>
            <a:lvl1pPr marL="0" indent="0" algn="ctr">
              <a:lnSpc>
                <a:spcPct val="100000"/>
              </a:lnSpc>
              <a:spcAft>
                <a:spcPts val="0"/>
              </a:spcAft>
              <a:buNone/>
              <a:defRPr sz="1400" kern="4000" spc="1200" baseline="0">
                <a:solidFill>
                  <a:schemeClr val="bg1">
                    <a:alpha val="31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点击此处编辑文本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bg1"/>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1611085" y="2615542"/>
            <a:ext cx="8969829" cy="1419429"/>
          </a:xfrm>
        </p:spPr>
        <p:txBody>
          <a:bodyPr vert="horz" lIns="91440" tIns="45720" rIns="91440" bIns="45720" rtlCol="0" anchor="t" anchorCtr="0">
            <a:normAutofit/>
          </a:bodyPr>
          <a:lstStyle>
            <a:lvl1pPr marL="0" marR="0" algn="ctr" defTabSz="914400" rtl="0" eaLnBrk="1" fontAlgn="auto" latinLnBrk="0" hangingPunct="1">
              <a:lnSpc>
                <a:spcPct val="100000"/>
              </a:lnSpc>
              <a:buNone/>
              <a:defRPr kumimoji="0" lang="zh-CN" altLang="en-US" sz="8000" b="0"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blipFill rotWithShape="1">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3225600" y="3142800"/>
            <a:ext cx="5745600" cy="914400"/>
          </a:xfrm>
        </p:spPr>
        <p:txBody>
          <a:bodyPr lIns="91440" tIns="45720" rIns="91440" bIns="45720" anchor="t" anchorCtr="0">
            <a:normAutofit/>
          </a:bodyPr>
          <a:lstStyle>
            <a:lvl1pPr algn="ctr">
              <a:defRPr sz="6000" u="none" strike="noStrike" kern="1200" cap="none" spc="0" normalizeH="0" baseline="0">
                <a:solidFill>
                  <a:schemeClr val="bg1"/>
                </a:solidFill>
                <a:effectLst>
                  <a:outerShdw blurRad="57150" dist="38100" dir="5400000" algn="tl">
                    <a:srgbClr val="003CFF"/>
                  </a:outerShdw>
                </a:effectLst>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4"/>
            </p:custDataLst>
          </p:nvPr>
        </p:nvSpPr>
        <p:spPr>
          <a:xfrm>
            <a:off x="3225600" y="4467600"/>
            <a:ext cx="5745600" cy="801630"/>
          </a:xfrm>
        </p:spPr>
        <p:txBody>
          <a:bodyPr lIns="91440" tIns="45720" rIns="91440" bIns="45720">
            <a:normAutofit/>
          </a:bodyPr>
          <a:lstStyle>
            <a:lvl1pPr marL="0" indent="0" algn="ctr" eaLnBrk="1" fontAlgn="auto" latinLnBrk="0" hangingPunct="1">
              <a:spcAft>
                <a:spcPts val="0"/>
              </a:spcAft>
              <a:buNone/>
              <a:defRPr kumimoji="0" lang="zh-CN" altLang="en-US" sz="1800" b="0" i="0" u="none" strike="noStrike" kern="1200" cap="none" spc="0" normalizeH="0" baseline="0" noProof="1">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bg1"/>
                </a:solidFill>
                <a:latin typeface="微软雅黑" panose="020B0503020204020204" pitchFamily="34" charset="-122"/>
                <a:ea typeface="微软雅黑" panose="020B0503020204020204" pitchFamily="34" charset="-122"/>
              </a:defRPr>
            </a:lvl1pPr>
            <a:lvl2pPr>
              <a:defRPr sz="1600">
                <a:solidFill>
                  <a:schemeClr val="bg1"/>
                </a:solidFill>
                <a:latin typeface="微软雅黑" panose="020B0503020204020204" pitchFamily="34" charset="-122"/>
                <a:ea typeface="微软雅黑" panose="020B0503020204020204" pitchFamily="34" charset="-122"/>
              </a:defRPr>
            </a:lvl2pPr>
            <a:lvl3pPr>
              <a:defRPr sz="16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图片 7" descr="画板"/>
          <p:cNvPicPr>
            <a:picLocks noChangeAspect="1"/>
          </p:cNvPicPr>
          <p:nvPr>
            <p:custDataLst>
              <p:tags r:id="rId3"/>
            </p:custDataLst>
          </p:nvPr>
        </p:nvPicPr>
        <p:blipFill>
          <a:blip r:embed="rId4"/>
          <a:stretch>
            <a:fillRect/>
          </a:stretch>
        </p:blipFill>
        <p:spPr>
          <a:xfrm>
            <a:off x="-9525" y="-15875"/>
            <a:ext cx="2783205" cy="2624455"/>
          </a:xfrm>
          <a:prstGeom prst="rect">
            <a:avLst/>
          </a:prstGeom>
        </p:spPr>
      </p:pic>
      <p:pic>
        <p:nvPicPr>
          <p:cNvPr id="7" name="图片 6" descr="画板备份"/>
          <p:cNvPicPr>
            <a:picLocks noChangeAspect="1"/>
          </p:cNvPicPr>
          <p:nvPr>
            <p:custDataLst>
              <p:tags r:id="rId5"/>
            </p:custDataLst>
          </p:nvPr>
        </p:nvPicPr>
        <p:blipFill>
          <a:blip r:embed="rId6"/>
          <a:stretch>
            <a:fillRect/>
          </a:stretch>
        </p:blipFill>
        <p:spPr>
          <a:xfrm flipH="1">
            <a:off x="9719945" y="4386580"/>
            <a:ext cx="2470150" cy="2470150"/>
          </a:xfrm>
          <a:prstGeom prst="rect">
            <a:avLst/>
          </a:prstGeom>
        </p:spPr>
      </p:pic>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lvl1pPr>
              <a:defRPr>
                <a:solidFill>
                  <a:schemeClr val="bg1"/>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bg1"/>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bg1"/>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bg1"/>
                </a:solidFill>
                <a:latin typeface="微软雅黑" panose="020B0503020204020204" pitchFamily="34" charset="-122"/>
                <a:ea typeface="微软雅黑" panose="020B0503020204020204" pitchFamily="34" charset="-122"/>
              </a:defRPr>
            </a:lvl1pPr>
            <a:lvl2pPr indent="0" eaLnBrk="1" fontAlgn="auto" latinLnBrk="0" hangingPunct="1">
              <a:defRPr>
                <a:solidFill>
                  <a:schemeClr val="bg1"/>
                </a:solidFill>
                <a:latin typeface="微软雅黑" panose="020B0503020204020204" pitchFamily="34" charset="-122"/>
                <a:ea typeface="微软雅黑" panose="020B0503020204020204" pitchFamily="34" charset="-122"/>
              </a:defRPr>
            </a:lvl2pPr>
            <a:lvl3pPr indent="0" eaLnBrk="1" fontAlgn="auto" latinLnBrk="0" hangingPunct="1">
              <a:defRPr>
                <a:solidFill>
                  <a:schemeClr val="bg1"/>
                </a:solidFill>
                <a:latin typeface="微软雅黑" panose="020B0503020204020204" pitchFamily="34" charset="-122"/>
                <a:ea typeface="微软雅黑" panose="020B0503020204020204" pitchFamily="34" charset="-122"/>
              </a:defRPr>
            </a:lvl3pPr>
            <a:lvl4pPr indent="0" eaLnBrk="1" fontAlgn="auto" latinLnBrk="0" hangingPunct="1">
              <a:defRPr>
                <a:solidFill>
                  <a:schemeClr val="bg1"/>
                </a:solidFill>
                <a:latin typeface="微软雅黑" panose="020B0503020204020204" pitchFamily="34" charset="-122"/>
                <a:ea typeface="微软雅黑" panose="020B0503020204020204" pitchFamily="34" charset="-122"/>
              </a:defRPr>
            </a:lvl4pPr>
            <a:lvl5pPr indent="0" eaLnBrk="1" fontAlgn="auto" latinLnBrk="0" hangingPunct="1">
              <a:defRPr>
                <a:solidFill>
                  <a:schemeClr val="bg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11.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6.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3.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9.jpeg"/><Relationship Id="rId1" Type="http://schemas.openxmlformats.org/officeDocument/2006/relationships/tags" Target="../tags/tag1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4.xml"/><Relationship Id="rId1" Type="http://schemas.openxmlformats.org/officeDocument/2006/relationships/tags" Target="../tags/tag16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27.xml"/><Relationship Id="rId2" Type="http://schemas.openxmlformats.org/officeDocument/2006/relationships/image" Target="../media/image10.png"/><Relationship Id="rId1" Type="http://schemas.openxmlformats.org/officeDocument/2006/relationships/tags" Target="../tags/tag12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9.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0.xml"/></Relationships>
</file>

<file path=ppt/slides/_rels/slide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media/image12.png"/><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4" Type="http://schemas.openxmlformats.org/officeDocument/2006/relationships/slideLayout" Target="../slideLayouts/slideLayout6.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custDataLst>
              <p:tags r:id="rId1"/>
            </p:custDataLst>
          </p:nvPr>
        </p:nvSpPr>
        <p:spPr>
          <a:xfrm>
            <a:off x="4653280" y="4020820"/>
            <a:ext cx="2885440" cy="662940"/>
          </a:xfrm>
          <a:prstGeom prst="roundRect">
            <a:avLst>
              <a:gd name="adj" fmla="val 50000"/>
            </a:avLst>
          </a:prstGeom>
          <a:solidFill>
            <a:srgbClr val="004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0"/>
          <p:cNvSpPr>
            <a:spLocks noGrp="1"/>
          </p:cNvSpPr>
          <p:nvPr>
            <p:ph type="ctrTitle"/>
            <p:custDataLst>
              <p:tags r:id="rId2"/>
            </p:custDataLst>
          </p:nvPr>
        </p:nvSpPr>
        <p:spPr>
          <a:xfrm>
            <a:off x="1996606" y="2476800"/>
            <a:ext cx="8197200" cy="1278000"/>
          </a:xfrm>
        </p:spPr>
        <p:txBody>
          <a:bodyPr>
            <a:normAutofit fontScale="90000"/>
          </a:bodyPr>
          <a:lstStyle/>
          <a:p>
            <a:r>
              <a:rPr lang="zh-CN" altLang="en-US" sz="7400" dirty="0"/>
              <a:t>膜分离技术</a:t>
            </a:r>
            <a:endParaRPr lang="zh-CN" altLang="en-US" sz="7400" dirty="0"/>
          </a:p>
        </p:txBody>
      </p:sp>
      <p:sp>
        <p:nvSpPr>
          <p:cNvPr id="13" name="正文 12"/>
          <p:cNvSpPr>
            <a:spLocks noGrp="1"/>
          </p:cNvSpPr>
          <p:nvPr>
            <p:ph type="subTitle" idx="1"/>
            <p:custDataLst>
              <p:tags r:id="rId3"/>
            </p:custDataLst>
          </p:nvPr>
        </p:nvSpPr>
        <p:spPr>
          <a:xfrm>
            <a:off x="1996606" y="4140000"/>
            <a:ext cx="8197200" cy="460800"/>
          </a:xfrm>
        </p:spPr>
        <p:txBody>
          <a:bodyPr>
            <a:normAutofit fontScale="90000"/>
          </a:bodyPr>
          <a:lstStyle/>
          <a:p>
            <a:r>
              <a:rPr lang="zh-CN" altLang="en-US" dirty="0"/>
              <a:t>汇报人：景欣云、周雪</a:t>
            </a:r>
            <a:endParaRPr lang="zh-CN" altLang="en-US" dirty="0"/>
          </a:p>
        </p:txBody>
      </p:sp>
      <p:sp>
        <p:nvSpPr>
          <p:cNvPr id="15" name="文本占位符 14"/>
          <p:cNvSpPr>
            <a:spLocks noGrp="1"/>
          </p:cNvSpPr>
          <p:nvPr>
            <p:ph type="body" sz="quarter" idx="13"/>
            <p:custDataLst>
              <p:tags r:id="rId4"/>
            </p:custDataLst>
          </p:nvPr>
        </p:nvSpPr>
        <p:spPr>
          <a:xfrm>
            <a:off x="1996123" y="262800"/>
            <a:ext cx="8197200" cy="403200"/>
          </a:xfrm>
        </p:spPr>
        <p:txBody>
          <a:bodyPr lIns="91440" tIns="45720" rIns="91440" bIns="45720"/>
          <a:lstStyle/>
          <a:p>
            <a:r>
              <a:rPr lang="en-US" altLang="zh-CN" dirty="0"/>
              <a:t>DESIGN TEAM WORK REPORT</a:t>
            </a:r>
            <a:endParaRPr lang="en-US" altLang="zh-CN" dirty="0"/>
          </a:p>
        </p:txBody>
      </p:sp>
      <p:sp>
        <p:nvSpPr>
          <p:cNvPr id="16" name="文本占位符 15"/>
          <p:cNvSpPr>
            <a:spLocks noGrp="1"/>
          </p:cNvSpPr>
          <p:nvPr>
            <p:ph type="body" sz="quarter" idx="14"/>
            <p:custDataLst>
              <p:tags r:id="rId5"/>
            </p:custDataLst>
          </p:nvPr>
        </p:nvSpPr>
        <p:spPr>
          <a:xfrm>
            <a:off x="1996123" y="6364800"/>
            <a:ext cx="8196263" cy="403200"/>
          </a:xfrm>
        </p:spPr>
        <p:txBody>
          <a:bodyPr/>
          <a:lstStyle/>
          <a:p>
            <a:pPr>
              <a:lnSpc>
                <a:spcPct val="100000"/>
              </a:lnSpc>
            </a:pPr>
            <a:r>
              <a:rPr lang="en-US" altLang="zh-CN" dirty="0"/>
              <a:t>2021/XX/XX</a:t>
            </a:r>
            <a:endParaRPr lang="en-US" altLang="zh-CN" dirty="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微滤膜的特点及性能</a:t>
            </a:r>
            <a:endParaRPr lang="zh-CN" altLang="en-US"/>
          </a:p>
        </p:txBody>
      </p:sp>
      <p:sp>
        <p:nvSpPr>
          <p:cNvPr id="3" name="文本框 2"/>
          <p:cNvSpPr txBox="1"/>
          <p:nvPr/>
        </p:nvSpPr>
        <p:spPr>
          <a:xfrm>
            <a:off x="774065" y="1100455"/>
            <a:ext cx="10485120" cy="3538220"/>
          </a:xfrm>
          <a:prstGeom prst="rect">
            <a:avLst/>
          </a:prstGeom>
          <a:noFill/>
        </p:spPr>
        <p:txBody>
          <a:bodyPr wrap="square" rtlCol="0">
            <a:spAutoFit/>
          </a:bodyPr>
          <a:p>
            <a:r>
              <a:rPr lang="zh-CN" altLang="en-US" sz="3200">
                <a:solidFill>
                  <a:schemeClr val="bg1"/>
                </a:solidFill>
              </a:rPr>
              <a:t>微滤膜是一种孔径为0.1~10pm，高度均匀，具有筛分过滤特征的多孔固体连续介质。依据微孔形态的不同微滤膜可分为弯曲孔膜和柱状孔膜两类。弯曲孔膜是最为常见的品种.其微孔结构为交错链接的曲折孔道的网络，孔隙率较高，一般为35%~90%；柱状孔膜其微孔结构为几乎平行的贯穿膜壁的圆柱状毛细孔结构，孔隙率较低，一般小于10%，但由于其膜厚度较小，因此其通量还是可观的。</a:t>
            </a:r>
            <a:endParaRPr lang="zh-CN" altLang="en-US" sz="3200">
              <a:solidFill>
                <a:schemeClr val="bg1"/>
              </a:solidFill>
            </a:endParaRPr>
          </a:p>
        </p:txBody>
      </p:sp>
    </p:spTree>
    <p:custDataLst>
      <p:tags r:id="rId1"/>
    </p:custDataLst>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微滤膜的特点</a:t>
            </a:r>
            <a:endParaRPr lang="zh-CN" altLang="en-US"/>
          </a:p>
        </p:txBody>
      </p:sp>
      <p:sp>
        <p:nvSpPr>
          <p:cNvPr id="3" name="文本框 2"/>
          <p:cNvSpPr txBox="1"/>
          <p:nvPr/>
        </p:nvSpPr>
        <p:spPr>
          <a:xfrm>
            <a:off x="774065" y="1100455"/>
            <a:ext cx="10935970" cy="5631180"/>
          </a:xfrm>
          <a:prstGeom prst="rect">
            <a:avLst/>
          </a:prstGeom>
          <a:noFill/>
        </p:spPr>
        <p:txBody>
          <a:bodyPr wrap="square" rtlCol="0">
            <a:spAutoFit/>
          </a:bodyPr>
          <a:p>
            <a:r>
              <a:rPr lang="zh-CN" altLang="en-US" sz="2400">
                <a:solidFill>
                  <a:schemeClr val="bg1"/>
                </a:solidFill>
              </a:rPr>
              <a:t>（1）属于绝对过滤介质。微滤膜主要以筛分截留作用实现分离，使所有比膜孔绝对值大</a:t>
            </a:r>
            <a:endParaRPr lang="zh-CN" altLang="en-US" sz="2400">
              <a:solidFill>
                <a:schemeClr val="bg1"/>
              </a:solidFill>
            </a:endParaRPr>
          </a:p>
          <a:p>
            <a:r>
              <a:rPr lang="zh-CN" altLang="en-US" sz="2400">
                <a:solidFill>
                  <a:schemeClr val="bg1"/>
                </a:solidFill>
              </a:rPr>
              <a:t>的粒子全面截留，而深层介质过滤时不能到达绝对的要求，因此微滤膜属于绝对过滤材料</a:t>
            </a:r>
            <a:endParaRPr lang="zh-CN" altLang="en-US" sz="2400">
              <a:solidFill>
                <a:schemeClr val="bg1"/>
              </a:solidFill>
            </a:endParaRPr>
          </a:p>
          <a:p>
            <a:r>
              <a:rPr lang="zh-CN" altLang="en-US" sz="2400">
                <a:solidFill>
                  <a:schemeClr val="bg1"/>
                </a:solidFill>
              </a:rPr>
              <a:t>（2）孔径均匀，过滤精度高。微滤膜的孔径较均匀，其最大孔径与平均孔径之比一般为3~4，孔径基本呈正态分布，因此经常被作为起保证作用的手段，过滤精度高，可靠性强</a:t>
            </a:r>
            <a:endParaRPr lang="zh-CN" altLang="en-US" sz="2400">
              <a:solidFill>
                <a:schemeClr val="bg1"/>
              </a:solidFill>
            </a:endParaRPr>
          </a:p>
          <a:p>
            <a:r>
              <a:rPr lang="zh-CN" altLang="en-US" sz="2400">
                <a:solidFill>
                  <a:schemeClr val="bg1"/>
                </a:solidFill>
              </a:rPr>
              <a:t>（3）通量大。由于微滤膜的孔隙率高，因此在同等过滤精度下，流体的过滤速率比常规过滤介质高几十倍。</a:t>
            </a:r>
            <a:endParaRPr lang="zh-CN" altLang="en-US" sz="2400">
              <a:solidFill>
                <a:schemeClr val="bg1"/>
              </a:solidFill>
            </a:endParaRPr>
          </a:p>
          <a:p>
            <a:r>
              <a:rPr lang="zh-CN" altLang="en-US" sz="2400">
                <a:solidFill>
                  <a:schemeClr val="bg1"/>
                </a:solidFill>
              </a:rPr>
              <a:t>（4）厚度薄，吸附量小。微滤膜的厚度一般为10~200pm，过滤时对过滤对象的吸附量小，因此贵重物料的损失较少。</a:t>
            </a:r>
            <a:endParaRPr lang="zh-CN" altLang="en-US" sz="2400">
              <a:solidFill>
                <a:schemeClr val="bg1"/>
              </a:solidFill>
            </a:endParaRPr>
          </a:p>
          <a:p>
            <a:r>
              <a:rPr lang="zh-CN" altLang="en-US" sz="2400">
                <a:solidFill>
                  <a:schemeClr val="bg1"/>
                </a:solidFill>
              </a:rPr>
              <a:t>（5）无介质脱落，不产生二次污染。微滤膜为连续的整体结构，没有一般深层过滤介可能产生卸料和滤材脱落的不足。</a:t>
            </a:r>
            <a:endParaRPr lang="zh-CN" altLang="en-US" sz="2400">
              <a:solidFill>
                <a:schemeClr val="bg1"/>
              </a:solidFill>
            </a:endParaRPr>
          </a:p>
          <a:p>
            <a:r>
              <a:rPr lang="zh-CN" altLang="en-US" sz="2400">
                <a:solidFill>
                  <a:schemeClr val="bg1"/>
                </a:solidFill>
              </a:rPr>
              <a:t>（6）颗粒容纳量小，易堵塞。微滤膜内部的比表面积小，颗粒容纳量小，易被物料中与膜孔大小相近的微粒堵塞。</a:t>
            </a:r>
            <a:endParaRPr lang="zh-CN" altLang="en-US" sz="2400">
              <a:solidFill>
                <a:schemeClr val="bg1"/>
              </a:solidFill>
            </a:endParaRPr>
          </a:p>
        </p:txBody>
      </p:sp>
    </p:spTree>
    <p:custDataLst>
      <p:tags r:id="rId1"/>
    </p:custDataLst>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微滤膜的性能</a:t>
            </a:r>
            <a:endParaRPr lang="zh-CN" altLang="en-US"/>
          </a:p>
        </p:txBody>
      </p:sp>
      <p:sp>
        <p:nvSpPr>
          <p:cNvPr id="3" name="文本框 2"/>
          <p:cNvSpPr txBox="1"/>
          <p:nvPr/>
        </p:nvSpPr>
        <p:spPr>
          <a:xfrm>
            <a:off x="774065" y="1100455"/>
            <a:ext cx="10485120" cy="3169285"/>
          </a:xfrm>
          <a:prstGeom prst="rect">
            <a:avLst/>
          </a:prstGeom>
          <a:noFill/>
        </p:spPr>
        <p:txBody>
          <a:bodyPr wrap="square" rtlCol="0">
            <a:spAutoFit/>
          </a:bodyPr>
          <a:p>
            <a:r>
              <a:rPr lang="zh-CN" altLang="en-US" sz="2000">
                <a:solidFill>
                  <a:schemeClr val="bg1"/>
                </a:solidFill>
              </a:rPr>
              <a:t>（1）微孔结构。由于微孔滤膜主要是涌讨筛分机制分离介质的，因此微孔膜的微孔结构将直接影响膜的分离效率和分离水平。相转化法的膜结构取决于相分离形成的网络形态及非对称性，烧结膜的结构主要取决于粉末的堆积结构，核径迹膜为圆管状贯穿结构，拉伸膜的结构是被拉开的片晶之间的贯穿空隙。</a:t>
            </a:r>
            <a:endParaRPr lang="zh-CN" altLang="en-US" sz="2000">
              <a:solidFill>
                <a:schemeClr val="bg1"/>
              </a:solidFill>
            </a:endParaRPr>
          </a:p>
          <a:p>
            <a:r>
              <a:rPr lang="zh-CN" altLang="en-US" sz="2000">
                <a:solidFill>
                  <a:schemeClr val="bg1"/>
                </a:solidFill>
              </a:rPr>
              <a:t>(2)孔径及其分布。微滤膜的孔径有最大孔径和平均孔径，它们在一定程度上反映了孔的大小，而孔径分布则是指膜中一定大小的孔的体积占整个孔体积的百分比，由此可以判断膜的好坏。微滤膜的孔径和孔径分布是决定膜分离性能的主要因素，准确地测定孔径及其分布可有效地掌握膜的性能参数。</a:t>
            </a:r>
            <a:endParaRPr lang="zh-CN" altLang="en-US" sz="2000">
              <a:solidFill>
                <a:schemeClr val="bg1"/>
              </a:solidFill>
            </a:endParaRPr>
          </a:p>
          <a:p>
            <a:r>
              <a:rPr lang="zh-CN" altLang="en-US" sz="2000">
                <a:solidFill>
                  <a:schemeClr val="bg1"/>
                </a:solidFill>
              </a:rPr>
              <a:t>(3）通量。微孔滤膜的通量通常是在一定温度和真空度下进行测定的。</a:t>
            </a:r>
            <a:endParaRPr lang="zh-CN" altLang="en-US" sz="2000">
              <a:solidFill>
                <a:schemeClr val="bg1"/>
              </a:solidFill>
            </a:endParaRPr>
          </a:p>
          <a:p>
            <a:r>
              <a:rPr lang="zh-CN" altLang="en-US" sz="2000">
                <a:solidFill>
                  <a:schemeClr val="bg1"/>
                </a:solidFill>
              </a:rPr>
              <a:t>(4）孔隙率。微滤膜中微孔体积与微滤膜体积之比定义为孔隙率，其计算公式为</a:t>
            </a:r>
            <a:endParaRPr lang="zh-CN" altLang="en-US" sz="2000">
              <a:solidFill>
                <a:schemeClr val="bg1"/>
              </a:solidFill>
            </a:endParaRPr>
          </a:p>
        </p:txBody>
      </p:sp>
      <p:pic>
        <p:nvPicPr>
          <p:cNvPr id="4" name="图片 3"/>
          <p:cNvPicPr>
            <a:picLocks noChangeAspect="1"/>
          </p:cNvPicPr>
          <p:nvPr/>
        </p:nvPicPr>
        <p:blipFill>
          <a:blip r:embed="rId1"/>
          <a:stretch>
            <a:fillRect/>
          </a:stretch>
        </p:blipFill>
        <p:spPr>
          <a:xfrm>
            <a:off x="1347470" y="4485005"/>
            <a:ext cx="9128760" cy="1659890"/>
          </a:xfrm>
          <a:prstGeom prst="rect">
            <a:avLst/>
          </a:prstGeom>
        </p:spPr>
      </p:pic>
    </p:spTree>
    <p:custDataLst>
      <p:tags r:id="rId2"/>
    </p:custDataLst>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二、超滤</a:t>
            </a:r>
            <a:endParaRPr lang="zh-CN" altLang="en-US"/>
          </a:p>
        </p:txBody>
      </p:sp>
      <p:sp>
        <p:nvSpPr>
          <p:cNvPr id="3" name="文本框 2"/>
          <p:cNvSpPr txBox="1"/>
          <p:nvPr/>
        </p:nvSpPr>
        <p:spPr>
          <a:xfrm>
            <a:off x="774065" y="1100455"/>
            <a:ext cx="10485120" cy="4892675"/>
          </a:xfrm>
          <a:prstGeom prst="rect">
            <a:avLst/>
          </a:prstGeom>
          <a:noFill/>
        </p:spPr>
        <p:txBody>
          <a:bodyPr wrap="square" rtlCol="0">
            <a:spAutoFit/>
          </a:bodyPr>
          <a:p>
            <a:r>
              <a:rPr lang="zh-CN" altLang="en-US" sz="2400">
                <a:solidFill>
                  <a:schemeClr val="bg1"/>
                </a:solidFill>
              </a:rPr>
              <a:t>超滤是利用膜的透过性能，在静压差的推动力作用下，达到分离离子、分子及某种微粒目的的膜分离技术。</a:t>
            </a:r>
            <a:endParaRPr lang="zh-CN" altLang="en-US" sz="2400">
              <a:solidFill>
                <a:schemeClr val="bg1"/>
              </a:solidFill>
            </a:endParaRPr>
          </a:p>
          <a:p>
            <a:r>
              <a:rPr lang="zh-CN" altLang="en-US" sz="2400">
                <a:solidFill>
                  <a:schemeClr val="bg1"/>
                </a:solidFill>
              </a:rPr>
              <a:t>超滤膜的孔径为1nm~0.05um，其所分离的组分直径为5~10nm，可分离相对分子质量大于500的大分子和胶体。超滤有以下操作特点。</a:t>
            </a:r>
            <a:endParaRPr lang="zh-CN" altLang="en-US" sz="2400">
              <a:solidFill>
                <a:schemeClr val="bg1"/>
              </a:solidFill>
            </a:endParaRPr>
          </a:p>
          <a:p>
            <a:r>
              <a:rPr lang="zh-CN" altLang="en-US" sz="2400">
                <a:solidFill>
                  <a:schemeClr val="bg1"/>
                </a:solidFill>
              </a:rPr>
              <a:t>（1)超滤常采用切向过滤，以减少过滤阻力，因此它也属于增浓过程。</a:t>
            </a:r>
            <a:endParaRPr lang="zh-CN" altLang="en-US" sz="2400">
              <a:solidFill>
                <a:schemeClr val="bg1"/>
              </a:solidFill>
            </a:endParaRPr>
          </a:p>
          <a:p>
            <a:r>
              <a:rPr lang="zh-CN" altLang="en-US" sz="2400">
                <a:solidFill>
                  <a:schemeClr val="bg1"/>
                </a:solidFill>
              </a:rPr>
              <a:t>(2)超滤常用的压强差为0.1～0.5MPa，最大可达1MPa。</a:t>
            </a:r>
            <a:endParaRPr lang="zh-CN" altLang="en-US" sz="2400">
              <a:solidFill>
                <a:schemeClr val="bg1"/>
              </a:solidFill>
            </a:endParaRPr>
          </a:p>
          <a:p>
            <a:r>
              <a:rPr lang="zh-CN" altLang="en-US" sz="2400">
                <a:solidFill>
                  <a:schemeClr val="bg1"/>
                </a:solidFill>
              </a:rPr>
              <a:t>（3)一般认为微滤和超滤间的分离界限大致在0.1um，但实际上两者的分离范围往往是有所重叠的，并无严格的界限。</a:t>
            </a:r>
            <a:endParaRPr lang="zh-CN" altLang="en-US" sz="2400">
              <a:solidFill>
                <a:schemeClr val="bg1"/>
              </a:solidFill>
            </a:endParaRPr>
          </a:p>
          <a:p>
            <a:r>
              <a:rPr lang="zh-CN" altLang="en-US" sz="2400">
                <a:solidFill>
                  <a:schemeClr val="bg1"/>
                </a:solidFill>
              </a:rPr>
              <a:t>(4)在超滤过程中，随着过滤的进行，同样会有膜孔逐渐被堵塞，导致滤液流量下降的现象，到一定程度时必须停下来进行清洗，因此，严格而言超滤也是间歇过程。</a:t>
            </a:r>
            <a:endParaRPr lang="zh-CN" altLang="en-US" sz="2400">
              <a:solidFill>
                <a:schemeClr val="bg1"/>
              </a:solidFill>
            </a:endParaRPr>
          </a:p>
          <a:p>
            <a:r>
              <a:rPr lang="zh-CN" altLang="en-US" sz="2400">
                <a:solidFill>
                  <a:schemeClr val="bg1"/>
                </a:solidFill>
              </a:rPr>
              <a:t>(5)超滤常用于分子间的分离，一般的准则是如果要达到良好的分离，被分离分子间的相对分子质量至少要相差一个数量级。</a:t>
            </a:r>
            <a:endParaRPr lang="zh-CN" altLang="en-US" sz="2400">
              <a:solidFill>
                <a:schemeClr val="bg1"/>
              </a:solidFill>
            </a:endParaRPr>
          </a:p>
        </p:txBody>
      </p:sp>
    </p:spTree>
    <p:custDataLst>
      <p:tags r:id="rId1"/>
    </p:custDataLst>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超滤的基本原理</a:t>
            </a:r>
            <a:endParaRPr lang="zh-CN" altLang="en-US"/>
          </a:p>
        </p:txBody>
      </p:sp>
      <p:sp>
        <p:nvSpPr>
          <p:cNvPr id="3" name="文本框 2"/>
          <p:cNvSpPr txBox="1"/>
          <p:nvPr/>
        </p:nvSpPr>
        <p:spPr>
          <a:xfrm>
            <a:off x="853440" y="1998345"/>
            <a:ext cx="10485120" cy="2861310"/>
          </a:xfrm>
          <a:prstGeom prst="rect">
            <a:avLst/>
          </a:prstGeom>
          <a:noFill/>
        </p:spPr>
        <p:txBody>
          <a:bodyPr wrap="square" rtlCol="0">
            <a:spAutoFit/>
          </a:bodyPr>
          <a:p>
            <a:r>
              <a:rPr lang="zh-CN" altLang="en-US" sz="3600">
                <a:solidFill>
                  <a:schemeClr val="bg1"/>
                </a:solidFill>
              </a:rPr>
              <a:t>在一定的压力作用下，含有大、小分子溶质的溶液流过超滤膜表面时，溶剂和小分子物质（如无机盐类）透过膜，作为透过液被收集起来；</a:t>
            </a:r>
            <a:endParaRPr lang="zh-CN" altLang="en-US" sz="3600">
              <a:solidFill>
                <a:schemeClr val="bg1"/>
              </a:solidFill>
            </a:endParaRPr>
          </a:p>
          <a:p>
            <a:r>
              <a:rPr lang="zh-CN" altLang="en-US" sz="3600">
                <a:solidFill>
                  <a:schemeClr val="bg1"/>
                </a:solidFill>
              </a:rPr>
              <a:t>而大分子溶质（如有机胶体）则被膜截留而作为浓缩液被回收。</a:t>
            </a:r>
            <a:endParaRPr lang="zh-CN" altLang="en-US" sz="3600">
              <a:solidFill>
                <a:schemeClr val="bg1"/>
              </a:solidFill>
            </a:endParaRPr>
          </a:p>
        </p:txBody>
      </p:sp>
    </p:spTree>
    <p:custDataLst>
      <p:tags r:id="rId1"/>
    </p:custDataLst>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超滤膜的结构及性能</a:t>
            </a:r>
            <a:br>
              <a:rPr lang="zh-CN" altLang="en-US">
                <a:solidFill>
                  <a:schemeClr val="bg1"/>
                </a:solidFill>
              </a:rPr>
            </a:br>
            <a:endParaRPr lang="zh-CN" altLang="en-US"/>
          </a:p>
        </p:txBody>
      </p:sp>
      <p:sp>
        <p:nvSpPr>
          <p:cNvPr id="3" name="文本框 2"/>
          <p:cNvSpPr txBox="1"/>
          <p:nvPr/>
        </p:nvSpPr>
        <p:spPr>
          <a:xfrm>
            <a:off x="774065" y="1100455"/>
            <a:ext cx="10485120" cy="3046095"/>
          </a:xfrm>
          <a:prstGeom prst="rect">
            <a:avLst/>
          </a:prstGeom>
          <a:noFill/>
        </p:spPr>
        <p:txBody>
          <a:bodyPr wrap="square" rtlCol="0">
            <a:spAutoFit/>
          </a:bodyPr>
          <a:p>
            <a:r>
              <a:rPr lang="zh-CN" altLang="en-US" sz="2400">
                <a:solidFill>
                  <a:schemeClr val="bg1"/>
                </a:solidFill>
              </a:rPr>
              <a:t>超滤膜按形态结构可分为对称膜和非及称膜。对称膜内外均有致密的皮层，中向3支撑层，而非对称膜具有单皮层结构，即本中空纤维的内表面或外表面只有一层致层。目前，商品化的超滤膜多为非对称膜。物理结构具有不对称性，膜实际上可分为两层，一层是超薄活化层，通常厚度为0.1~1pm，孔径为5~20nm，对溶液的分离起主要作用；另一层是多孔层，厚度为75~125um孔径约0.4pm，具有很高的透水性，它只起支撑作用。超滤膜在应用时，存在适宜的使用温度、pH范围和最大允许溶质浓度等。此外，在表面的细菌、微生物的新陈代谢产物有可能导致膜的水解、氧化和膜结构的不可逆变化。</a:t>
            </a:r>
            <a:endParaRPr lang="zh-CN" altLang="en-US" sz="2400">
              <a:solidFill>
                <a:schemeClr val="bg1"/>
              </a:solidFill>
            </a:endParaRPr>
          </a:p>
        </p:txBody>
      </p:sp>
    </p:spTree>
    <p:custDataLst>
      <p:tags r:id="rId1"/>
    </p:custDataLst>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超滤膜的主要性能指标.</a:t>
            </a:r>
          </a:p>
        </p:txBody>
      </p:sp>
      <p:sp>
        <p:nvSpPr>
          <p:cNvPr id="3" name="文本框 2"/>
          <p:cNvSpPr txBox="1"/>
          <p:nvPr/>
        </p:nvSpPr>
        <p:spPr>
          <a:xfrm>
            <a:off x="774065" y="1100455"/>
            <a:ext cx="10485120" cy="4154170"/>
          </a:xfrm>
          <a:prstGeom prst="rect">
            <a:avLst/>
          </a:prstGeom>
          <a:noFill/>
        </p:spPr>
        <p:txBody>
          <a:bodyPr wrap="square" rtlCol="0">
            <a:spAutoFit/>
          </a:bodyPr>
          <a:p>
            <a:r>
              <a:rPr lang="zh-CN" altLang="en-US" sz="2400">
                <a:solidFill>
                  <a:schemeClr val="bg1"/>
                </a:solidFill>
              </a:rPr>
              <a:t>1.膜及其组件缺陷</a:t>
            </a:r>
            <a:endParaRPr lang="zh-CN" altLang="en-US" sz="2400">
              <a:solidFill>
                <a:schemeClr val="bg1"/>
              </a:solidFill>
            </a:endParaRPr>
          </a:p>
          <a:p>
            <a:r>
              <a:rPr lang="zh-CN" altLang="en-US" sz="2400">
                <a:solidFill>
                  <a:schemeClr val="bg1"/>
                </a:solidFill>
              </a:rPr>
              <a:t>超滤膜及其组件的缺陷对于中空纤维超滤器是较难检查的，常在中空纤维内侧注入小于0.2MPa压力的压缩空气，外侧充满纯水，此时应绝对无气泡产生，以此作为判断超滤膜有无大孔缺陷的一般依据。</a:t>
            </a:r>
            <a:endParaRPr lang="zh-CN" altLang="en-US" sz="2400">
              <a:solidFill>
                <a:schemeClr val="bg1"/>
              </a:solidFill>
            </a:endParaRPr>
          </a:p>
          <a:p>
            <a:r>
              <a:rPr lang="zh-CN" altLang="en-US" sz="2400">
                <a:solidFill>
                  <a:schemeClr val="bg1"/>
                </a:solidFill>
              </a:rPr>
              <a:t>2.超滤膜通量与截留相对分子质量</a:t>
            </a:r>
            <a:endParaRPr lang="zh-CN" altLang="en-US" sz="2400">
              <a:solidFill>
                <a:schemeClr val="bg1"/>
              </a:solidFill>
            </a:endParaRPr>
          </a:p>
          <a:p>
            <a:r>
              <a:rPr lang="zh-CN" altLang="en-US" sz="2400">
                <a:solidFill>
                  <a:schemeClr val="bg1"/>
                </a:solidFill>
              </a:rPr>
              <a:t>一般商品超滤膜的透过能力以纯水的透过速率表示，并标明测定条件。纯水透过（透）速率一般是在0.1~0.3MPa压力下测定。当然，在一定截留率下透过（渗透）速率遂大越好。</a:t>
            </a:r>
            <a:endParaRPr lang="zh-CN" altLang="en-US" sz="2400">
              <a:solidFill>
                <a:schemeClr val="bg1"/>
              </a:solidFill>
            </a:endParaRPr>
          </a:p>
          <a:p>
            <a:r>
              <a:rPr lang="zh-CN" altLang="en-US" sz="2400">
                <a:solidFill>
                  <a:schemeClr val="bg1"/>
                </a:solidFill>
              </a:rPr>
              <a:t>截留相对分子质量用以表示超滤膜的截留特性，截留范围不仅与膜的孔径有关，而且膜材料和膜材料表面的物化性质有关。截留率越高，截留范围越窄的膜越好。</a:t>
            </a:r>
            <a:endParaRPr lang="zh-CN" altLang="en-US" sz="2400">
              <a:solidFill>
                <a:schemeClr val="bg1"/>
              </a:solidFill>
            </a:endParaRPr>
          </a:p>
        </p:txBody>
      </p:sp>
    </p:spTree>
    <p:custDataLst>
      <p:tags r:id="rId1"/>
    </p:custDataLst>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超滤膜的主要性能指标.</a:t>
            </a:r>
          </a:p>
        </p:txBody>
      </p:sp>
      <p:sp>
        <p:nvSpPr>
          <p:cNvPr id="3" name="文本框 2"/>
          <p:cNvSpPr txBox="1"/>
          <p:nvPr/>
        </p:nvSpPr>
        <p:spPr>
          <a:xfrm>
            <a:off x="774065" y="1100455"/>
            <a:ext cx="10485120" cy="5631180"/>
          </a:xfrm>
          <a:prstGeom prst="rect">
            <a:avLst/>
          </a:prstGeom>
          <a:noFill/>
        </p:spPr>
        <p:txBody>
          <a:bodyPr wrap="square" rtlCol="0">
            <a:spAutoFit/>
          </a:bodyPr>
          <a:p>
            <a:r>
              <a:rPr lang="zh-CN" altLang="en-US" sz="2400">
                <a:solidFill>
                  <a:schemeClr val="bg1"/>
                </a:solidFill>
              </a:rPr>
              <a:t>3.压密因数</a:t>
            </a:r>
            <a:endParaRPr lang="zh-CN" altLang="en-US" sz="2400">
              <a:solidFill>
                <a:schemeClr val="bg1"/>
              </a:solidFill>
            </a:endParaRPr>
          </a:p>
          <a:p>
            <a:r>
              <a:rPr lang="zh-CN" altLang="en-US" sz="2400">
                <a:solidFill>
                  <a:schemeClr val="bg1"/>
                </a:solidFill>
              </a:rPr>
              <a:t>超滤膜的表皮层较为致密，内层中的多孔海绵状的结构在压力作用下易于被压密。开加压时的超滤速率与过滤24h后达到稳定时的超滤速率之比称为压密因数：</a:t>
            </a:r>
            <a:endParaRPr lang="zh-CN" altLang="en-US" sz="2400">
              <a:solidFill>
                <a:schemeClr val="bg1"/>
              </a:solidFill>
            </a:endParaRPr>
          </a:p>
          <a:p>
            <a:r>
              <a:rPr lang="zh-CN" altLang="en-US" sz="2400">
                <a:solidFill>
                  <a:schemeClr val="bg1"/>
                </a:solidFill>
              </a:rPr>
              <a:t>m=压密因数=初始超滤速率/稳定超滤速率=1.2~1.5</a:t>
            </a:r>
            <a:endParaRPr lang="zh-CN" altLang="en-US" sz="2400">
              <a:solidFill>
                <a:schemeClr val="bg1"/>
              </a:solidFill>
            </a:endParaRPr>
          </a:p>
          <a:p>
            <a:r>
              <a:rPr lang="zh-CN" altLang="en-US" sz="2400">
                <a:solidFill>
                  <a:schemeClr val="bg1"/>
                </a:solidFill>
              </a:rPr>
              <a:t>若达到稳定速率后继续运行，由于压力持续作用及膜表面的污染，超滤速率将进一步降。压密因数与膜的材质、结构、孔隙率及孔径有关。</a:t>
            </a:r>
            <a:endParaRPr lang="zh-CN" altLang="en-US" sz="2400">
              <a:solidFill>
                <a:schemeClr val="bg1"/>
              </a:solidFill>
            </a:endParaRPr>
          </a:p>
          <a:p>
            <a:r>
              <a:rPr lang="zh-CN" altLang="en-US" sz="2400">
                <a:solidFill>
                  <a:schemeClr val="bg1"/>
                </a:solidFill>
              </a:rPr>
              <a:t>4.亲水性和疏水性</a:t>
            </a:r>
            <a:endParaRPr lang="zh-CN" altLang="en-US" sz="2400">
              <a:solidFill>
                <a:schemeClr val="bg1"/>
              </a:solidFill>
            </a:endParaRPr>
          </a:p>
          <a:p>
            <a:r>
              <a:rPr lang="zh-CN" altLang="en-US" sz="2400">
                <a:solidFill>
                  <a:schemeClr val="bg1"/>
                </a:solidFill>
              </a:rPr>
              <a:t>亲水性和疏水性与膜的吸附有密切关系，这决定了膜的应用范围，一般用测定接触用采用蛋白质吸附量来表征膜的亲水性。</a:t>
            </a:r>
            <a:endParaRPr lang="zh-CN" altLang="en-US" sz="2400">
              <a:solidFill>
                <a:schemeClr val="bg1"/>
              </a:solidFill>
            </a:endParaRPr>
          </a:p>
          <a:p>
            <a:r>
              <a:rPr lang="zh-CN" altLang="en-US" sz="2400">
                <a:solidFill>
                  <a:schemeClr val="bg1"/>
                </a:solidFill>
              </a:rPr>
              <a:t>5.荷电性</a:t>
            </a:r>
            <a:endParaRPr lang="zh-CN" altLang="en-US" sz="2400">
              <a:solidFill>
                <a:schemeClr val="bg1"/>
              </a:solidFill>
            </a:endParaRPr>
          </a:p>
          <a:p>
            <a:r>
              <a:rPr lang="zh-CN" altLang="en-US" sz="2400">
                <a:solidFill>
                  <a:schemeClr val="bg1"/>
                </a:solidFill>
              </a:rPr>
              <a:t>膜材料带有极性基团或可离解基团，因而与溶液接触后，由于溶剂化作用或离解作用膜表面荷电，这将给膜带来附加的优点。可利用不同电荷的吸引作用来捕获某些物质，或用相同电荷的排斥作用使膜更具抗污染性等。一般用离子交换容量或流动电位法来判监电性。</a:t>
            </a:r>
            <a:endParaRPr lang="zh-CN" altLang="en-US" sz="2400">
              <a:solidFill>
                <a:schemeClr val="bg1"/>
              </a:solidFill>
            </a:endParaRPr>
          </a:p>
        </p:txBody>
      </p:sp>
    </p:spTree>
    <p:custDataLst>
      <p:tags r:id="rId1"/>
    </p:custDataLst>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三、纳滤</a:t>
            </a:r>
            <a:endParaRPr lang="zh-CN" altLang="en-US"/>
          </a:p>
        </p:txBody>
      </p:sp>
      <p:sp>
        <p:nvSpPr>
          <p:cNvPr id="3" name="文本框 2"/>
          <p:cNvSpPr txBox="1"/>
          <p:nvPr/>
        </p:nvSpPr>
        <p:spPr>
          <a:xfrm>
            <a:off x="774065" y="1100455"/>
            <a:ext cx="10485120" cy="3046095"/>
          </a:xfrm>
          <a:prstGeom prst="rect">
            <a:avLst/>
          </a:prstGeom>
          <a:noFill/>
        </p:spPr>
        <p:txBody>
          <a:bodyPr wrap="square" rtlCol="0">
            <a:spAutoFit/>
          </a:bodyPr>
          <a:p>
            <a:r>
              <a:rPr lang="zh-CN" altLang="en-US" sz="3200">
                <a:solidFill>
                  <a:schemeClr val="bg1"/>
                </a:solidFill>
              </a:rPr>
              <a:t>纳滤是20世纪80年代后期发展起来的一种介于反渗透和超滤之间的新型膜分离技术，早期称为“低压反渗透”或“疏水反渗透”。纳滤技术是为了适应工业软化水的需求及降低成本而发展起来的一种新型的压力驱动膜过程。纳滤膜的截留相对分子质量为200~2000。膜孔径约为lnm，适宜分离大小约为lhm的溶解组分。</a:t>
            </a:r>
            <a:endParaRPr lang="zh-CN" altLang="en-US" sz="3200">
              <a:solidFill>
                <a:schemeClr val="bg1"/>
              </a:solidFill>
            </a:endParaRPr>
          </a:p>
        </p:txBody>
      </p:sp>
    </p:spTree>
    <p:custDataLst>
      <p:tags r:id="rId1"/>
    </p:custDataLst>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纳滤的特点</a:t>
            </a:r>
            <a:endParaRPr lang="zh-CN" altLang="en-US"/>
          </a:p>
        </p:txBody>
      </p:sp>
      <p:sp>
        <p:nvSpPr>
          <p:cNvPr id="3" name="文本框 2"/>
          <p:cNvSpPr txBox="1"/>
          <p:nvPr/>
        </p:nvSpPr>
        <p:spPr>
          <a:xfrm>
            <a:off x="774065" y="1100455"/>
            <a:ext cx="10485120" cy="5015865"/>
          </a:xfrm>
          <a:prstGeom prst="rect">
            <a:avLst/>
          </a:prstGeom>
          <a:noFill/>
        </p:spPr>
        <p:txBody>
          <a:bodyPr wrap="square" rtlCol="0">
            <a:spAutoFit/>
          </a:bodyPr>
          <a:p>
            <a:r>
              <a:rPr lang="zh-CN" altLang="en-US" sz="2000">
                <a:solidFill>
                  <a:schemeClr val="bg1"/>
                </a:solidFill>
              </a:rPr>
              <a:t>纳滤作为一种新型膜分离过程，在分离性能方面具有以下特点。</a:t>
            </a:r>
            <a:endParaRPr lang="zh-CN" altLang="en-US" sz="2000">
              <a:solidFill>
                <a:schemeClr val="bg1"/>
              </a:solidFill>
            </a:endParaRPr>
          </a:p>
          <a:p>
            <a:r>
              <a:rPr lang="zh-CN" altLang="en-US" sz="2000">
                <a:solidFill>
                  <a:schemeClr val="bg1"/>
                </a:solidFill>
              </a:rPr>
              <a:t>1.操作压力低</a:t>
            </a:r>
            <a:endParaRPr lang="zh-CN" altLang="en-US" sz="2000">
              <a:solidFill>
                <a:schemeClr val="bg1"/>
              </a:solidFill>
            </a:endParaRPr>
          </a:p>
          <a:p>
            <a:r>
              <a:rPr lang="zh-CN" altLang="en-US" sz="2000">
                <a:solidFill>
                  <a:schemeClr val="bg1"/>
                </a:solidFill>
              </a:rPr>
              <a:t>纳滤膜大多从反渗透膜演化而来，但制作比反渗透膜更精细，只有操作压力&lt;1.50MPa、截留相对分子质量200~1000、NaCl的截留率&lt;90%的膜才可被认为是纳滤膜。纳滤与反渗透相比，若达到同样的渗透通量，纳滤工艺所需压差要低0.5~3MPa。</a:t>
            </a:r>
            <a:endParaRPr lang="zh-CN" altLang="en-US" sz="2000">
              <a:solidFill>
                <a:schemeClr val="bg1"/>
              </a:solidFill>
            </a:endParaRPr>
          </a:p>
          <a:p>
            <a:r>
              <a:rPr lang="zh-CN" altLang="en-US" sz="2000">
                <a:solidFill>
                  <a:schemeClr val="bg1"/>
                </a:solidFill>
              </a:rPr>
              <a:t>2.具有纳米级孔径</a:t>
            </a:r>
            <a:endParaRPr lang="zh-CN" altLang="en-US" sz="2000">
              <a:solidFill>
                <a:schemeClr val="bg1"/>
              </a:solidFill>
            </a:endParaRPr>
          </a:p>
          <a:p>
            <a:r>
              <a:rPr lang="zh-CN" altLang="en-US" sz="2000">
                <a:solidFill>
                  <a:schemeClr val="bg1"/>
                </a:solidFill>
              </a:rPr>
              <a:t>纳滤膜的孔径在纳米级内，介于反渗透和超滤之间，且大多数纳滤膜为具有三维交联结构的复合膜。与反渗透膜相比，由于具有尺寸更大的孔结构，因而纳滤膜三维交联结构更疏松，即网络具有更大的立体空间。不少纳滤膜表面荷负电，对不同电荷和不同价态的离子有不同的Donnan效应，纳滤膜的这些孔径和表面特征决定了其独特的分离性能。</a:t>
            </a:r>
            <a:endParaRPr lang="zh-CN" altLang="en-US" sz="2000">
              <a:solidFill>
                <a:schemeClr val="bg1"/>
              </a:solidFill>
            </a:endParaRPr>
          </a:p>
          <a:p>
            <a:r>
              <a:rPr lang="zh-CN" altLang="en-US" sz="2000">
                <a:solidFill>
                  <a:schemeClr val="bg1"/>
                </a:solidFill>
              </a:rPr>
              <a:t>3.具有离子选择性</a:t>
            </a:r>
            <a:endParaRPr lang="zh-CN" altLang="en-US" sz="2000">
              <a:solidFill>
                <a:schemeClr val="bg1"/>
              </a:solidFill>
            </a:endParaRPr>
          </a:p>
          <a:p>
            <a:r>
              <a:rPr lang="zh-CN" altLang="en-US" sz="2000">
                <a:solidFill>
                  <a:schemeClr val="bg1"/>
                </a:solidFill>
              </a:rPr>
              <a:t>纳滤能截留水溶液中相对分子质量为数百的有机分子；受膜与离子间Donnan效应的影响，纳滤膜对不同价态的离子截留能力不同：纳滤对氯化钠的截留率一般只有40%~90%，对二价离子特别是阴离子的截留率可以大于99%，这主要是因为随着料液中二价离子浓度的增加，由于Donnan平衡，一价离子将进入透过液侧，由于膜本体带有电荷，因此它在很低压力下仍具有较高脱盐率。</a:t>
            </a:r>
            <a:endParaRPr lang="zh-CN" altLang="en-US" sz="2000">
              <a:solidFill>
                <a:schemeClr val="bg1"/>
              </a:solidFill>
            </a:endParaRPr>
          </a:p>
        </p:txBody>
      </p:sp>
    </p:spTree>
    <p:custDataLst>
      <p:tags r:id="rId1"/>
    </p:custDataLst>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descr="截屏2021-03-24 下午3.25.08"/>
          <p:cNvPicPr>
            <a:picLocks noChangeAspect="1"/>
          </p:cNvPicPr>
          <p:nvPr>
            <p:custDataLst>
              <p:tags r:id="rId1"/>
            </p:custDataLst>
          </p:nvPr>
        </p:nvPicPr>
        <p:blipFill>
          <a:blip r:embed="rId2"/>
          <a:srcRect/>
          <a:stretch>
            <a:fillRect/>
          </a:stretch>
        </p:blipFill>
        <p:spPr>
          <a:xfrm>
            <a:off x="7325360" y="33972"/>
            <a:ext cx="4797425" cy="6790055"/>
          </a:xfrm>
          <a:custGeom>
            <a:avLst/>
            <a:gdLst/>
            <a:ahLst/>
            <a:cxnLst>
              <a:cxn ang="3">
                <a:pos x="hc" y="t"/>
              </a:cxn>
              <a:cxn ang="cd2">
                <a:pos x="l" y="vc"/>
              </a:cxn>
              <a:cxn ang="cd4">
                <a:pos x="hc" y="b"/>
              </a:cxn>
              <a:cxn ang="0">
                <a:pos x="r" y="vc"/>
              </a:cxn>
            </a:cxnLst>
            <a:rect l="l" t="t" r="r" b="b"/>
            <a:pathLst>
              <a:path w="5600" h="6902">
                <a:moveTo>
                  <a:pt x="5600" y="0"/>
                </a:moveTo>
                <a:lnTo>
                  <a:pt x="5600" y="6902"/>
                </a:lnTo>
                <a:lnTo>
                  <a:pt x="0" y="6902"/>
                </a:lnTo>
                <a:lnTo>
                  <a:pt x="0" y="0"/>
                </a:lnTo>
                <a:close/>
              </a:path>
            </a:pathLst>
          </a:custGeom>
        </p:spPr>
      </p:pic>
      <p:sp>
        <p:nvSpPr>
          <p:cNvPr id="112654" name="标题"/>
          <p:cNvSpPr txBox="1">
            <a:spLocks noChangeArrowheads="1"/>
          </p:cNvSpPr>
          <p:nvPr>
            <p:custDataLst>
              <p:tags r:id="rId3"/>
            </p:custDataLst>
          </p:nvPr>
        </p:nvSpPr>
        <p:spPr bwMode="auto">
          <a:xfrm>
            <a:off x="1197605" y="562041"/>
            <a:ext cx="5491427" cy="80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10000"/>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6895" eaLnBrk="0" fontAlgn="base" hangingPunct="0">
              <a:spcBef>
                <a:spcPct val="0"/>
              </a:spcBef>
              <a:spcAft>
                <a:spcPct val="0"/>
              </a:spcAft>
              <a:defRPr sz="3600">
                <a:solidFill>
                  <a:schemeClr val="tx1"/>
                </a:solidFill>
                <a:latin typeface="Lato Light" charset="0"/>
              </a:defRPr>
            </a:lvl6pPr>
            <a:lvl7pPr marL="2971800" indent="-228600" defTabSz="1826895" eaLnBrk="0" fontAlgn="base" hangingPunct="0">
              <a:spcBef>
                <a:spcPct val="0"/>
              </a:spcBef>
              <a:spcAft>
                <a:spcPct val="0"/>
              </a:spcAft>
              <a:defRPr sz="3600">
                <a:solidFill>
                  <a:schemeClr val="tx1"/>
                </a:solidFill>
                <a:latin typeface="Lato Light" charset="0"/>
              </a:defRPr>
            </a:lvl7pPr>
            <a:lvl8pPr marL="3429000" indent="-228600" defTabSz="1826895" eaLnBrk="0" fontAlgn="base" hangingPunct="0">
              <a:spcBef>
                <a:spcPct val="0"/>
              </a:spcBef>
              <a:spcAft>
                <a:spcPct val="0"/>
              </a:spcAft>
              <a:defRPr sz="3600">
                <a:solidFill>
                  <a:schemeClr val="tx1"/>
                </a:solidFill>
                <a:latin typeface="Lato Light" charset="0"/>
              </a:defRPr>
            </a:lvl8pPr>
            <a:lvl9pPr marL="3886200" indent="-228600" defTabSz="1826895"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zh-CN" altLang="en-US" b="1" spc="300" dirty="0">
                <a:solidFill>
                  <a:schemeClr val="bg1"/>
                </a:solidFill>
                <a:latin typeface="Arial" panose="020B0604020202020204" pitchFamily="34" charset="0"/>
                <a:ea typeface="微软雅黑" panose="020B0503020204020204" pitchFamily="34" charset="-122"/>
                <a:cs typeface="Montserrat Semi" charset="0"/>
              </a:rPr>
              <a:t>膜分离技术</a:t>
            </a:r>
            <a:endParaRPr lang="zh-CN" altLang="en-US" b="1" spc="300" dirty="0">
              <a:solidFill>
                <a:schemeClr val="bg1"/>
              </a:solidFill>
              <a:latin typeface="Arial" panose="020B0604020202020204" pitchFamily="34" charset="0"/>
              <a:ea typeface="微软雅黑" panose="020B0503020204020204" pitchFamily="34" charset="-122"/>
              <a:cs typeface="Montserrat Semi" charset="0"/>
            </a:endParaRPr>
          </a:p>
        </p:txBody>
      </p:sp>
      <p:sp>
        <p:nvSpPr>
          <p:cNvPr id="112642" name="正文"/>
          <p:cNvSpPr txBox="1">
            <a:spLocks noChangeArrowheads="1"/>
          </p:cNvSpPr>
          <p:nvPr>
            <p:custDataLst>
              <p:tags r:id="rId4"/>
            </p:custDataLst>
          </p:nvPr>
        </p:nvSpPr>
        <p:spPr bwMode="auto">
          <a:xfrm>
            <a:off x="1338640" y="1248650"/>
            <a:ext cx="5938544" cy="2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6895" eaLnBrk="0" fontAlgn="base" hangingPunct="0">
              <a:spcBef>
                <a:spcPct val="0"/>
              </a:spcBef>
              <a:spcAft>
                <a:spcPct val="0"/>
              </a:spcAft>
              <a:defRPr sz="3600">
                <a:solidFill>
                  <a:schemeClr val="tx1"/>
                </a:solidFill>
                <a:latin typeface="Lato Light" charset="0"/>
              </a:defRPr>
            </a:lvl6pPr>
            <a:lvl7pPr marL="2971800" indent="-228600" defTabSz="1826895" eaLnBrk="0" fontAlgn="base" hangingPunct="0">
              <a:spcBef>
                <a:spcPct val="0"/>
              </a:spcBef>
              <a:spcAft>
                <a:spcPct val="0"/>
              </a:spcAft>
              <a:defRPr sz="3600">
                <a:solidFill>
                  <a:schemeClr val="tx1"/>
                </a:solidFill>
                <a:latin typeface="Lato Light" charset="0"/>
              </a:defRPr>
            </a:lvl7pPr>
            <a:lvl8pPr marL="3429000" indent="-228600" defTabSz="1826895" eaLnBrk="0" fontAlgn="base" hangingPunct="0">
              <a:spcBef>
                <a:spcPct val="0"/>
              </a:spcBef>
              <a:spcAft>
                <a:spcPct val="0"/>
              </a:spcAft>
              <a:defRPr sz="3600">
                <a:solidFill>
                  <a:schemeClr val="tx1"/>
                </a:solidFill>
                <a:latin typeface="Lato Light" charset="0"/>
              </a:defRPr>
            </a:lvl8pPr>
            <a:lvl9pPr marL="3886200" indent="-228600" defTabSz="1826895" eaLnBrk="0" fontAlgn="base" hangingPunct="0">
              <a:spcBef>
                <a:spcPct val="0"/>
              </a:spcBef>
              <a:spcAft>
                <a:spcPct val="0"/>
              </a:spcAft>
              <a:defRPr sz="3600">
                <a:solidFill>
                  <a:schemeClr val="tx1"/>
                </a:solidFill>
                <a:latin typeface="Lato Light" charset="0"/>
              </a:defRPr>
            </a:lvl9pPr>
          </a:lstStyle>
          <a:p>
            <a:pPr>
              <a:lnSpc>
                <a:spcPct val="140000"/>
              </a:lnSpc>
            </a:pPr>
            <a:r>
              <a:rPr lang="zh-CN" altLang="en-US" sz="2800" spc="150" dirty="0">
                <a:solidFill>
                  <a:schemeClr val="bg1"/>
                </a:solidFill>
                <a:latin typeface="Arial" panose="020B0604020202020204" pitchFamily="34" charset="0"/>
                <a:ea typeface="微软雅黑" panose="020B0503020204020204" pitchFamily="34" charset="-122"/>
                <a:sym typeface="+mn-ea"/>
              </a:rPr>
              <a:t>膜分离技术，是利用具有一定选择性透过特性的过滤介质，对物质进行分离纯化的技术。</a:t>
            </a:r>
            <a:endParaRPr lang="zh-CN" altLang="en-US" sz="2800" spc="150" dirty="0">
              <a:solidFill>
                <a:schemeClr val="bg1"/>
              </a:solidFill>
              <a:latin typeface="Arial" panose="020B0604020202020204" pitchFamily="34" charset="0"/>
              <a:ea typeface="微软雅黑" panose="020B0503020204020204" pitchFamily="34" charset="-122"/>
              <a:sym typeface="+mn-ea"/>
            </a:endParaRPr>
          </a:p>
        </p:txBody>
      </p:sp>
      <p:sp>
        <p:nvSpPr>
          <p:cNvPr id="18" name="图标"/>
          <p:cNvSpPr/>
          <p:nvPr>
            <p:custDataLst>
              <p:tags r:id="rId5"/>
            </p:custDataLst>
          </p:nvPr>
        </p:nvSpPr>
        <p:spPr>
          <a:xfrm>
            <a:off x="564515" y="1248331"/>
            <a:ext cx="623678" cy="62367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accent1"/>
          </a:solidFill>
          <a:ln w="12700">
            <a:miter lim="400000"/>
          </a:ln>
        </p:spPr>
        <p:txBody>
          <a:bodyPr lIns="18771" tIns="18771" rIns="18771" bIns="18771" anchor="ctr"/>
          <a:lstStyle/>
          <a:p>
            <a:pPr defTabSz="4565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48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endParaRPr>
          </a:p>
        </p:txBody>
      </p:sp>
      <p:sp>
        <p:nvSpPr>
          <p:cNvPr id="20" name="图标"/>
          <p:cNvSpPr/>
          <p:nvPr>
            <p:custDataLst>
              <p:tags r:id="rId6"/>
            </p:custDataLst>
          </p:nvPr>
        </p:nvSpPr>
        <p:spPr>
          <a:xfrm>
            <a:off x="564515" y="3422190"/>
            <a:ext cx="623678" cy="62367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chemeClr val="accent3"/>
          </a:solidFill>
          <a:ln w="12700">
            <a:miter lim="400000"/>
          </a:ln>
        </p:spPr>
        <p:txBody>
          <a:bodyPr lIns="18771" tIns="18771" rIns="18771" bIns="18771" anchor="ctr"/>
          <a:lstStyle/>
          <a:p>
            <a:pPr defTabSz="4565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48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endParaRPr>
          </a:p>
        </p:txBody>
      </p:sp>
      <p:sp>
        <p:nvSpPr>
          <p:cNvPr id="24" name="正文"/>
          <p:cNvSpPr txBox="1">
            <a:spLocks noChangeArrowheads="1"/>
          </p:cNvSpPr>
          <p:nvPr>
            <p:custDataLst>
              <p:tags r:id="rId7"/>
            </p:custDataLst>
          </p:nvPr>
        </p:nvSpPr>
        <p:spPr bwMode="auto">
          <a:xfrm>
            <a:off x="1315445" y="3422488"/>
            <a:ext cx="5938795" cy="305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6895" eaLnBrk="0" fontAlgn="base" hangingPunct="0">
              <a:spcBef>
                <a:spcPct val="0"/>
              </a:spcBef>
              <a:spcAft>
                <a:spcPct val="0"/>
              </a:spcAft>
              <a:defRPr sz="3600">
                <a:solidFill>
                  <a:schemeClr val="tx1"/>
                </a:solidFill>
                <a:latin typeface="Lato Light" charset="0"/>
              </a:defRPr>
            </a:lvl6pPr>
            <a:lvl7pPr marL="2971800" indent="-228600" defTabSz="1826895" eaLnBrk="0" fontAlgn="base" hangingPunct="0">
              <a:spcBef>
                <a:spcPct val="0"/>
              </a:spcBef>
              <a:spcAft>
                <a:spcPct val="0"/>
              </a:spcAft>
              <a:defRPr sz="3600">
                <a:solidFill>
                  <a:schemeClr val="tx1"/>
                </a:solidFill>
                <a:latin typeface="Lato Light" charset="0"/>
              </a:defRPr>
            </a:lvl7pPr>
            <a:lvl8pPr marL="3429000" indent="-228600" defTabSz="1826895" eaLnBrk="0" fontAlgn="base" hangingPunct="0">
              <a:spcBef>
                <a:spcPct val="0"/>
              </a:spcBef>
              <a:spcAft>
                <a:spcPct val="0"/>
              </a:spcAft>
              <a:defRPr sz="3600">
                <a:solidFill>
                  <a:schemeClr val="tx1"/>
                </a:solidFill>
                <a:latin typeface="Lato Light" charset="0"/>
              </a:defRPr>
            </a:lvl8pPr>
            <a:lvl9pPr marL="3886200" indent="-228600" defTabSz="1826895" eaLnBrk="0" fontAlgn="base" hangingPunct="0">
              <a:spcBef>
                <a:spcPct val="0"/>
              </a:spcBef>
              <a:spcAft>
                <a:spcPct val="0"/>
              </a:spcAft>
              <a:defRPr sz="3600">
                <a:solidFill>
                  <a:schemeClr val="tx1"/>
                </a:solidFill>
                <a:latin typeface="Lato Light" charset="0"/>
              </a:defRPr>
            </a:lvl9pPr>
          </a:lstStyle>
          <a:p>
            <a:pPr marL="457200" indent="-457200">
              <a:lnSpc>
                <a:spcPct val="140000"/>
              </a:lnSpc>
              <a:buFont typeface="Arial" panose="020B0604020202020204" pitchFamily="34" charset="0"/>
              <a:buChar char="•"/>
            </a:pPr>
            <a:r>
              <a:rPr lang="zh-CN" altLang="en-US" sz="2800" spc="150" dirty="0">
                <a:solidFill>
                  <a:schemeClr val="bg1"/>
                </a:solidFill>
                <a:latin typeface="Arial" panose="020B0604020202020204" pitchFamily="34" charset="0"/>
                <a:ea typeface="微软雅黑" panose="020B0503020204020204" pitchFamily="34" charset="-122"/>
                <a:sym typeface="+mn-ea"/>
              </a:rPr>
              <a:t>不管膜多薄，都必须有两个界面</a:t>
            </a:r>
            <a:endParaRPr lang="zh-CN" altLang="en-US" sz="2800" spc="150" dirty="0">
              <a:solidFill>
                <a:schemeClr val="bg1"/>
              </a:solidFill>
              <a:latin typeface="Arial" panose="020B0604020202020204" pitchFamily="34" charset="0"/>
              <a:ea typeface="微软雅黑" panose="020B0503020204020204" pitchFamily="34" charset="-122"/>
              <a:sym typeface="+mn-ea"/>
            </a:endParaRPr>
          </a:p>
          <a:p>
            <a:pPr marL="457200" indent="-457200">
              <a:lnSpc>
                <a:spcPct val="140000"/>
              </a:lnSpc>
              <a:buFont typeface="Arial" panose="020B0604020202020204" pitchFamily="34" charset="0"/>
              <a:buChar char="•"/>
            </a:pPr>
            <a:r>
              <a:rPr lang="zh-CN" altLang="en-US" sz="2800" spc="150" dirty="0">
                <a:solidFill>
                  <a:schemeClr val="bg1"/>
                </a:solidFill>
                <a:latin typeface="Arial" panose="020B0604020202020204" pitchFamily="34" charset="0"/>
                <a:ea typeface="微软雅黑" panose="020B0503020204020204" pitchFamily="34" charset="-122"/>
                <a:sym typeface="+mn-ea"/>
              </a:rPr>
              <a:t>传质有选择性</a:t>
            </a:r>
            <a:endParaRPr lang="zh-CN" altLang="en-US" sz="2800" spc="150" dirty="0">
              <a:solidFill>
                <a:schemeClr val="bg1"/>
              </a:solidFill>
              <a:latin typeface="Arial" panose="020B0604020202020204" pitchFamily="34" charset="0"/>
              <a:ea typeface="微软雅黑" panose="020B0503020204020204" pitchFamily="34" charset="-122"/>
              <a:sym typeface="+mn-ea"/>
            </a:endParaRPr>
          </a:p>
          <a:p>
            <a:pPr marL="457200" indent="-457200">
              <a:lnSpc>
                <a:spcPct val="140000"/>
              </a:lnSpc>
              <a:buFont typeface="Arial" panose="020B0604020202020204" pitchFamily="34" charset="0"/>
              <a:buChar char="•"/>
            </a:pPr>
            <a:r>
              <a:rPr lang="zh-CN" altLang="en-US" sz="2800" spc="150" dirty="0">
                <a:solidFill>
                  <a:schemeClr val="bg1"/>
                </a:solidFill>
                <a:latin typeface="Arial" panose="020B0604020202020204" pitchFamily="34" charset="0"/>
                <a:ea typeface="微软雅黑" panose="020B0503020204020204" pitchFamily="34" charset="-122"/>
                <a:sym typeface="+mn-ea"/>
              </a:rPr>
              <a:t>膜的厚度应在</a:t>
            </a:r>
            <a:r>
              <a:rPr lang="en-US" altLang="zh-CN" sz="2800" spc="150" dirty="0">
                <a:solidFill>
                  <a:schemeClr val="bg1"/>
                </a:solidFill>
                <a:latin typeface="Arial" panose="020B0604020202020204" pitchFamily="34" charset="0"/>
                <a:ea typeface="微软雅黑" panose="020B0503020204020204" pitchFamily="34" charset="-122"/>
                <a:sym typeface="+mn-ea"/>
              </a:rPr>
              <a:t>0.5mm</a:t>
            </a:r>
            <a:r>
              <a:rPr lang="zh-CN" altLang="en-US" sz="2800" spc="150" dirty="0">
                <a:solidFill>
                  <a:schemeClr val="bg1"/>
                </a:solidFill>
                <a:latin typeface="Arial" panose="020B0604020202020204" pitchFamily="34" charset="0"/>
                <a:ea typeface="微软雅黑" panose="020B0503020204020204" pitchFamily="34" charset="-122"/>
                <a:sym typeface="+mn-ea"/>
              </a:rPr>
              <a:t>以下，否则不能称其为膜</a:t>
            </a:r>
            <a:endParaRPr lang="zh-CN" altLang="en-US" sz="2800" spc="150" dirty="0">
              <a:solidFill>
                <a:schemeClr val="bg1"/>
              </a:solidFill>
              <a:latin typeface="Arial" panose="020B0604020202020204" pitchFamily="34" charset="0"/>
              <a:ea typeface="微软雅黑" panose="020B0503020204020204" pitchFamily="34" charset="-122"/>
              <a:sym typeface="+mn-ea"/>
            </a:endParaRPr>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纳滤的分离机制</a:t>
            </a:r>
            <a:endParaRPr>
              <a:sym typeface="+mn-ea"/>
            </a:endParaRPr>
          </a:p>
        </p:txBody>
      </p:sp>
      <p:sp>
        <p:nvSpPr>
          <p:cNvPr id="3" name="文本框 2"/>
          <p:cNvSpPr txBox="1"/>
          <p:nvPr/>
        </p:nvSpPr>
        <p:spPr>
          <a:xfrm>
            <a:off x="1551940" y="2011045"/>
            <a:ext cx="9087485" cy="3784600"/>
          </a:xfrm>
          <a:prstGeom prst="rect">
            <a:avLst/>
          </a:prstGeom>
          <a:noFill/>
        </p:spPr>
        <p:txBody>
          <a:bodyPr wrap="square" rtlCol="0">
            <a:spAutoFit/>
          </a:bodyPr>
          <a:p>
            <a:pPr fontAlgn="auto">
              <a:lnSpc>
                <a:spcPct val="150000"/>
              </a:lnSpc>
            </a:pPr>
            <a:r>
              <a:rPr lang="zh-CN" altLang="en-US" sz="3200">
                <a:solidFill>
                  <a:schemeClr val="bg1"/>
                </a:solidFill>
              </a:rPr>
              <a:t>纳滤属于以压力差为推动力的膜分离过程，纳滤膜大部分为荷电膜，其对无机盐的分离行为不仅由化学势梯度控制，同时也受电势梯度的影响，即纳滤膜的行为与其荷电性能，以及溶质荷电状态相互作用都有关系。</a:t>
            </a:r>
            <a:endParaRPr lang="zh-CN" altLang="en-US" sz="3200">
              <a:solidFill>
                <a:schemeClr val="bg1"/>
              </a:solidFill>
            </a:endParaRPr>
          </a:p>
        </p:txBody>
      </p:sp>
    </p:spTree>
    <p:custDataLst>
      <p:tags r:id="rId1"/>
    </p:custDataLst>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纳滤膜的特点</a:t>
            </a:r>
            <a:endParaRPr lang="zh-CN" altLang="en-US"/>
          </a:p>
        </p:txBody>
      </p:sp>
      <p:sp>
        <p:nvSpPr>
          <p:cNvPr id="3" name="文本框 2"/>
          <p:cNvSpPr txBox="1"/>
          <p:nvPr/>
        </p:nvSpPr>
        <p:spPr>
          <a:xfrm>
            <a:off x="1014095" y="1282065"/>
            <a:ext cx="10314940" cy="3969385"/>
          </a:xfrm>
          <a:prstGeom prst="rect">
            <a:avLst/>
          </a:prstGeom>
          <a:noFill/>
        </p:spPr>
        <p:txBody>
          <a:bodyPr wrap="square" rtlCol="0">
            <a:spAutoFit/>
          </a:bodyPr>
          <a:p>
            <a:r>
              <a:rPr lang="zh-CN" altLang="en-US" sz="2800">
                <a:solidFill>
                  <a:schemeClr val="bg1"/>
                </a:solidFill>
              </a:rPr>
              <a:t>纳滤膜的特点主要有：</a:t>
            </a:r>
            <a:endParaRPr lang="zh-CN" altLang="en-US" sz="2800">
              <a:solidFill>
                <a:schemeClr val="bg1"/>
              </a:solidFill>
            </a:endParaRPr>
          </a:p>
          <a:p>
            <a:endParaRPr lang="zh-CN" altLang="en-US" sz="2800">
              <a:solidFill>
                <a:schemeClr val="bg1"/>
              </a:solidFill>
            </a:endParaRPr>
          </a:p>
          <a:p>
            <a:endParaRPr lang="zh-CN" altLang="en-US" sz="2800">
              <a:solidFill>
                <a:schemeClr val="bg1"/>
              </a:solidFill>
            </a:endParaRPr>
          </a:p>
          <a:p>
            <a:r>
              <a:rPr lang="zh-CN" altLang="en-US" sz="2800">
                <a:solidFill>
                  <a:schemeClr val="bg1"/>
                </a:solidFill>
              </a:rPr>
              <a:t>①一般都是复合膜，常常是多层复合膜；</a:t>
            </a:r>
            <a:endParaRPr lang="zh-CN" altLang="en-US" sz="2800">
              <a:solidFill>
                <a:schemeClr val="bg1"/>
              </a:solidFill>
            </a:endParaRPr>
          </a:p>
          <a:p>
            <a:r>
              <a:rPr lang="zh-CN" altLang="en-US" sz="2800">
                <a:solidFill>
                  <a:schemeClr val="bg1"/>
                </a:solidFill>
              </a:rPr>
              <a:t>②即使在高盐浓度和低压下也能有较高的渗透通量；</a:t>
            </a:r>
            <a:endParaRPr lang="zh-CN" altLang="en-US" sz="2800">
              <a:solidFill>
                <a:schemeClr val="bg1"/>
              </a:solidFill>
            </a:endParaRPr>
          </a:p>
          <a:p>
            <a:r>
              <a:rPr lang="zh-CN" altLang="en-US" sz="2800">
                <a:solidFill>
                  <a:schemeClr val="bg1"/>
                </a:solidFill>
              </a:rPr>
              <a:t>③对盐的截留率可以在较宽的范围内变化，但都比反渗透膜低；</a:t>
            </a:r>
            <a:endParaRPr lang="zh-CN" altLang="en-US" sz="2800">
              <a:solidFill>
                <a:schemeClr val="bg1"/>
              </a:solidFill>
            </a:endParaRPr>
          </a:p>
          <a:p>
            <a:r>
              <a:rPr lang="zh-CN" altLang="en-US" sz="2800">
                <a:solidFill>
                  <a:schemeClr val="bg1"/>
                </a:solidFill>
              </a:rPr>
              <a:t>④无机纳滤膜的出现比较晚，也可以认为目前无机纳滤膜还不够成熟；</a:t>
            </a:r>
            <a:endParaRPr lang="zh-CN" altLang="en-US" sz="2800">
              <a:solidFill>
                <a:schemeClr val="bg1"/>
              </a:solidFill>
            </a:endParaRPr>
          </a:p>
          <a:p>
            <a:r>
              <a:rPr lang="zh-CN" altLang="en-US" sz="2800">
                <a:solidFill>
                  <a:schemeClr val="bg1"/>
                </a:solidFill>
              </a:rPr>
              <a:t>⑤多数纳滤膜是荷电的，但也有不荷电的纳滤膜。</a:t>
            </a:r>
            <a:endParaRPr lang="zh-CN" altLang="en-US" sz="2800">
              <a:solidFill>
                <a:schemeClr val="bg1"/>
              </a:solidFill>
            </a:endParaRPr>
          </a:p>
        </p:txBody>
      </p:sp>
    </p:spTree>
    <p:custDataLst>
      <p:tags r:id="rId1"/>
    </p:custDataLst>
  </p:cSld>
  <p:clrMapOvr>
    <a:masterClrMapping/>
  </p:clrMapOvr>
  <p:transition>
    <p:wheel spokes="8"/>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四、反渗透</a:t>
            </a:r>
            <a:endParaRPr lang="zh-CN" altLang="en-US"/>
          </a:p>
        </p:txBody>
      </p:sp>
      <p:sp>
        <p:nvSpPr>
          <p:cNvPr id="3" name="文本框 2"/>
          <p:cNvSpPr txBox="1"/>
          <p:nvPr/>
        </p:nvSpPr>
        <p:spPr>
          <a:xfrm>
            <a:off x="985520" y="1607185"/>
            <a:ext cx="9595485" cy="4831080"/>
          </a:xfrm>
          <a:prstGeom prst="rect">
            <a:avLst/>
          </a:prstGeom>
          <a:noFill/>
        </p:spPr>
        <p:txBody>
          <a:bodyPr wrap="square" rtlCol="0">
            <a:spAutoFit/>
          </a:bodyPr>
          <a:p>
            <a:r>
              <a:rPr lang="zh-CN" altLang="en-US" sz="2800">
                <a:solidFill>
                  <a:schemeClr val="bg1"/>
                </a:solidFill>
                <a:sym typeface="+mn-ea"/>
              </a:rPr>
              <a:t>当溶液与纯溶剂被半透膜隔开，半透膜两侧压力相等时，纯溶剂透过半透膜进人溶液侧使溶液浓度变低的现象称为渗透。此时，单位时间内从纯溶剂侧通过半透膜进入溶液侧的溶剂分子数目多于从溶液侧通过半透膜进人溶剂侧的溶剂分子数目，使得溶液浓度降低。当单位时间内，从两个方向通过半透膜的溶剂分子数目相等时，渗透达到平衡。</a:t>
            </a:r>
            <a:endParaRPr lang="zh-CN" altLang="en-US" sz="2800">
              <a:solidFill>
                <a:schemeClr val="bg1"/>
              </a:solidFill>
            </a:endParaRPr>
          </a:p>
          <a:p>
            <a:r>
              <a:rPr lang="zh-CN" altLang="en-US" sz="2800">
                <a:solidFill>
                  <a:schemeClr val="bg1"/>
                </a:solidFill>
                <a:sym typeface="+mn-ea"/>
              </a:rPr>
              <a:t>如果在溶液侧加上一定的外压，恰好能阻止纯溶剂侧的溶剂分子通过半透膜进人溶液侧，则此外压称为</a:t>
            </a:r>
            <a:r>
              <a:rPr lang="zh-CN" altLang="en-US" sz="2800">
                <a:solidFill>
                  <a:srgbClr val="FF0000"/>
                </a:solidFill>
                <a:sym typeface="+mn-ea"/>
              </a:rPr>
              <a:t>渗透压。</a:t>
            </a:r>
            <a:endParaRPr lang="zh-CN" altLang="en-US" sz="2800">
              <a:solidFill>
                <a:srgbClr val="FF0000"/>
              </a:solidFill>
            </a:endParaRPr>
          </a:p>
          <a:p>
            <a:r>
              <a:rPr lang="zh-CN" altLang="en-US" sz="2800">
                <a:solidFill>
                  <a:schemeClr val="bg1"/>
                </a:solidFill>
                <a:sym typeface="+mn-ea"/>
              </a:rPr>
              <a:t>渗透压取决于溶液的系统及其浓度，且与温度有关，如果加在溶液侧的压力超过了渗透压，则使溶液中的溶剂分子进人纯溶剂内，此过程称为</a:t>
            </a:r>
            <a:r>
              <a:rPr lang="zh-CN" altLang="en-US" sz="2800">
                <a:solidFill>
                  <a:srgbClr val="FF0000"/>
                </a:solidFill>
                <a:sym typeface="+mn-ea"/>
              </a:rPr>
              <a:t>反渗透</a:t>
            </a:r>
            <a:r>
              <a:rPr lang="zh-CN" altLang="en-US" sz="2800">
                <a:solidFill>
                  <a:schemeClr val="bg1"/>
                </a:solidFill>
                <a:sym typeface="+mn-ea"/>
              </a:rPr>
              <a:t>。</a:t>
            </a:r>
            <a:endParaRPr lang="zh-CN" altLang="en-US" sz="2800">
              <a:solidFill>
                <a:schemeClr val="bg1"/>
              </a:solidFill>
              <a:sym typeface="+mn-ea"/>
            </a:endParaRPr>
          </a:p>
        </p:txBody>
      </p:sp>
    </p:spTree>
    <p:custDataLst>
      <p:tags r:id="rId1"/>
    </p:custDataLst>
  </p:cSld>
  <p:clrMapOvr>
    <a:masterClrMapping/>
  </p:clrMapOvr>
  <p:transition>
    <p:wheel spokes="8"/>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反渗透</a:t>
            </a:r>
            <a:endParaRPr lang="zh-CN" altLang="en-US"/>
          </a:p>
        </p:txBody>
      </p:sp>
      <p:sp>
        <p:nvSpPr>
          <p:cNvPr id="3" name="文本框 2"/>
          <p:cNvSpPr txBox="1"/>
          <p:nvPr/>
        </p:nvSpPr>
        <p:spPr>
          <a:xfrm>
            <a:off x="943610" y="1070610"/>
            <a:ext cx="10384790" cy="5262245"/>
          </a:xfrm>
          <a:prstGeom prst="rect">
            <a:avLst/>
          </a:prstGeom>
          <a:noFill/>
        </p:spPr>
        <p:txBody>
          <a:bodyPr wrap="square" rtlCol="0">
            <a:spAutoFit/>
          </a:bodyPr>
          <a:p>
            <a:r>
              <a:rPr lang="zh-CN" altLang="en-US" sz="2400">
                <a:solidFill>
                  <a:schemeClr val="bg1"/>
                </a:solidFill>
              </a:rPr>
              <a:t>反渗透过程是利用半透膜的选择透过性，即允许溶剂(通常是水)透过而截留溶质的性质，以</a:t>
            </a:r>
            <a:r>
              <a:rPr lang="zh-CN" altLang="en-US" sz="2400">
                <a:solidFill>
                  <a:srgbClr val="FF0000"/>
                </a:solidFill>
              </a:rPr>
              <a:t>膜两侧压差</a:t>
            </a:r>
            <a:r>
              <a:rPr lang="zh-CN" altLang="en-US" sz="2400">
                <a:solidFill>
                  <a:schemeClr val="bg1"/>
                </a:solidFill>
              </a:rPr>
              <a:t>为推动力，克服溶剂的渗透压，使溶剂透过膜而实现混合物分离的过程。反渗透膜分离技术的特点如下。</a:t>
            </a:r>
            <a:endParaRPr lang="zh-CN" altLang="en-US" sz="2400">
              <a:solidFill>
                <a:schemeClr val="bg1"/>
              </a:solidFill>
            </a:endParaRPr>
          </a:p>
          <a:p>
            <a:r>
              <a:rPr lang="zh-CN" altLang="en-US" sz="2400">
                <a:solidFill>
                  <a:schemeClr val="bg1"/>
                </a:solidFill>
              </a:rPr>
              <a:t>(1)在常温不发生相变化的条件下，可以对溶质和水进行分离，适用于对热敏感物质的分离、浓缩，并且与有相变化的分离方法相比，</a:t>
            </a:r>
            <a:r>
              <a:rPr lang="zh-CN" altLang="en-US" sz="2400">
                <a:solidFill>
                  <a:srgbClr val="FFFF00"/>
                </a:solidFill>
              </a:rPr>
              <a:t>能耗较低。</a:t>
            </a:r>
            <a:endParaRPr lang="zh-CN" altLang="en-US" sz="2400">
              <a:solidFill>
                <a:schemeClr val="bg1"/>
              </a:solidFill>
            </a:endParaRPr>
          </a:p>
          <a:p>
            <a:r>
              <a:rPr lang="zh-CN" altLang="en-US" sz="2400">
                <a:solidFill>
                  <a:schemeClr val="bg1"/>
                </a:solidFill>
              </a:rPr>
              <a:t>(2)</a:t>
            </a:r>
            <a:r>
              <a:rPr lang="zh-CN" altLang="en-US" sz="2400">
                <a:solidFill>
                  <a:srgbClr val="FFFF00"/>
                </a:solidFill>
              </a:rPr>
              <a:t>杂质去除范围广</a:t>
            </a:r>
            <a:r>
              <a:rPr lang="zh-CN" altLang="en-US" sz="2400">
                <a:solidFill>
                  <a:schemeClr val="bg1"/>
                </a:solidFill>
              </a:rPr>
              <a:t>，既可以去除溶解的无机盐类，也可以去除各类有机物杂质。</a:t>
            </a:r>
            <a:endParaRPr lang="zh-CN" altLang="en-US" sz="2400">
              <a:solidFill>
                <a:schemeClr val="bg1"/>
              </a:solidFill>
            </a:endParaRPr>
          </a:p>
          <a:p>
            <a:r>
              <a:rPr lang="zh-CN" altLang="en-US" sz="2400">
                <a:solidFill>
                  <a:schemeClr val="bg1"/>
                </a:solidFill>
              </a:rPr>
              <a:t>(3)</a:t>
            </a:r>
            <a:r>
              <a:rPr lang="zh-CN" altLang="en-US" sz="2400">
                <a:solidFill>
                  <a:srgbClr val="FFFF00"/>
                </a:solidFill>
              </a:rPr>
              <a:t>较高的除盐率和水的回用率</a:t>
            </a:r>
            <a:r>
              <a:rPr lang="zh-CN" altLang="en-US" sz="2400">
                <a:solidFill>
                  <a:schemeClr val="bg1"/>
                </a:solidFill>
              </a:rPr>
              <a:t>，可截留粒径几个纳米以上的溶质。</a:t>
            </a:r>
            <a:endParaRPr lang="zh-CN" altLang="en-US" sz="2400">
              <a:solidFill>
                <a:schemeClr val="bg1"/>
              </a:solidFill>
            </a:endParaRPr>
          </a:p>
          <a:p>
            <a:r>
              <a:rPr lang="zh-CN" altLang="en-US" sz="2400">
                <a:solidFill>
                  <a:schemeClr val="bg1"/>
                </a:solidFill>
              </a:rPr>
              <a:t>(4)由于利用压力作为膜分离的推动力，因此分离装置简单，容易操作、自控和维修。</a:t>
            </a:r>
            <a:endParaRPr lang="zh-CN" altLang="en-US" sz="2400">
              <a:solidFill>
                <a:schemeClr val="bg1"/>
              </a:solidFill>
            </a:endParaRPr>
          </a:p>
          <a:p>
            <a:r>
              <a:rPr lang="zh-CN" altLang="en-US" sz="2400">
                <a:solidFill>
                  <a:schemeClr val="bg1"/>
                </a:solidFill>
              </a:rPr>
              <a:t>(5)由于反渗透装置要在高压下运转，因此</a:t>
            </a:r>
            <a:r>
              <a:rPr lang="zh-CN" altLang="en-US" sz="2400">
                <a:solidFill>
                  <a:srgbClr val="FFFF00"/>
                </a:solidFill>
              </a:rPr>
              <a:t>必须配置高压泵和耐高压的管路</a:t>
            </a:r>
            <a:r>
              <a:rPr lang="zh-CN" altLang="en-US" sz="2400">
                <a:solidFill>
                  <a:schemeClr val="bg1"/>
                </a:solidFill>
              </a:rPr>
              <a:t>。</a:t>
            </a:r>
            <a:endParaRPr lang="zh-CN" altLang="en-US" sz="2400">
              <a:solidFill>
                <a:schemeClr val="bg1"/>
              </a:solidFill>
            </a:endParaRPr>
          </a:p>
          <a:p>
            <a:r>
              <a:rPr lang="zh-CN" altLang="en-US" sz="2400">
                <a:solidFill>
                  <a:schemeClr val="bg1"/>
                </a:solidFill>
              </a:rPr>
              <a:t>(6)反渗透装置要求进水要达到一定的指标才能正常运行，因此</a:t>
            </a:r>
            <a:r>
              <a:rPr lang="zh-CN" altLang="en-US" sz="2400">
                <a:solidFill>
                  <a:srgbClr val="FFFF00"/>
                </a:solidFill>
              </a:rPr>
              <a:t>源水在进反渗透膜器之前要采用一-定的预处理措施</a:t>
            </a:r>
            <a:r>
              <a:rPr lang="zh-CN" altLang="en-US" sz="2400">
                <a:solidFill>
                  <a:schemeClr val="bg1"/>
                </a:solidFill>
              </a:rPr>
              <a:t>，为了延长膜的使用寿命，还要</a:t>
            </a:r>
            <a:r>
              <a:rPr lang="zh-CN" altLang="en-US" sz="2400">
                <a:solidFill>
                  <a:srgbClr val="FFFF00"/>
                </a:solidFill>
              </a:rPr>
              <a:t>定期进行清洗</a:t>
            </a:r>
            <a:r>
              <a:rPr lang="zh-CN" altLang="en-US" sz="2400">
                <a:solidFill>
                  <a:schemeClr val="bg1"/>
                </a:solidFill>
              </a:rPr>
              <a:t>，以清除污垢。</a:t>
            </a:r>
            <a:endParaRPr lang="zh-CN" altLang="en-US" sz="2400">
              <a:solidFill>
                <a:schemeClr val="bg1"/>
              </a:solidFill>
            </a:endParaRPr>
          </a:p>
        </p:txBody>
      </p:sp>
    </p:spTree>
    <p:custDataLst>
      <p:tags r:id="rId1"/>
    </p:custDataLst>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反渗透分离机制</a:t>
            </a:r>
            <a:endParaRPr lang="zh-CN" altLang="en-US"/>
          </a:p>
        </p:txBody>
      </p:sp>
      <p:sp>
        <p:nvSpPr>
          <p:cNvPr id="3" name="文本框 2"/>
          <p:cNvSpPr txBox="1"/>
          <p:nvPr/>
        </p:nvSpPr>
        <p:spPr>
          <a:xfrm>
            <a:off x="943610" y="1070610"/>
            <a:ext cx="9595485" cy="3784600"/>
          </a:xfrm>
          <a:prstGeom prst="rect">
            <a:avLst/>
          </a:prstGeom>
          <a:noFill/>
        </p:spPr>
        <p:txBody>
          <a:bodyPr wrap="square" rtlCol="0">
            <a:spAutoFit/>
          </a:bodyPr>
          <a:p>
            <a:r>
              <a:rPr lang="zh-CN" altLang="en-US" sz="2400">
                <a:solidFill>
                  <a:schemeClr val="bg1"/>
                </a:solidFill>
              </a:rPr>
              <a:t>1.溶解扩散理论</a:t>
            </a:r>
            <a:endParaRPr lang="zh-CN" altLang="en-US" sz="2400">
              <a:solidFill>
                <a:schemeClr val="bg1"/>
              </a:solidFill>
            </a:endParaRPr>
          </a:p>
          <a:p>
            <a:r>
              <a:rPr lang="zh-CN" altLang="en-US" sz="2400">
                <a:solidFill>
                  <a:schemeClr val="bg1"/>
                </a:solidFill>
              </a:rPr>
              <a:t>溶解-扩散理论是将反渗透膜的活性表面皮层看成为致密无孔的膜，首先是溶质和溶剂在膜的料液侧发生很快的表面吸附和溶解，然后它们在各自的化学位差的推动下仅以分子扩散方式通过膜的活性层(这- -过程进行得较慢，是透过速率的控制步骤)，最后溶质和溶剂在膜的透过液侧又迅速表面解吸。</a:t>
            </a:r>
            <a:endParaRPr lang="zh-CN" altLang="en-US" sz="2400">
              <a:solidFill>
                <a:schemeClr val="bg1"/>
              </a:solidFill>
            </a:endParaRPr>
          </a:p>
          <a:p>
            <a:r>
              <a:rPr lang="zh-CN" altLang="en-US" sz="2400">
                <a:solidFill>
                  <a:schemeClr val="bg1"/>
                </a:solidFill>
              </a:rPr>
              <a:t>溶解-扩散模型是目前描述均质膜中物质传递较流行的模型，但该理论将膜看成分无孔的“完整的膜”，忽略了膜结构对传递性能的影响;实际上，膜存在细孔缺陷，是“不完整的膜”，其孔尺寸小于2nm, - -般用电子显微镜观察不到孔结构，所以人们才称之为致密膜或无孔膜。</a:t>
            </a:r>
            <a:endParaRPr lang="zh-CN" altLang="en-US" sz="2400">
              <a:solidFill>
                <a:schemeClr val="bg1"/>
              </a:solidFill>
            </a:endParaRPr>
          </a:p>
        </p:txBody>
      </p:sp>
    </p:spTree>
    <p:custDataLst>
      <p:tags r:id="rId1"/>
    </p:custDataLst>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反渗透分离机制</a:t>
            </a:r>
            <a:endParaRPr lang="zh-CN" altLang="en-US"/>
          </a:p>
        </p:txBody>
      </p:sp>
      <p:sp>
        <p:nvSpPr>
          <p:cNvPr id="3" name="文本框 2"/>
          <p:cNvSpPr txBox="1"/>
          <p:nvPr/>
        </p:nvSpPr>
        <p:spPr>
          <a:xfrm>
            <a:off x="943610" y="1070610"/>
            <a:ext cx="9595485" cy="4831080"/>
          </a:xfrm>
          <a:prstGeom prst="rect">
            <a:avLst/>
          </a:prstGeom>
          <a:noFill/>
        </p:spPr>
        <p:txBody>
          <a:bodyPr wrap="square" rtlCol="0">
            <a:spAutoFit/>
          </a:bodyPr>
          <a:p>
            <a:r>
              <a:rPr lang="zh-CN" altLang="en-US" sz="2800">
                <a:solidFill>
                  <a:schemeClr val="bg1"/>
                </a:solidFill>
              </a:rPr>
              <a:t>2.优先吸附~毛细孔流理论</a:t>
            </a:r>
            <a:endParaRPr lang="zh-CN" altLang="en-US" sz="2800">
              <a:solidFill>
                <a:schemeClr val="bg1"/>
              </a:solidFill>
            </a:endParaRPr>
          </a:p>
          <a:p>
            <a:r>
              <a:rPr lang="zh-CN" altLang="en-US" sz="2800">
                <a:solidFill>
                  <a:schemeClr val="bg1"/>
                </a:solidFill>
              </a:rPr>
              <a:t>所谓优先吸附-毛细孔流理论，就是将反滲透膜的皮层看成为具有毛细孔的膜，由于膜表面与溶液中的组分相互作用的不同，使溶液中某-成分(脱盐过程中通常为纯水)优先吸附在界面上，形成一吸附层(纯水层)，然后在外压作用下通过膜表面的毛细孔，从而获得目标产物(纯水)。</a:t>
            </a:r>
            <a:endParaRPr lang="zh-CN" altLang="en-US" sz="2800">
              <a:solidFill>
                <a:schemeClr val="bg1"/>
              </a:solidFill>
            </a:endParaRPr>
          </a:p>
          <a:p>
            <a:r>
              <a:rPr lang="zh-CN" altLang="en-US" sz="2800">
                <a:solidFill>
                  <a:schemeClr val="bg1"/>
                </a:solidFill>
              </a:rPr>
              <a:t>优先吸附-毛细孔流理论，确定了膜材料的选择和反渗透膜制备的指导原则，即膜材料对水要优先吸附，对溶质要选择性排斥，膜的表面层应当具有尽可能多的有效直径为纯水层厚度2倍的细孔，这样的膜才能获得最佳的分离率和最高的透水速率。</a:t>
            </a:r>
            <a:endParaRPr lang="zh-CN" altLang="en-US" sz="2800">
              <a:solidFill>
                <a:schemeClr val="bg1"/>
              </a:solidFill>
            </a:endParaRPr>
          </a:p>
        </p:txBody>
      </p:sp>
    </p:spTree>
    <p:custDataLst>
      <p:tags r:id="rId1"/>
    </p:custDataLst>
  </p:cSld>
  <p:clrMapOvr>
    <a:masterClrMapping/>
  </p:clrMapOvr>
  <p:transition>
    <p:wheel spokes="8"/>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反渗透分离机制</a:t>
            </a:r>
            <a:endParaRPr lang="zh-CN" altLang="en-US"/>
          </a:p>
        </p:txBody>
      </p:sp>
      <p:sp>
        <p:nvSpPr>
          <p:cNvPr id="3" name="文本框 2"/>
          <p:cNvSpPr txBox="1"/>
          <p:nvPr/>
        </p:nvSpPr>
        <p:spPr>
          <a:xfrm>
            <a:off x="958215" y="1127125"/>
            <a:ext cx="9595485" cy="4399915"/>
          </a:xfrm>
          <a:prstGeom prst="rect">
            <a:avLst/>
          </a:prstGeom>
          <a:noFill/>
        </p:spPr>
        <p:txBody>
          <a:bodyPr wrap="square" rtlCol="0">
            <a:spAutoFit/>
          </a:bodyPr>
          <a:p>
            <a:r>
              <a:rPr lang="en-US" altLang="zh-CN" sz="2800">
                <a:solidFill>
                  <a:schemeClr val="bg1"/>
                </a:solidFill>
              </a:rPr>
              <a:t>3</a:t>
            </a:r>
            <a:r>
              <a:rPr lang="zh-CN" altLang="en-US" sz="2800">
                <a:solidFill>
                  <a:schemeClr val="bg1"/>
                </a:solidFill>
              </a:rPr>
              <a:t>、氢键理论</a:t>
            </a:r>
            <a:endParaRPr lang="zh-CN" altLang="en-US" sz="2800">
              <a:solidFill>
                <a:schemeClr val="bg1"/>
              </a:solidFill>
            </a:endParaRPr>
          </a:p>
          <a:p>
            <a:r>
              <a:rPr lang="zh-CN" altLang="en-US" sz="2800">
                <a:solidFill>
                  <a:schemeClr val="bg1"/>
                </a:solidFill>
              </a:rPr>
              <a:t>氢键理论认为膜的表层很致密，其上含有大量的活化点，键合- -定数目的结合水，这种水已失去溶剂化能力，盐不能溶解于其中。料液中的水分子在压力下可与膜上的活化点形成</a:t>
            </a:r>
            <a:endParaRPr lang="zh-CN" altLang="en-US" sz="2800">
              <a:solidFill>
                <a:schemeClr val="bg1"/>
              </a:solidFill>
            </a:endParaRPr>
          </a:p>
          <a:p>
            <a:r>
              <a:rPr lang="zh-CN" altLang="en-US" sz="2800">
                <a:solidFill>
                  <a:schemeClr val="bg1"/>
                </a:solidFill>
              </a:rPr>
              <a:t>氢键发生缔合，使该活化点上其他结合水解缔下来，解缔的结合水又与下面的活化点缔合，此过程不断地从膜面向下层进行，水分子就是以这种顺序型扩散的方式从膜面进人膜内，最后从底层解缔出来形成产品水的，即能与膜进行氢键结合的离子或分子(如水、酸等)能穿过结合水层而有序扩散透过膜，不能与膜进行氢键结合的溶质就不能扩散透过。</a:t>
            </a:r>
            <a:endParaRPr lang="zh-CN" altLang="en-US" sz="2800">
              <a:solidFill>
                <a:schemeClr val="bg1"/>
              </a:solidFill>
            </a:endParaRPr>
          </a:p>
        </p:txBody>
      </p:sp>
    </p:spTree>
    <p:custDataLst>
      <p:tags r:id="rId1"/>
    </p:custDataLst>
  </p:cSld>
  <p:clrMapOvr>
    <a:masterClrMapping/>
  </p:clrMapOvr>
  <p:transition>
    <p:wheel spokes="8"/>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p:txBody>
          <a:bodyPr>
            <a:normAutofit fontScale="90000"/>
          </a:bodyPr>
          <a:p>
            <a:r>
              <a:rPr lang="zh-CN" altLang="en-US"/>
              <a:t>超滤技术在酶的浓缩中的应用</a:t>
            </a:r>
            <a:endParaRPr lang="zh-CN" altLang="en-US"/>
          </a:p>
        </p:txBody>
      </p:sp>
      <p:sp>
        <p:nvSpPr>
          <p:cNvPr id="5" name="文本占位符 4"/>
          <p:cNvSpPr>
            <a:spLocks noGrp="1"/>
          </p:cNvSpPr>
          <p:nvPr>
            <p:ph type="body" sz="quarter" idx="13"/>
          </p:nvPr>
        </p:nvSpPr>
        <p:spPr/>
        <p:txBody>
          <a:bodyPr/>
          <a:p>
            <a:endParaRPr lang="zh-CN" altLang="en-US"/>
          </a:p>
        </p:txBody>
      </p:sp>
      <p:sp>
        <p:nvSpPr>
          <p:cNvPr id="6" name="文本占位符 5"/>
          <p:cNvSpPr>
            <a:spLocks noGrp="1"/>
          </p:cNvSpPr>
          <p:nvPr>
            <p:ph type="body" sz="quarter" idx="14"/>
          </p:nvPr>
        </p:nvSpPr>
        <p:spPr/>
        <p:txBody>
          <a:bodyPr/>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超滤技术在酶的浓缩中的应用</a:t>
            </a:r>
            <a:endParaRPr lang="zh-CN" altLang="en-US"/>
          </a:p>
        </p:txBody>
      </p:sp>
      <p:pic>
        <p:nvPicPr>
          <p:cNvPr id="3" name="图片 2"/>
          <p:cNvPicPr>
            <a:picLocks noChangeAspect="1"/>
          </p:cNvPicPr>
          <p:nvPr/>
        </p:nvPicPr>
        <p:blipFill>
          <a:blip r:embed="rId1"/>
          <a:srcRect l="28892" t="18550" r="12372" b="7934"/>
          <a:stretch>
            <a:fillRect/>
          </a:stretch>
        </p:blipFill>
        <p:spPr>
          <a:xfrm>
            <a:off x="1402715" y="1001395"/>
            <a:ext cx="7642225" cy="537781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1440" tIns="45720" rIns="91440" bIns="45720">
            <a:normAutofit/>
          </a:bodyPr>
          <a:lstStyle/>
          <a:p>
            <a:r>
              <a:rPr lang="en-US" altLang="zh-CN" dirty="0"/>
              <a:t>THANKS.</a:t>
            </a:r>
            <a:endParaRPr lang="en-US" altLang="zh-CN" dirty="0"/>
          </a:p>
        </p:txBody>
      </p:sp>
    </p:spTree>
    <p:custDataLst>
      <p:tags r:id="rId2"/>
    </p:custDataLst>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膜分离技术的特点</a:t>
            </a:r>
            <a:endParaRPr lang="zh-CN" altLang="en-US"/>
          </a:p>
        </p:txBody>
      </p:sp>
      <p:sp>
        <p:nvSpPr>
          <p:cNvPr id="3" name="文本占位符 2"/>
          <p:cNvSpPr>
            <a:spLocks noGrp="1"/>
          </p:cNvSpPr>
          <p:nvPr>
            <p:ph type="body" idx="4294967295"/>
          </p:nvPr>
        </p:nvSpPr>
        <p:spPr>
          <a:xfrm>
            <a:off x="0" y="952500"/>
            <a:ext cx="5283200" cy="381000"/>
          </a:xfrm>
        </p:spPr>
        <p:txBody>
          <a:bodyPr>
            <a:noAutofit/>
          </a:bodyPr>
          <a:p>
            <a:r>
              <a:rPr lang="zh-CN" altLang="en-US" sz="2000">
                <a:solidFill>
                  <a:schemeClr val="bg1"/>
                </a:solidFill>
              </a:rPr>
              <a:t>膜分离过程的优点：</a:t>
            </a:r>
            <a:endParaRPr lang="zh-CN" altLang="en-US" sz="2000">
              <a:solidFill>
                <a:schemeClr val="bg1"/>
              </a:solidFill>
            </a:endParaRPr>
          </a:p>
        </p:txBody>
      </p:sp>
      <p:sp>
        <p:nvSpPr>
          <p:cNvPr id="4" name="内容占位符 3"/>
          <p:cNvSpPr>
            <a:spLocks noGrp="1"/>
          </p:cNvSpPr>
          <p:nvPr>
            <p:ph sz="half" idx="4294967295"/>
          </p:nvPr>
        </p:nvSpPr>
        <p:spPr>
          <a:xfrm>
            <a:off x="0" y="1406525"/>
            <a:ext cx="5423535" cy="4934585"/>
          </a:xfrm>
        </p:spPr>
        <p:txBody>
          <a:bodyPr/>
          <a:p>
            <a:r>
              <a:rPr lang="zh-CN" altLang="en-US" sz="1800">
                <a:solidFill>
                  <a:schemeClr val="bg1"/>
                </a:solidFill>
              </a:rPr>
              <a:t>分离的效率比较高，并且大多数可以在较温和的条件下进行操作的温度和压强比较低，这样就特别适合生物活性物质的分离，可以最大限度的保存产品的生物活性</a:t>
            </a:r>
            <a:endParaRPr lang="zh-CN" altLang="en-US" sz="1800">
              <a:solidFill>
                <a:schemeClr val="bg1"/>
              </a:solidFill>
            </a:endParaRPr>
          </a:p>
          <a:p>
            <a:r>
              <a:rPr lang="zh-CN" altLang="en-US" sz="1800">
                <a:solidFill>
                  <a:schemeClr val="bg1"/>
                </a:solidFill>
              </a:rPr>
              <a:t>膜分离过程的能耗一般较低。因为分离的条件比较温和，加热或冷却的能耗较小</a:t>
            </a:r>
            <a:endParaRPr lang="zh-CN" altLang="en-US" sz="1800">
              <a:solidFill>
                <a:schemeClr val="bg1"/>
              </a:solidFill>
            </a:endParaRPr>
          </a:p>
          <a:p>
            <a:r>
              <a:rPr lang="zh-CN" altLang="en-US" sz="1800">
                <a:solidFill>
                  <a:schemeClr val="bg1"/>
                </a:solidFill>
              </a:rPr>
              <a:t>膜分离过程一般不涉及相变，相变的潜热是很大的</a:t>
            </a:r>
            <a:endParaRPr lang="zh-CN" altLang="en-US" sz="1800">
              <a:solidFill>
                <a:schemeClr val="bg1"/>
              </a:solidFill>
            </a:endParaRPr>
          </a:p>
          <a:p>
            <a:r>
              <a:rPr lang="zh-CN" altLang="en-US" sz="1800">
                <a:solidFill>
                  <a:schemeClr val="bg1"/>
                </a:solidFill>
              </a:rPr>
              <a:t>膜分离过程，还有污染小，操作灵活，处理规模和能力一调节操作设备和维修方便，易实现自动化等优点。</a:t>
            </a:r>
            <a:endParaRPr lang="zh-CN" altLang="en-US" sz="1800">
              <a:solidFill>
                <a:schemeClr val="bg1"/>
              </a:solidFill>
            </a:endParaRPr>
          </a:p>
        </p:txBody>
      </p:sp>
      <p:sp>
        <p:nvSpPr>
          <p:cNvPr id="5" name="文本占位符 4"/>
          <p:cNvSpPr>
            <a:spLocks noGrp="1"/>
          </p:cNvSpPr>
          <p:nvPr>
            <p:ph type="body" sz="quarter" idx="4294967295"/>
          </p:nvPr>
        </p:nvSpPr>
        <p:spPr>
          <a:xfrm>
            <a:off x="6908800" y="952500"/>
            <a:ext cx="5283200" cy="381000"/>
          </a:xfrm>
        </p:spPr>
        <p:txBody>
          <a:bodyPr>
            <a:noAutofit/>
          </a:bodyPr>
          <a:p>
            <a:r>
              <a:rPr lang="zh-CN" altLang="en-US" sz="2000">
                <a:solidFill>
                  <a:schemeClr val="bg1"/>
                </a:solidFill>
              </a:rPr>
              <a:t>膜分离技术的缺陷和不足：</a:t>
            </a:r>
            <a:endParaRPr lang="zh-CN" altLang="en-US" sz="2000">
              <a:solidFill>
                <a:schemeClr val="bg1"/>
              </a:solidFill>
            </a:endParaRPr>
          </a:p>
        </p:txBody>
      </p:sp>
      <p:sp>
        <p:nvSpPr>
          <p:cNvPr id="6" name="内容占位符 5"/>
          <p:cNvSpPr>
            <a:spLocks noGrp="1"/>
          </p:cNvSpPr>
          <p:nvPr>
            <p:ph sz="quarter" idx="4294967295"/>
          </p:nvPr>
        </p:nvSpPr>
        <p:spPr>
          <a:xfrm>
            <a:off x="6908800" y="1843405"/>
            <a:ext cx="5283200" cy="4497705"/>
          </a:xfrm>
        </p:spPr>
        <p:txBody>
          <a:bodyPr/>
          <a:p>
            <a:r>
              <a:rPr lang="zh-CN" altLang="en-US" sz="2000">
                <a:solidFill>
                  <a:schemeClr val="bg1"/>
                </a:solidFill>
              </a:rPr>
              <a:t>操作中，膜易受到污染，从而使膜性能降低，甚至丧失过滤能力，膜的耐药性，耐热性，耐热性能力有限使其使用范围受到限制，单独采用膜分离技术效果有限。</a:t>
            </a:r>
            <a:endParaRPr lang="zh-CN" altLang="en-US" sz="2000">
              <a:solidFill>
                <a:schemeClr val="bg1"/>
              </a:solidFill>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54" name="标题"/>
          <p:cNvSpPr txBox="1">
            <a:spLocks noChangeArrowheads="1"/>
          </p:cNvSpPr>
          <p:nvPr>
            <p:custDataLst>
              <p:tags r:id="rId1"/>
            </p:custDataLst>
          </p:nvPr>
        </p:nvSpPr>
        <p:spPr bwMode="auto">
          <a:xfrm>
            <a:off x="1197605" y="562041"/>
            <a:ext cx="5491427" cy="80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10000"/>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6895" eaLnBrk="0" fontAlgn="base" hangingPunct="0">
              <a:spcBef>
                <a:spcPct val="0"/>
              </a:spcBef>
              <a:spcAft>
                <a:spcPct val="0"/>
              </a:spcAft>
              <a:defRPr sz="3600">
                <a:solidFill>
                  <a:schemeClr val="tx1"/>
                </a:solidFill>
                <a:latin typeface="Lato Light" charset="0"/>
              </a:defRPr>
            </a:lvl6pPr>
            <a:lvl7pPr marL="2971800" indent="-228600" defTabSz="1826895" eaLnBrk="0" fontAlgn="base" hangingPunct="0">
              <a:spcBef>
                <a:spcPct val="0"/>
              </a:spcBef>
              <a:spcAft>
                <a:spcPct val="0"/>
              </a:spcAft>
              <a:defRPr sz="3600">
                <a:solidFill>
                  <a:schemeClr val="tx1"/>
                </a:solidFill>
                <a:latin typeface="Lato Light" charset="0"/>
              </a:defRPr>
            </a:lvl7pPr>
            <a:lvl8pPr marL="3429000" indent="-228600" defTabSz="1826895" eaLnBrk="0" fontAlgn="base" hangingPunct="0">
              <a:spcBef>
                <a:spcPct val="0"/>
              </a:spcBef>
              <a:spcAft>
                <a:spcPct val="0"/>
              </a:spcAft>
              <a:defRPr sz="3600">
                <a:solidFill>
                  <a:schemeClr val="tx1"/>
                </a:solidFill>
                <a:latin typeface="Lato Light" charset="0"/>
              </a:defRPr>
            </a:lvl8pPr>
            <a:lvl9pPr marL="3886200" indent="-228600" defTabSz="1826895"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zh-CN" altLang="en-US" b="1" spc="300" dirty="0">
                <a:solidFill>
                  <a:schemeClr val="bg1"/>
                </a:solidFill>
                <a:latin typeface="Arial" panose="020B0604020202020204" pitchFamily="34" charset="0"/>
                <a:ea typeface="微软雅黑" panose="020B0503020204020204" pitchFamily="34" charset="-122"/>
                <a:cs typeface="Montserrat Semi" charset="0"/>
              </a:rPr>
              <a:t>膜的分类</a:t>
            </a:r>
            <a:endParaRPr lang="zh-CN" altLang="en-US" b="1" spc="300" dirty="0">
              <a:solidFill>
                <a:schemeClr val="bg1"/>
              </a:solidFill>
              <a:latin typeface="Arial" panose="020B0604020202020204" pitchFamily="34" charset="0"/>
              <a:ea typeface="微软雅黑" panose="020B0503020204020204" pitchFamily="34" charset="-122"/>
              <a:cs typeface="Montserrat Semi" charset="0"/>
            </a:endParaRPr>
          </a:p>
        </p:txBody>
      </p:sp>
      <p:pic>
        <p:nvPicPr>
          <p:cNvPr id="2" name="图片 1"/>
          <p:cNvPicPr>
            <a:picLocks noChangeAspect="1"/>
          </p:cNvPicPr>
          <p:nvPr/>
        </p:nvPicPr>
        <p:blipFill>
          <a:blip r:embed="rId2"/>
          <a:stretch>
            <a:fillRect/>
          </a:stretch>
        </p:blipFill>
        <p:spPr>
          <a:xfrm>
            <a:off x="3865245" y="1489710"/>
            <a:ext cx="8228965" cy="4385945"/>
          </a:xfrm>
          <a:prstGeom prst="rect">
            <a:avLst/>
          </a:prstGeom>
        </p:spPr>
      </p:pic>
      <p:sp>
        <p:nvSpPr>
          <p:cNvPr id="3" name="文本框 2"/>
          <p:cNvSpPr txBox="1"/>
          <p:nvPr/>
        </p:nvSpPr>
        <p:spPr>
          <a:xfrm>
            <a:off x="408305" y="1875155"/>
            <a:ext cx="3288665" cy="3538220"/>
          </a:xfrm>
          <a:prstGeom prst="rect">
            <a:avLst/>
          </a:prstGeom>
          <a:noFill/>
        </p:spPr>
        <p:txBody>
          <a:bodyPr wrap="square" rtlCol="0">
            <a:spAutoFit/>
          </a:bodyPr>
          <a:p>
            <a:r>
              <a:rPr lang="zh-CN" altLang="en-US" sz="2800">
                <a:solidFill>
                  <a:schemeClr val="bg1"/>
                </a:solidFill>
              </a:rPr>
              <a:t>膜技术的核心是膜，而膜分离过程的实质是不同物质通过膜的传递速率不同从而实现分离，由于膜的种类功能繁多，因此有各种各样的分类方法</a:t>
            </a:r>
            <a:endParaRPr lang="zh-CN" altLang="en-US" sz="2800">
              <a:solidFill>
                <a:schemeClr val="bg1"/>
              </a:solidFill>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膜分离的实质</a:t>
            </a:r>
            <a:endParaRPr lang="zh-CN" altLang="en-US" sz="4000"/>
          </a:p>
        </p:txBody>
      </p:sp>
      <p:sp>
        <p:nvSpPr>
          <p:cNvPr id="3" name="文本占位符 2"/>
          <p:cNvSpPr>
            <a:spLocks noGrp="1"/>
          </p:cNvSpPr>
          <p:nvPr>
            <p:ph type="body" idx="4294967295"/>
          </p:nvPr>
        </p:nvSpPr>
        <p:spPr>
          <a:xfrm>
            <a:off x="774065" y="1532255"/>
            <a:ext cx="10359390" cy="4568190"/>
          </a:xfrm>
        </p:spPr>
        <p:txBody>
          <a:bodyPr>
            <a:noAutofit/>
          </a:bodyPr>
          <a:p>
            <a:pPr marL="342900" indent="-342900" algn="l">
              <a:buFont typeface="Arial" panose="020B0604020202020204" pitchFamily="34" charset="0"/>
              <a:buChar char="•"/>
            </a:pPr>
            <a:r>
              <a:rPr lang="zh-CN" altLang="en-US" sz="2400">
                <a:solidFill>
                  <a:schemeClr val="bg1"/>
                </a:solidFill>
              </a:rPr>
              <a:t>分离膜之所以能使混合在一起的物质分开，不外乎两种手段，即根据混合物物理性质的不同或化学性质的不同</a:t>
            </a:r>
            <a:endParaRPr lang="zh-CN" altLang="en-US" sz="2400">
              <a:solidFill>
                <a:schemeClr val="bg1"/>
              </a:solidFill>
            </a:endParaRPr>
          </a:p>
          <a:p>
            <a:pPr marL="342900" indent="-342900" algn="l">
              <a:buFont typeface="Arial" panose="020B0604020202020204" pitchFamily="34" charset="0"/>
              <a:buChar char="•"/>
            </a:pPr>
            <a:r>
              <a:rPr lang="zh-CN" altLang="en-US" sz="2400">
                <a:solidFill>
                  <a:schemeClr val="bg1"/>
                </a:solidFill>
              </a:rPr>
              <a:t>物质透过分离膜的速率，主要拒绝于以下两个步骤的速率：</a:t>
            </a:r>
            <a:endParaRPr lang="zh-CN" altLang="en-US" sz="2400">
              <a:solidFill>
                <a:schemeClr val="bg1"/>
              </a:solidFill>
            </a:endParaRPr>
          </a:p>
          <a:p>
            <a:pPr marL="0" indent="0" algn="l">
              <a:buNone/>
            </a:pPr>
            <a:r>
              <a:rPr lang="en-US" altLang="zh-CN" sz="2400">
                <a:solidFill>
                  <a:schemeClr val="bg1"/>
                </a:solidFill>
              </a:rPr>
              <a:t>	</a:t>
            </a:r>
            <a:r>
              <a:rPr lang="zh-CN" altLang="en-US" sz="2400">
                <a:solidFill>
                  <a:schemeClr val="bg1"/>
                </a:solidFill>
              </a:rPr>
              <a:t>首先是有膜表面接触的混合物，进入膜内的速率及溶解速率，</a:t>
            </a:r>
            <a:endParaRPr lang="zh-CN" altLang="en-US" sz="2400">
              <a:solidFill>
                <a:schemeClr val="bg1"/>
              </a:solidFill>
            </a:endParaRPr>
          </a:p>
          <a:p>
            <a:pPr marL="0" indent="0" algn="l">
              <a:buNone/>
            </a:pPr>
            <a:r>
              <a:rPr lang="en-US" altLang="zh-CN" sz="2400">
                <a:solidFill>
                  <a:schemeClr val="bg1"/>
                </a:solidFill>
              </a:rPr>
              <a:t>	</a:t>
            </a:r>
            <a:r>
              <a:rPr lang="zh-CN" altLang="en-US" sz="2400">
                <a:solidFill>
                  <a:schemeClr val="bg1"/>
                </a:solidFill>
              </a:rPr>
              <a:t>其次是物质进入膜厚后，从膜的一侧到达另一侧的速率及扩散速</a:t>
            </a:r>
            <a:r>
              <a:rPr lang="en-US" altLang="zh-CN" sz="2400">
                <a:solidFill>
                  <a:schemeClr val="bg1"/>
                </a:solidFill>
              </a:rPr>
              <a:t>		</a:t>
            </a:r>
            <a:r>
              <a:rPr lang="zh-CN" altLang="en-US" sz="2400">
                <a:solidFill>
                  <a:schemeClr val="bg1"/>
                </a:solidFill>
              </a:rPr>
              <a:t>率，二者之和为总速率。不同物质透过的总速率相差越大，则分</a:t>
            </a:r>
            <a:r>
              <a:rPr lang="en-US" altLang="zh-CN" sz="2400">
                <a:solidFill>
                  <a:schemeClr val="bg1"/>
                </a:solidFill>
              </a:rPr>
              <a:t>		</a:t>
            </a:r>
            <a:r>
              <a:rPr lang="zh-CN" altLang="en-US" sz="2400">
                <a:solidFill>
                  <a:schemeClr val="bg1"/>
                </a:solidFill>
              </a:rPr>
              <a:t>离效果越好，反之则无分离的效果。</a:t>
            </a:r>
            <a:endParaRPr lang="zh-CN" altLang="en-US" sz="2400">
              <a:solidFill>
                <a:schemeClr val="bg1"/>
              </a:solidFill>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膜的基本传质形式</a:t>
            </a:r>
            <a:endParaRPr lang="zh-CN" altLang="en-US"/>
          </a:p>
        </p:txBody>
      </p:sp>
      <p:pic>
        <p:nvPicPr>
          <p:cNvPr id="6" name="图片 5"/>
          <p:cNvPicPr>
            <a:picLocks noChangeAspect="1"/>
          </p:cNvPicPr>
          <p:nvPr/>
        </p:nvPicPr>
        <p:blipFill>
          <a:blip r:embed="rId1"/>
          <a:stretch>
            <a:fillRect/>
          </a:stretch>
        </p:blipFill>
        <p:spPr>
          <a:xfrm>
            <a:off x="1216025" y="1474470"/>
            <a:ext cx="9387205" cy="361188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膜的传质理论</a:t>
            </a:r>
            <a:endParaRPr lang="zh-CN" altLang="en-US"/>
          </a:p>
        </p:txBody>
      </p:sp>
      <p:sp>
        <p:nvSpPr>
          <p:cNvPr id="3" name="文本框 2"/>
          <p:cNvSpPr txBox="1"/>
          <p:nvPr/>
        </p:nvSpPr>
        <p:spPr>
          <a:xfrm>
            <a:off x="811530" y="1268095"/>
            <a:ext cx="10568940" cy="5231130"/>
          </a:xfrm>
          <a:prstGeom prst="rect">
            <a:avLst/>
          </a:prstGeom>
          <a:noFill/>
        </p:spPr>
        <p:txBody>
          <a:bodyPr wrap="square" rtlCol="0">
            <a:spAutoFit/>
          </a:bodyPr>
          <a:p>
            <a:pPr marL="342900" indent="-342900">
              <a:buFont typeface="Arial" panose="020B0604020202020204" pitchFamily="34" charset="0"/>
              <a:buChar char="•"/>
            </a:pPr>
            <a:r>
              <a:rPr lang="zh-CN" altLang="en-US" sz="3200">
                <a:solidFill>
                  <a:schemeClr val="bg1"/>
                </a:solidFill>
              </a:rPr>
              <a:t>双膜理论：</a:t>
            </a:r>
            <a:endParaRPr lang="zh-CN" altLang="en-US" sz="3200">
              <a:solidFill>
                <a:schemeClr val="bg1"/>
              </a:solidFill>
            </a:endParaRPr>
          </a:p>
          <a:p>
            <a:pPr marL="342900" indent="-342900" fontAlgn="auto">
              <a:lnSpc>
                <a:spcPct val="150000"/>
              </a:lnSpc>
              <a:buFont typeface="Arial" panose="020B0604020202020204" pitchFamily="34" charset="0"/>
              <a:buChar char="•"/>
            </a:pPr>
            <a:r>
              <a:rPr lang="zh-CN" altLang="en-US">
                <a:solidFill>
                  <a:schemeClr val="bg1"/>
                </a:solidFill>
              </a:rPr>
              <a:t>当气液两相接触时，两项之间有一个相界面，在相界面两侧分别存在着层流流动的稳定膜层，溶质必须以分子扩散的形式，连续通过这两个膜层，膜层的厚度主要随流速而变，流速越大，厚度越小。再相界面上气液两项相相互平衡，再磨膜层以外的主体内，由于流体的充分湍动，溶质的浓度分布均匀，可认为两项主体中的浓度梯度为零，即浓度梯度全部集中在两个有效膜层中，溶质在边界层的传质方式为分子扩散。</a:t>
            </a:r>
            <a:endParaRPr lang="zh-CN" altLang="en-US">
              <a:solidFill>
                <a:schemeClr val="bg1"/>
              </a:solidFill>
            </a:endParaRPr>
          </a:p>
          <a:p>
            <a:pPr marL="342900" indent="-342900" fontAlgn="auto">
              <a:lnSpc>
                <a:spcPct val="150000"/>
              </a:lnSpc>
              <a:buFont typeface="Arial" panose="020B0604020202020204" pitchFamily="34" charset="0"/>
              <a:buChar char="•"/>
            </a:pPr>
            <a:endParaRPr lang="zh-CN" altLang="en-US">
              <a:solidFill>
                <a:schemeClr val="bg1"/>
              </a:solidFill>
            </a:endParaRPr>
          </a:p>
          <a:p>
            <a:pPr marL="342900" indent="-342900">
              <a:buFont typeface="Arial" panose="020B0604020202020204" pitchFamily="34" charset="0"/>
              <a:buChar char="•"/>
            </a:pPr>
            <a:r>
              <a:rPr lang="zh-CN" altLang="en-US" sz="3200">
                <a:solidFill>
                  <a:schemeClr val="bg1"/>
                </a:solidFill>
              </a:rPr>
              <a:t>溶质穿透理论：</a:t>
            </a:r>
            <a:endParaRPr lang="zh-CN" altLang="en-US" sz="3200">
              <a:solidFill>
                <a:schemeClr val="bg1"/>
              </a:solidFill>
            </a:endParaRPr>
          </a:p>
          <a:p>
            <a:pPr marL="342900" indent="-342900" fontAlgn="auto">
              <a:lnSpc>
                <a:spcPct val="150000"/>
              </a:lnSpc>
              <a:buFont typeface="Arial" panose="020B0604020202020204" pitchFamily="34" charset="0"/>
              <a:buChar char="•"/>
            </a:pPr>
            <a:r>
              <a:rPr lang="zh-CN" altLang="en-US">
                <a:solidFill>
                  <a:schemeClr val="bg1"/>
                </a:solidFill>
              </a:rPr>
              <a:t>当气液还未接触时，整个气相或液相内的溶质浓度是均匀的，当气液两相开始接触，溶质逐渐溶解于液相中，开始只是表面层含有溶质，随着气液接触时间的增长，溶质逐渐向液相内部渗透，积累在校液相内的溶质量渐渐增加，距液面近处溶质浓度高于距液面远处，直到无限长时间之后，全部液体均呈饱和状态为止</a:t>
            </a:r>
            <a:endParaRPr lang="zh-CN" altLang="en-US">
              <a:solidFill>
                <a:schemeClr val="bg1"/>
              </a:solidFill>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08"/>
          <p:cNvSpPr txBox="1"/>
          <p:nvPr>
            <p:custDataLst>
              <p:tags r:id="rId1"/>
            </p:custDataLst>
          </p:nvPr>
        </p:nvSpPr>
        <p:spPr>
          <a:xfrm>
            <a:off x="7733506" y="3889550"/>
            <a:ext cx="2152352" cy="342900"/>
          </a:xfrm>
          <a:prstGeom prst="rect">
            <a:avLst/>
          </a:prstGeom>
        </p:spPr>
        <p:txBody>
          <a:bodyPr vert="horz" lIns="91440" tIns="45720" rIns="91440" bIns="45720" rtlCol="0" anchor="t" anchorCtr="0"/>
          <a:lstStyle/>
          <a:p>
            <a:pPr algn="l">
              <a:lnSpc>
                <a:spcPct val="100000"/>
              </a:lnSpc>
            </a:pPr>
            <a:r>
              <a:rPr lang="zh-CN" sz="3600" b="0" i="0" dirty="0">
                <a:solidFill>
                  <a:schemeClr val="bg1"/>
                </a:solidFill>
                <a:latin typeface="微软雅黑" panose="020B0503020204020204" pitchFamily="34" charset="-122"/>
                <a:ea typeface="微软雅黑" panose="020B0503020204020204" pitchFamily="34" charset="-122"/>
              </a:rPr>
              <a:t>纳滤</a:t>
            </a:r>
            <a:endParaRPr lang="zh-CN" sz="3600" b="0" i="0" dirty="0">
              <a:solidFill>
                <a:schemeClr val="bg1"/>
              </a:solidFill>
              <a:latin typeface="微软雅黑" panose="020B0503020204020204" pitchFamily="34" charset="-122"/>
              <a:ea typeface="微软雅黑" panose="020B0503020204020204" pitchFamily="34" charset="-122"/>
            </a:endParaRPr>
          </a:p>
        </p:txBody>
      </p:sp>
      <p:sp>
        <p:nvSpPr>
          <p:cNvPr id="10" name="Object 209"/>
          <p:cNvSpPr txBox="1"/>
          <p:nvPr>
            <p:custDataLst>
              <p:tags r:id="rId2"/>
            </p:custDataLst>
          </p:nvPr>
        </p:nvSpPr>
        <p:spPr>
          <a:xfrm>
            <a:off x="7733308" y="3259094"/>
            <a:ext cx="954021"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pitchFamily="34" charset="-122"/>
                <a:cs typeface="Arial Regular" panose="020B0604020202090204" charset="0"/>
              </a:rPr>
              <a:t>03</a:t>
            </a:r>
            <a:endParaRPr lang="zh-CN" altLang="en-US" sz="3500" b="0" i="0" dirty="0">
              <a:solidFill>
                <a:schemeClr val="accent1"/>
              </a:solidFill>
              <a:latin typeface="Arial Regular" panose="020B0604020202090204" charset="0"/>
              <a:ea typeface="微软雅黑" panose="020B0503020204020204" pitchFamily="34" charset="-122"/>
              <a:cs typeface="Arial Regular" panose="020B0604020202090204" charset="0"/>
            </a:endParaRPr>
          </a:p>
        </p:txBody>
      </p:sp>
      <p:sp>
        <p:nvSpPr>
          <p:cNvPr id="11" name="Object 2010"/>
          <p:cNvSpPr txBox="1"/>
          <p:nvPr>
            <p:custDataLst>
              <p:tags r:id="rId3"/>
            </p:custDataLst>
          </p:nvPr>
        </p:nvSpPr>
        <p:spPr>
          <a:xfrm>
            <a:off x="4940201" y="3891633"/>
            <a:ext cx="2140672" cy="342900"/>
          </a:xfrm>
          <a:prstGeom prst="rect">
            <a:avLst/>
          </a:prstGeom>
        </p:spPr>
        <p:txBody>
          <a:bodyPr vert="horz" lIns="91440" tIns="45720" rIns="91440" bIns="45720" rtlCol="0" anchor="t" anchorCtr="0"/>
          <a:lstStyle/>
          <a:p>
            <a:pPr algn="l">
              <a:lnSpc>
                <a:spcPct val="100000"/>
              </a:lnSpc>
            </a:pPr>
            <a:r>
              <a:rPr lang="zh-CN" sz="3600" b="0" i="0" dirty="0">
                <a:solidFill>
                  <a:schemeClr val="bg1"/>
                </a:solidFill>
                <a:latin typeface="微软雅黑" panose="020B0503020204020204" pitchFamily="34" charset="-122"/>
                <a:ea typeface="微软雅黑" panose="020B0503020204020204" pitchFamily="34" charset="-122"/>
              </a:rPr>
              <a:t>超滤</a:t>
            </a:r>
            <a:endParaRPr lang="zh-CN" sz="3600" b="0" i="0" dirty="0">
              <a:solidFill>
                <a:schemeClr val="bg1"/>
              </a:solidFill>
              <a:latin typeface="微软雅黑" panose="020B0503020204020204" pitchFamily="34" charset="-122"/>
              <a:ea typeface="微软雅黑" panose="020B0503020204020204" pitchFamily="34" charset="-122"/>
            </a:endParaRPr>
          </a:p>
        </p:txBody>
      </p:sp>
      <p:sp>
        <p:nvSpPr>
          <p:cNvPr id="12" name="Object 2011"/>
          <p:cNvSpPr txBox="1"/>
          <p:nvPr>
            <p:custDataLst>
              <p:tags r:id="rId4"/>
            </p:custDataLst>
          </p:nvPr>
        </p:nvSpPr>
        <p:spPr>
          <a:xfrm>
            <a:off x="4945658" y="3259094"/>
            <a:ext cx="1236919"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pitchFamily="34" charset="-122"/>
                <a:cs typeface="Arial Regular" panose="020B0604020202090204" charset="0"/>
              </a:rPr>
              <a:t>02</a:t>
            </a:r>
            <a:endParaRPr lang="zh-CN" altLang="en-US" sz="3500" b="0" i="0" dirty="0">
              <a:solidFill>
                <a:schemeClr val="accent1"/>
              </a:solidFill>
              <a:latin typeface="Arial Regular" panose="020B0604020202090204" charset="0"/>
              <a:ea typeface="微软雅黑" panose="020B0503020204020204" pitchFamily="34" charset="-122"/>
              <a:cs typeface="Arial Regular" panose="020B0604020202090204" charset="0"/>
            </a:endParaRPr>
          </a:p>
        </p:txBody>
      </p:sp>
      <p:sp>
        <p:nvSpPr>
          <p:cNvPr id="13" name="Object 2012"/>
          <p:cNvSpPr txBox="1"/>
          <p:nvPr>
            <p:custDataLst>
              <p:tags r:id="rId5"/>
            </p:custDataLst>
          </p:nvPr>
        </p:nvSpPr>
        <p:spPr>
          <a:xfrm>
            <a:off x="2235002" y="3891336"/>
            <a:ext cx="2241056" cy="342900"/>
          </a:xfrm>
          <a:prstGeom prst="rect">
            <a:avLst/>
          </a:prstGeom>
        </p:spPr>
        <p:txBody>
          <a:bodyPr vert="horz" lIns="91440" tIns="45720" rIns="91440" bIns="45720" rtlCol="0" anchor="t" anchorCtr="0"/>
          <a:lstStyle/>
          <a:p>
            <a:pPr algn="l">
              <a:lnSpc>
                <a:spcPct val="100000"/>
              </a:lnSpc>
            </a:pPr>
            <a:r>
              <a:rPr lang="zh-CN" sz="3600" b="0" i="0" dirty="0">
                <a:solidFill>
                  <a:schemeClr val="bg1"/>
                </a:solidFill>
                <a:latin typeface="微软雅黑" panose="020B0503020204020204" pitchFamily="34" charset="-122"/>
                <a:ea typeface="微软雅黑" panose="020B0503020204020204" pitchFamily="34" charset="-122"/>
              </a:rPr>
              <a:t>微滤</a:t>
            </a:r>
            <a:endParaRPr lang="zh-CN" sz="3600" b="0" i="0" dirty="0">
              <a:solidFill>
                <a:schemeClr val="bg1"/>
              </a:solidFill>
              <a:latin typeface="微软雅黑" panose="020B0503020204020204" pitchFamily="34" charset="-122"/>
              <a:ea typeface="微软雅黑" panose="020B0503020204020204" pitchFamily="34" charset="-122"/>
            </a:endParaRPr>
          </a:p>
        </p:txBody>
      </p:sp>
      <p:sp>
        <p:nvSpPr>
          <p:cNvPr id="14" name="Object 2013"/>
          <p:cNvSpPr txBox="1"/>
          <p:nvPr>
            <p:custDataLst>
              <p:tags r:id="rId6"/>
            </p:custDataLst>
          </p:nvPr>
        </p:nvSpPr>
        <p:spPr>
          <a:xfrm>
            <a:off x="2234208" y="3259094"/>
            <a:ext cx="1120642"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pitchFamily="34" charset="-122"/>
                <a:cs typeface="Arial Regular" panose="020B0604020202090204" charset="0"/>
              </a:rPr>
              <a:t>01</a:t>
            </a:r>
            <a:endParaRPr lang="zh-CN" altLang="en-US" sz="3500" b="0" i="0" dirty="0">
              <a:solidFill>
                <a:schemeClr val="accent1"/>
              </a:solidFill>
              <a:latin typeface="Arial Regular" panose="020B0604020202090204" charset="0"/>
              <a:ea typeface="微软雅黑" panose="020B0503020204020204" pitchFamily="34" charset="-122"/>
              <a:cs typeface="Arial Regular" panose="020B0604020202090204" charset="0"/>
            </a:endParaRPr>
          </a:p>
        </p:txBody>
      </p:sp>
      <p:pic>
        <p:nvPicPr>
          <p:cNvPr id="15" name="image 2014"/>
          <p:cNvPicPr>
            <a:picLocks noChangeAspect="1"/>
          </p:cNvPicPr>
          <p:nvPr>
            <p:custDataLst>
              <p:tags r:id="rId7"/>
            </p:custDataLst>
          </p:nvPr>
        </p:nvPicPr>
        <p:blipFill>
          <a:blip r:embed="rId8"/>
          <a:srcRect/>
          <a:stretch>
            <a:fillRect/>
          </a:stretch>
        </p:blipFill>
        <p:spPr>
          <a:xfrm>
            <a:off x="2331718" y="911221"/>
            <a:ext cx="806449" cy="63502"/>
          </a:xfrm>
          <a:prstGeom prst="rect">
            <a:avLst/>
          </a:prstGeom>
        </p:spPr>
      </p:pic>
      <p:sp>
        <p:nvSpPr>
          <p:cNvPr id="19" name="Object 408"/>
          <p:cNvSpPr txBox="1"/>
          <p:nvPr>
            <p:custDataLst>
              <p:tags r:id="rId9"/>
            </p:custDataLst>
          </p:nvPr>
        </p:nvSpPr>
        <p:spPr>
          <a:xfrm>
            <a:off x="2155190" y="1149350"/>
            <a:ext cx="5957570" cy="688518"/>
          </a:xfrm>
          <a:prstGeom prst="rect">
            <a:avLst/>
          </a:prstGeom>
        </p:spPr>
        <p:txBody>
          <a:bodyPr vert="horz" rtlCol="0" anchor="t" anchorCtr="0">
            <a:normAutofit fontScale="70000"/>
          </a:bodyPr>
          <a:lstStyle/>
          <a:p>
            <a:pPr algn="l">
              <a:lnSpc>
                <a:spcPct val="91000"/>
              </a:lnSpc>
            </a:pPr>
            <a:r>
              <a:rPr lang="en-US" altLang="zh-CN" sz="4800" b="1" i="0" spc="191" dirty="0">
                <a:solidFill>
                  <a:schemeClr val="accent1"/>
                </a:solidFill>
                <a:latin typeface="微软雅黑" panose="020B0503020204020204" pitchFamily="34" charset="-122"/>
                <a:ea typeface="微软雅黑" panose="020B0503020204020204" pitchFamily="34" charset="-122"/>
              </a:rPr>
              <a:t>CONTENTS</a:t>
            </a:r>
            <a:endParaRPr lang="en-US" altLang="zh-CN" sz="4800" b="1" i="0" spc="191" dirty="0">
              <a:solidFill>
                <a:schemeClr val="accent1"/>
              </a:solidFill>
              <a:latin typeface="微软雅黑" panose="020B0503020204020204" pitchFamily="34" charset="-122"/>
              <a:ea typeface="微软雅黑" panose="020B0503020204020204" pitchFamily="34" charset="-122"/>
            </a:endParaRPr>
          </a:p>
        </p:txBody>
      </p:sp>
      <p:sp>
        <p:nvSpPr>
          <p:cNvPr id="20" name="Object 2015"/>
          <p:cNvSpPr txBox="1"/>
          <p:nvPr>
            <p:custDataLst>
              <p:tags r:id="rId10"/>
            </p:custDataLst>
          </p:nvPr>
        </p:nvSpPr>
        <p:spPr>
          <a:xfrm>
            <a:off x="2123664" y="1885944"/>
            <a:ext cx="5989095" cy="866324"/>
          </a:xfrm>
          <a:prstGeom prst="rect">
            <a:avLst/>
          </a:prstGeom>
        </p:spPr>
        <p:txBody>
          <a:bodyPr vert="horz" rtlCol="0" anchor="t" anchorCtr="0">
            <a:normAutofit/>
          </a:bodyPr>
          <a:lstStyle/>
          <a:p>
            <a:pPr algn="l">
              <a:lnSpc>
                <a:spcPct val="100000"/>
              </a:lnSpc>
            </a:pPr>
            <a:r>
              <a:rPr lang="zh-CN" altLang="en-US" sz="4400" b="1" i="0" dirty="0">
                <a:solidFill>
                  <a:schemeClr val="bg1"/>
                </a:solidFill>
                <a:effectLst>
                  <a:outerShdw blurRad="57150" dist="38100" dir="5400000" algn="ctr" rotWithShape="0">
                    <a:srgbClr val="003CFF">
                      <a:alpha val="100000"/>
                    </a:srgbClr>
                  </a:outerShdw>
                </a:effectLst>
                <a:latin typeface="Arial Bold" panose="020B0604020202090204" charset="0"/>
                <a:ea typeface="微软雅黑" panose="020B0503020204020204" pitchFamily="34" charset="-122"/>
                <a:cs typeface="Arial Bold" panose="020B0604020202090204" charset="0"/>
              </a:rPr>
              <a:t>膜分离过程及特点</a:t>
            </a:r>
            <a:endParaRPr lang="zh-CN" altLang="en-US" sz="4400" b="1" i="0" dirty="0">
              <a:solidFill>
                <a:schemeClr val="bg1"/>
              </a:solidFill>
              <a:effectLst>
                <a:outerShdw blurRad="57150" dist="38100" dir="5400000" algn="ctr" rotWithShape="0">
                  <a:srgbClr val="003CFF">
                    <a:alpha val="100000"/>
                  </a:srgbClr>
                </a:outerShdw>
              </a:effectLst>
              <a:latin typeface="Arial Bold" panose="020B0604020202090204" charset="0"/>
              <a:ea typeface="微软雅黑" panose="020B0503020204020204" pitchFamily="34" charset="-122"/>
              <a:cs typeface="Arial Bold" panose="020B0604020202090204" charset="0"/>
            </a:endParaRPr>
          </a:p>
        </p:txBody>
      </p:sp>
      <p:sp>
        <p:nvSpPr>
          <p:cNvPr id="2" name="Object 206"/>
          <p:cNvSpPr txBox="1"/>
          <p:nvPr>
            <p:custDataLst>
              <p:tags r:id="rId11"/>
            </p:custDataLst>
          </p:nvPr>
        </p:nvSpPr>
        <p:spPr>
          <a:xfrm>
            <a:off x="2217936" y="5314589"/>
            <a:ext cx="1733436" cy="342900"/>
          </a:xfrm>
          <a:prstGeom prst="rect">
            <a:avLst/>
          </a:prstGeom>
        </p:spPr>
        <p:txBody>
          <a:bodyPr vert="horz" lIns="91440" tIns="45720" rIns="91440" bIns="45720" rtlCol="0" anchor="t" anchorCtr="0"/>
          <a:p>
            <a:pPr algn="l">
              <a:lnSpc>
                <a:spcPct val="100000"/>
              </a:lnSpc>
            </a:pPr>
            <a:r>
              <a:rPr lang="zh-CN" altLang="en-US" sz="3600" b="0" i="0" dirty="0">
                <a:solidFill>
                  <a:schemeClr val="bg1"/>
                </a:solidFill>
                <a:latin typeface="Arial" panose="020B0604020202020204" pitchFamily="34" charset="0"/>
                <a:ea typeface="微软雅黑" panose="020B0503020204020204" pitchFamily="34" charset="-122"/>
              </a:rPr>
              <a:t>反渗透</a:t>
            </a:r>
            <a:endParaRPr lang="zh-CN" altLang="en-US" sz="3600" b="0" i="0" dirty="0">
              <a:solidFill>
                <a:schemeClr val="bg1"/>
              </a:solidFill>
              <a:latin typeface="Arial" panose="020B0604020202020204" pitchFamily="34" charset="0"/>
              <a:ea typeface="微软雅黑" panose="020B0503020204020204" pitchFamily="34" charset="-122"/>
            </a:endParaRPr>
          </a:p>
        </p:txBody>
      </p:sp>
      <p:sp>
        <p:nvSpPr>
          <p:cNvPr id="3" name="Object 207"/>
          <p:cNvSpPr txBox="1"/>
          <p:nvPr>
            <p:custDataLst>
              <p:tags r:id="rId12"/>
            </p:custDataLst>
          </p:nvPr>
        </p:nvSpPr>
        <p:spPr>
          <a:xfrm>
            <a:off x="2217936" y="4681494"/>
            <a:ext cx="1000919" cy="533400"/>
          </a:xfrm>
          <a:prstGeom prst="rect">
            <a:avLst/>
          </a:prstGeom>
        </p:spPr>
        <p:txBody>
          <a:bodyPr vert="horz" rtlCol="0" anchor="t" anchorCtr="0">
            <a:normAutofit fontScale="80000"/>
          </a:bodyPr>
          <a:p>
            <a:pPr algn="l">
              <a:lnSpc>
                <a:spcPct val="100000"/>
              </a:lnSpc>
            </a:pPr>
            <a:r>
              <a:rPr lang="zh-CN" sz="3500" b="0" i="0" dirty="0">
                <a:solidFill>
                  <a:schemeClr val="accent1"/>
                </a:solidFill>
                <a:latin typeface="Arial Regular" panose="020B0604020202090204" charset="0"/>
                <a:ea typeface="微软雅黑" panose="020B0503020204020204" pitchFamily="34" charset="-122"/>
                <a:cs typeface="Arial Regular" panose="020B0604020202090204" charset="0"/>
              </a:rPr>
              <a:t>04</a:t>
            </a:r>
            <a:endParaRPr lang="zh-CN" altLang="en-US" sz="3500" b="0" i="0" dirty="0">
              <a:solidFill>
                <a:schemeClr val="accent1"/>
              </a:solidFill>
              <a:latin typeface="Arial Regular" panose="020B0604020202090204" charset="0"/>
              <a:ea typeface="微软雅黑" panose="020B0503020204020204" pitchFamily="34" charset="-122"/>
              <a:cs typeface="Arial Regular" panose="020B0604020202090204" charset="0"/>
            </a:endParaRPr>
          </a:p>
        </p:txBody>
      </p:sp>
    </p:spTree>
    <p:custDataLst>
      <p:tags r:id="rId13"/>
    </p:custDataLst>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一、微滤</a:t>
            </a:r>
            <a:endParaRPr lang="zh-CN" altLang="en-US"/>
          </a:p>
        </p:txBody>
      </p:sp>
      <p:sp>
        <p:nvSpPr>
          <p:cNvPr id="3" name="文本框 2"/>
          <p:cNvSpPr txBox="1"/>
          <p:nvPr/>
        </p:nvSpPr>
        <p:spPr>
          <a:xfrm>
            <a:off x="760095" y="1100455"/>
            <a:ext cx="10485120" cy="4892675"/>
          </a:xfrm>
          <a:prstGeom prst="rect">
            <a:avLst/>
          </a:prstGeom>
          <a:noFill/>
        </p:spPr>
        <p:txBody>
          <a:bodyPr wrap="square" rtlCol="0">
            <a:spAutoFit/>
          </a:bodyPr>
          <a:p>
            <a:r>
              <a:rPr lang="en-US" altLang="zh-CN" sz="2400">
                <a:solidFill>
                  <a:schemeClr val="bg1"/>
                </a:solidFill>
              </a:rPr>
              <a:t>       </a:t>
            </a:r>
            <a:r>
              <a:rPr lang="zh-CN" altLang="en-US" sz="2400">
                <a:solidFill>
                  <a:schemeClr val="bg1"/>
                </a:solidFill>
              </a:rPr>
              <a:t>是以静压差为推动力，利用膜的筛分作用进行分离的压力驱动型膜过程，主要用来从气象和液相物质中截留微米及亚微米级的细小悬浮物，微生物，细胞，酵母等以达到净化分离和浓缩的目的。</a:t>
            </a:r>
            <a:endParaRPr lang="zh-CN" altLang="en-US" sz="2400">
              <a:solidFill>
                <a:schemeClr val="bg1"/>
              </a:solidFill>
            </a:endParaRPr>
          </a:p>
          <a:p>
            <a:r>
              <a:rPr lang="zh-CN" altLang="en-US" sz="2400">
                <a:solidFill>
                  <a:srgbClr val="FF0000"/>
                </a:solidFill>
              </a:rPr>
              <a:t>特点:</a:t>
            </a:r>
            <a:endParaRPr lang="zh-CN" altLang="en-US" sz="2400">
              <a:solidFill>
                <a:srgbClr val="FF0000"/>
              </a:solidFill>
            </a:endParaRPr>
          </a:p>
          <a:p>
            <a:pPr marL="342900" indent="-342900">
              <a:buFont typeface="Arial" panose="020B0604020202020204" pitchFamily="34" charset="0"/>
              <a:buChar char="•"/>
            </a:pPr>
            <a:r>
              <a:rPr lang="zh-CN" altLang="en-US" sz="2400">
                <a:solidFill>
                  <a:schemeClr val="bg1"/>
                </a:solidFill>
              </a:rPr>
              <a:t>被截留的例子很小，已是不再可压缩的刚性粒子</a:t>
            </a:r>
            <a:endParaRPr lang="zh-CN" altLang="en-US" sz="2400">
              <a:solidFill>
                <a:schemeClr val="bg1"/>
              </a:solidFill>
            </a:endParaRPr>
          </a:p>
          <a:p>
            <a:pPr marL="342900" indent="-342900">
              <a:buFont typeface="Arial" panose="020B0604020202020204" pitchFamily="34" charset="0"/>
              <a:buChar char="•"/>
            </a:pPr>
            <a:r>
              <a:rPr lang="zh-CN" altLang="en-US" sz="2400">
                <a:solidFill>
                  <a:schemeClr val="bg1"/>
                </a:solidFill>
              </a:rPr>
              <a:t>微滤更多见的是采用切向过滤，这样磨膜表面上的粒子层更薄，减小了过滤阻力，</a:t>
            </a:r>
            <a:endParaRPr lang="zh-CN" altLang="en-US" sz="2400">
              <a:solidFill>
                <a:schemeClr val="bg1"/>
              </a:solidFill>
            </a:endParaRPr>
          </a:p>
          <a:p>
            <a:pPr marL="342900" indent="-342900">
              <a:buFont typeface="Arial" panose="020B0604020202020204" pitchFamily="34" charset="0"/>
              <a:buChar char="•"/>
            </a:pPr>
            <a:r>
              <a:rPr lang="zh-CN" altLang="en-US" sz="2400">
                <a:solidFill>
                  <a:schemeClr val="bg1"/>
                </a:solidFill>
              </a:rPr>
              <a:t>作为微滤推动力的压强差较大，常用0.1-0.3MPa，故微滤一般不用真空过滤</a:t>
            </a:r>
            <a:endParaRPr lang="zh-CN" altLang="en-US" sz="2400">
              <a:solidFill>
                <a:schemeClr val="bg1"/>
              </a:solidFill>
            </a:endParaRPr>
          </a:p>
          <a:p>
            <a:pPr marL="342900" indent="-342900">
              <a:buFont typeface="Arial" panose="020B0604020202020204" pitchFamily="34" charset="0"/>
              <a:buChar char="•"/>
            </a:pPr>
            <a:r>
              <a:rPr lang="zh-CN" altLang="en-US" sz="2400">
                <a:solidFill>
                  <a:schemeClr val="bg1"/>
                </a:solidFill>
              </a:rPr>
              <a:t>在微滤过程中，随微滤的进行，膜孔逐渐被堵塞，到一定程度时必须停下来进行清洗，因此微滤是间歇过滤。</a:t>
            </a:r>
            <a:endParaRPr lang="zh-CN" altLang="en-US" sz="2400">
              <a:solidFill>
                <a:schemeClr val="bg1"/>
              </a:solidFill>
            </a:endParaRPr>
          </a:p>
          <a:p>
            <a:pPr marL="342900" indent="-342900">
              <a:buFont typeface="Arial" panose="020B0604020202020204" pitchFamily="34" charset="0"/>
              <a:buChar char="•"/>
            </a:pPr>
            <a:r>
              <a:rPr lang="zh-CN" altLang="en-US" sz="2400">
                <a:solidFill>
                  <a:schemeClr val="bg1"/>
                </a:solidFill>
              </a:rPr>
              <a:t>微滤操作的温度上限原则取决于膜和物料的耐热程度，有机膜主要是膜的耐热性起制约作用，无机膜主要由物料的耐热性决定操作温度。</a:t>
            </a:r>
            <a:endParaRPr lang="zh-CN" altLang="en-US" sz="2400">
              <a:solidFill>
                <a:schemeClr val="bg1"/>
              </a:solidFill>
            </a:endParaRPr>
          </a:p>
        </p:txBody>
      </p:sp>
    </p:spTree>
    <p:custDataLst>
      <p:tags r:id="rId1"/>
    </p:custDataLst>
  </p:cSld>
  <p:clrMapOvr>
    <a:masterClrMapping/>
  </p:clrMapOvr>
  <p:transition>
    <p:wheel spokes="8"/>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7"/>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7"/>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367"/>
  <p:tag name="KSO_WM_TEMPLATE_THUMBS_INDEX" val="1、3、6、7、10、13、14、16、17、20、21、2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1*i*1"/>
  <p:tag name="KSO_WM_TEMPLATE_CATEGORY" val="custom"/>
  <p:tag name="KSO_WM_TEMPLATE_INDEX" val="20218367"/>
  <p:tag name="KSO_WM_UNIT_LAYERLEVEL" val="1"/>
  <p:tag name="KSO_WM_TAG_VERSION" val="1.0"/>
  <p:tag name="KSO_WM_BEAUTIFY_FLAG" val="#wm#"/>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1*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设计总结汇报"/>
  <p:tag name="KSO_WM_UNIT_NOCLEAR" val="0"/>
  <p:tag name="KSO_WM_UNIT_VALUE" val="8"/>
  <p:tag name="KSO_WM_UNIT_TYPE" val="a"/>
  <p:tag name="KSO_WM_UNIT_INDEX"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1*f*1"/>
  <p:tag name="KSO_WM_TEMPLATE_CATEGORY" val="custom"/>
  <p:tag name="KSO_WM_TEMPLATE_INDEX" val="20218367"/>
  <p:tag name="KSO_WM_UNIT_LAYERLEVEL" val="1"/>
  <p:tag name="KSO_WM_TAG_VERSION" val="1.0"/>
  <p:tag name="KSO_WM_BEAUTIFY_FLAG" val="#wm#"/>
  <p:tag name="KSO_WM_UNIT_SUBTYPE" val="a"/>
  <p:tag name="KSO_WM_UNIT_PRESET_TEXT" val="汇报人：XXX"/>
  <p:tag name="KSO_WM_UNIT_NOCLEAR" val="0"/>
  <p:tag name="KSO_WM_UNIT_VALUE" val="26"/>
  <p:tag name="KSO_WM_UNIT_TYPE" val="f"/>
  <p:tag name="KSO_WM_UNIT_INDEX"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1*f*2"/>
  <p:tag name="KSO_WM_TEMPLATE_CATEGORY" val="custom"/>
  <p:tag name="KSO_WM_TEMPLATE_INDEX" val="20218367"/>
  <p:tag name="KSO_WM_UNIT_LAYERLEVEL" val="1"/>
  <p:tag name="KSO_WM_TAG_VERSION" val="1.0"/>
  <p:tag name="KSO_WM_BEAUTIFY_FLAG" val="#wm#"/>
  <p:tag name="KSO_WM_UNIT_SUBTYPE" val="a"/>
  <p:tag name="KSO_WM_UNIT_PRESET_TEXT" val="DESIGN TEAM WORK REPORT"/>
  <p:tag name="KSO_WM_UNIT_NOCLEAR" val="0"/>
  <p:tag name="KSO_WM_UNIT_TYPE" val="f"/>
  <p:tag name="KSO_WM_UNIT_INDEX"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1*f*3"/>
  <p:tag name="KSO_WM_TEMPLATE_CATEGORY" val="custom"/>
  <p:tag name="KSO_WM_TEMPLATE_INDEX" val="20218367"/>
  <p:tag name="KSO_WM_UNIT_LAYERLEVEL" val="1"/>
  <p:tag name="KSO_WM_TAG_VERSION" val="1.0"/>
  <p:tag name="KSO_WM_BEAUTIFY_FLAG" val="#wm#"/>
  <p:tag name="KSO_WM_UNIT_SUBTYPE" val="a"/>
  <p:tag name="KSO_WM_UNIT_PRESET_TEXT" val="2021/XX/XX"/>
  <p:tag name="KSO_WM_UNIT_NOCLEAR" val="0"/>
  <p:tag name="KSO_WM_UNIT_TYPE" val="f"/>
  <p:tag name="KSO_WM_UNIT_INDEX" val="3"/>
</p:tagLst>
</file>

<file path=ppt/tags/tag117.xml><?xml version="1.0" encoding="utf-8"?>
<p:tagLst xmlns:p="http://schemas.openxmlformats.org/presentationml/2006/main">
  <p:tag name="KSO_WM_SLIDE_ID" val="custom20218367_1"/>
  <p:tag name="KSO_WM_TEMPLATE_SUBCATEGORY" val="0"/>
  <p:tag name="KSO_WM_TEMPLATE_MASTER_TYPE" val="1"/>
  <p:tag name="KSO_WM_TEMPLATE_COLOR_TYPE" val="0"/>
  <p:tag name="KSO_WM_SLIDE_TYPE" val="title"/>
  <p:tag name="KSO_WM_SLIDE_SUBTYPE" val="picTxt"/>
  <p:tag name="KSO_WM_SLIDE_ITEM_CNT" val="0"/>
  <p:tag name="KSO_WM_SLIDE_INDEX" val="1"/>
  <p:tag name="KSO_WM_TAG_VERSION" val="1.0"/>
  <p:tag name="KSO_WM_BEAUTIFY_FLAG" val="#wm#"/>
  <p:tag name="KSO_WM_TEMPLATE_CATEGORY" val="custom"/>
  <p:tag name="KSO_WM_TEMPLATE_INDEX" val="20218367"/>
  <p:tag name="KSO_WM_SLIDE_LAYOUT" val="a_f"/>
  <p:tag name="KSO_WM_SLIDE_LAYOUT_CNT" val="1_3"/>
  <p:tag name="KSO_WM_TEMPLATE_THUMBS_INDEX" val="1、3、6、7、10、13、14、16、17、20、21、2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367_8*d*1"/>
  <p:tag name="KSO_WM_TEMPLATE_CATEGORY" val="custom"/>
  <p:tag name="KSO_WM_TEMPLATE_INDEX" val="20218367"/>
  <p:tag name="KSO_WM_UNIT_LAYERLEVEL" val="1"/>
  <p:tag name="KSO_WM_TAG_VERSION" val="1.0"/>
  <p:tag name="KSO_WM_BEAUTIFY_FLAG" val="#wm#"/>
  <p:tag name="KSO_WM_UNIT_VALUE" val="1885*1332"/>
  <p:tag name="KSO_WM_UNIT_TYPE" val="d"/>
  <p:tag name="KSO_WM_UNIT_INDEX" val="1"/>
  <p:tag name="KSO_WM_UNIT_USESOURCEFORMAT_APPLY" val="1"/>
</p:tagLst>
</file>

<file path=ppt/tags/tag11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18367_8*a*1"/>
  <p:tag name="KSO_WM_TEMPLATE_CATEGORY" val="custom"/>
  <p:tag name="KSO_WM_TEMPLATE_INDEX" val="20218367"/>
  <p:tag name="KSO_WM_UNIT_LAYERLEVEL" val="1"/>
  <p:tag name="KSO_WM_TAG_VERSION" val="1.0"/>
  <p:tag name="KSO_WM_BEAUTIFY_FLAG" val="#wm#"/>
  <p:tag name="KSO_WM_UNIT_PRESET_TEXT" val="单击此处添加大标题"/>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18367_8*l_h_f*1_1_1"/>
  <p:tag name="KSO_WM_TEMPLATE_CATEGORY" val="custom"/>
  <p:tag name="KSO_WM_TEMPLATE_INDEX" val="20218367"/>
  <p:tag name="KSO_WM_UNIT_LAYERLEVEL" val="1_1_1"/>
  <p:tag name="KSO_WM_TAG_VERSION" val="1.0"/>
  <p:tag name="KSO_WM_BEAUTIFY_FLAG" val="#wm#"/>
  <p:tag name="KSO_WM_UNIT_PRESET_TEXT" val="单击此处输入你的正文，文字是您思想的提炼"/>
  <p:tag name="KSO_WM_UNIT_TEXT_FILL_FORE_SCHEMECOLOR_INDEX" val="14"/>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x"/>
  <p:tag name="KSO_WM_UNIT_INDEX" val="1_1_1"/>
  <p:tag name="KSO_WM_UNIT_ID" val="custom20218367_8*l_h_x*1_1_1"/>
  <p:tag name="KSO_WM_TEMPLATE_CATEGORY" val="custom"/>
  <p:tag name="KSO_WM_TEMPLATE_INDEX" val="20218367"/>
  <p:tag name="KSO_WM_UNIT_LAYERLEVEL" val="1_1_1"/>
  <p:tag name="KSO_WM_TAG_VERSION" val="1.0"/>
  <p:tag name="KSO_WM_BEAUTIFY_FLAG" val="#wm#"/>
  <p:tag name="KSO_WM_UNIT_VALUE" val="109*109"/>
  <p:tag name="KSO_WM_UNIT_FILL_FORE_SCHEMECOLOR_INDEX" val="5"/>
  <p:tag name="KSO_WM_UNI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x"/>
  <p:tag name="KSO_WM_UNIT_INDEX" val="1_2_1"/>
  <p:tag name="KSO_WM_UNIT_ID" val="custom20218367_8*l_h_x*1_2_1"/>
  <p:tag name="KSO_WM_TEMPLATE_CATEGORY" val="custom"/>
  <p:tag name="KSO_WM_TEMPLATE_INDEX" val="20218367"/>
  <p:tag name="KSO_WM_UNIT_LAYERLEVEL" val="1_1_1"/>
  <p:tag name="KSO_WM_TAG_VERSION" val="1.0"/>
  <p:tag name="KSO_WM_BEAUTIFY_FLAG" val="#wm#"/>
  <p:tag name="KSO_WM_UNIT_VALUE" val="109*109"/>
  <p:tag name="KSO_WM_UNIT_FILL_FORE_SCHEMECOLOR_INDEX" val="7"/>
  <p:tag name="KSO_WM_UNIT_FILL_TYPE" val="1"/>
  <p:tag name="KSO_WM_UNIT_USESOURCEFORMAT_APPLY" val="1"/>
</p:tagLst>
</file>

<file path=ppt/tags/tag1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18367_8*l_h_f*1_2_1"/>
  <p:tag name="KSO_WM_TEMPLATE_CATEGORY" val="custom"/>
  <p:tag name="KSO_WM_TEMPLATE_INDEX" val="20218367"/>
  <p:tag name="KSO_WM_UNIT_LAYERLEVEL" val="1_1_1"/>
  <p:tag name="KSO_WM_TAG_VERSION" val="1.0"/>
  <p:tag name="KSO_WM_BEAUTIFY_FLAG" val="#wm#"/>
  <p:tag name="KSO_WM_UNIT_PRESET_TEXT" val="单击此处输入你的正文，文字是您思想的提炼"/>
  <p:tag name="KSO_WM_UNIT_TEXT_FILL_FORE_SCHEMECOLOR_INDEX" val="14"/>
  <p:tag name="KSO_WM_UNIT_TEXT_FILL_TYPE" val="1"/>
  <p:tag name="KSO_WM_UNIT_USESOURCEFORMAT_APPLY" val="1"/>
</p:tagLst>
</file>

<file path=ppt/tags/tag124.xml><?xml version="1.0" encoding="utf-8"?>
<p:tagLst xmlns:p="http://schemas.openxmlformats.org/presentationml/2006/main">
  <p:tag name="KSO_WM_SLIDE_ID" val="custom20218367_8"/>
  <p:tag name="KSO_WM_TEMPLATE_SUBCATEGORY" val="0"/>
  <p:tag name="KSO_WM_TEMPLATE_MASTER_TYPE" val="1"/>
  <p:tag name="KSO_WM_TEMPLATE_COLOR_TYPE" val="0"/>
  <p:tag name="KSO_WM_SLIDE_ITEM_CNT" val="2"/>
  <p:tag name="KSO_WM_SLIDE_INDEX" val="8"/>
  <p:tag name="KSO_WM_DIAGRAM_GROUP_CODE" val="l1-2"/>
  <p:tag name="KSO_WM_SLIDE_DIAGTYPE" val="l"/>
  <p:tag name="KSO_WM_TAG_VERSION" val="1.0"/>
  <p:tag name="KSO_WM_BEAUTIFY_FLAG" val="#wm#"/>
  <p:tag name="KSO_WM_TEMPLATE_CATEGORY" val="custom"/>
  <p:tag name="KSO_WM_TEMPLATE_INDEX" val="20218367"/>
  <p:tag name="KSO_WM_SLIDE_LAYOUT" val="a_d_l"/>
  <p:tag name="KSO_WM_SLIDE_LAYOUT_CNT" val="1_1_1"/>
  <p:tag name="KSO_WM_SLIDE_TYPE" val="text"/>
  <p:tag name="KSO_WM_SLIDE_SUBTYPE" val="diag"/>
  <p:tag name="KSO_WM_SLIDE_SIZE" val="331.95*223.3"/>
  <p:tag name="KSO_WM_SLIDE_POSITION" val="94.3*206.45"/>
</p:tagLst>
</file>

<file path=ppt/tags/tag125.xml><?xml version="1.0" encoding="utf-8"?>
<p:tagLst xmlns:p="http://schemas.openxmlformats.org/presentationml/2006/main">
  <p:tag name="KSO_WM_BEAUTIFY_FLAG" val="#wm#"/>
  <p:tag name="KSO_WM_TEMPLATE_CATEGORY" val="custom"/>
  <p:tag name="KSO_WM_TEMPLATE_INDEX" val="20218367"/>
</p:tagLst>
</file>

<file path=ppt/tags/tag126.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18367_8*a*1"/>
  <p:tag name="KSO_WM_TEMPLATE_CATEGORY" val="custom"/>
  <p:tag name="KSO_WM_TEMPLATE_INDEX" val="20218367"/>
  <p:tag name="KSO_WM_UNIT_LAYERLEVEL" val="1"/>
  <p:tag name="KSO_WM_TAG_VERSION" val="1.0"/>
  <p:tag name="KSO_WM_BEAUTIFY_FLAG" val="#wm#"/>
  <p:tag name="KSO_WM_UNIT_PRESET_TEXT" val="单击此处添加大标题"/>
  <p:tag name="KSO_WM_UNIT_TEXT_FILL_FORE_SCHEMECOLOR_INDEX" val="14"/>
  <p:tag name="KSO_WM_UNIT_TEXT_FILL_TYPE" val="1"/>
  <p:tag name="KSO_WM_UNIT_USESOURCEFORMAT_APPLY" val="1"/>
</p:tagLst>
</file>

<file path=ppt/tags/tag127.xml><?xml version="1.0" encoding="utf-8"?>
<p:tagLst xmlns:p="http://schemas.openxmlformats.org/presentationml/2006/main">
  <p:tag name="KSO_WM_SLIDE_ID" val="custom20218367_8"/>
  <p:tag name="KSO_WM_TEMPLATE_SUBCATEGORY" val="0"/>
  <p:tag name="KSO_WM_TEMPLATE_MASTER_TYPE" val="1"/>
  <p:tag name="KSO_WM_TEMPLATE_COLOR_TYPE" val="0"/>
  <p:tag name="KSO_WM_SLIDE_ITEM_CNT" val="2"/>
  <p:tag name="KSO_WM_SLIDE_INDEX" val="8"/>
  <p:tag name="KSO_WM_DIAGRAM_GROUP_CODE" val="l1-2"/>
  <p:tag name="KSO_WM_SLIDE_DIAGTYPE" val="l"/>
  <p:tag name="KSO_WM_TAG_VERSION" val="1.0"/>
  <p:tag name="KSO_WM_BEAUTIFY_FLAG" val="#wm#"/>
  <p:tag name="KSO_WM_TEMPLATE_CATEGORY" val="custom"/>
  <p:tag name="KSO_WM_TEMPLATE_INDEX" val="20218367"/>
  <p:tag name="KSO_WM_SLIDE_LAYOUT" val="a_d_l"/>
  <p:tag name="KSO_WM_SLIDE_LAYOUT_CNT" val="1_1_1"/>
  <p:tag name="KSO_WM_SLIDE_TYPE" val="text"/>
  <p:tag name="KSO_WM_SLIDE_SUBTYPE" val="diag"/>
  <p:tag name="KSO_WM_SLIDE_SIZE" val="331.95*223.3"/>
  <p:tag name="KSO_WM_SLIDE_POSITION" val="94.3*206.45"/>
</p:tagLst>
</file>

<file path=ppt/tags/tag128.xml><?xml version="1.0" encoding="utf-8"?>
<p:tagLst xmlns:p="http://schemas.openxmlformats.org/presentationml/2006/main">
  <p:tag name="KSO_WM_BEAUTIFY_FLAG" val="#wm#"/>
  <p:tag name="KSO_WM_TEMPLATE_CATEGORY" val="custom"/>
  <p:tag name="KSO_WM_TEMPLATE_INDEX" val="20218367"/>
</p:tagLst>
</file>

<file path=ppt/tags/tag129.xml><?xml version="1.0" encoding="utf-8"?>
<p:tagLst xmlns:p="http://schemas.openxmlformats.org/presentationml/2006/main">
  <p:tag name="KSO_WM_BEAUTIFY_FLAG" val="#wm#"/>
  <p:tag name="KSO_WM_TEMPLATE_CATEGORY" val="custom"/>
  <p:tag name="KSO_WM_TEMPLATE_INDEX" val="20218367"/>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18367"/>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3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公司竞争优势"/>
  <p:tag name="KSO_WM_UNIT_NOCLEAR" val="0"/>
  <p:tag name="KSO_WM_UNIT_TYPE" val="l_h_f"/>
  <p:tag name="KSO_WM_UNIT_INDEX" val="1_3_1"/>
  <p:tag name="KSO_WM_DIAGRAM_GROUP_CODE" val="l1-1"/>
  <p:tag name="KSO_WM_UNIT_SUBTYPE" val="a"/>
  <p:tag name="KSO_WM_UNIT_TEXT_FILL_FORE_SCHEMECOLOR_INDEX" val="14"/>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3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3_1"/>
  <p:tag name="KSO_WM_DIAGRAM_GROUP_CODE" val="l1-1"/>
  <p:tag name="KSO_WM_UNIT_TEXT_FILL_FORE_SCHEMECOLOR_INDEX" val="5"/>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2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市场调查分析"/>
  <p:tag name="KSO_WM_UNIT_NOCLEAR" val="0"/>
  <p:tag name="KSO_WM_UNIT_TYPE" val="l_h_f"/>
  <p:tag name="KSO_WM_UNIT_INDEX" val="1_2_1"/>
  <p:tag name="KSO_WM_DIAGRAM_GROUP_CODE" val="l1-1"/>
  <p:tag name="KSO_WM_UNIT_SUBTYPE" val="a"/>
  <p:tag name="KSO_WM_UNIT_TEXT_FILL_FORE_SCHEMECOLOR_INDEX" val="14"/>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2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2_1"/>
  <p:tag name="KSO_WM_DIAGRAM_GROUP_CODE" val="l1-1"/>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1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产业背景概述"/>
  <p:tag name="KSO_WM_UNIT_NOCLEAR" val="0"/>
  <p:tag name="KSO_WM_UNIT_TYPE" val="l_h_f"/>
  <p:tag name="KSO_WM_UNIT_INDEX" val="1_1_1"/>
  <p:tag name="KSO_WM_DIAGRAM_GROUP_CODE" val="l1-1"/>
  <p:tag name="KSO_WM_UNIT_SUBTYPE" val="a"/>
  <p:tag name="KSO_WM_UNIT_TEXT_FILL_FORE_SCHEMECOLOR_INDEX" val="14"/>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1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1_1"/>
  <p:tag name="KSO_WM_DIAGRAM_GROUP_CODE" val="l1-1"/>
  <p:tag name="KSO_WM_UNIT_TEXT_FILL_FORE_SCHEMECOLOR_INDEX" val="5"/>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i*1"/>
  <p:tag name="KSO_WM_TEMPLATE_CATEGORY" val="custom"/>
  <p:tag name="KSO_WM_TEMPLATE_INDEX" val="20218367"/>
  <p:tag name="KSO_WM_UNIT_LAYERLEVEL" val="1"/>
  <p:tag name="KSO_WM_TAG_VERSION" val="1.0"/>
  <p:tag name="KSO_WM_BEAUTIFY_FLAG" val="#wm#"/>
  <p:tag name="KSO_WM_UNIT_TYPE" val="i"/>
  <p:tag name="KSO_WM_UNIT_INDEX" val="1"/>
  <p:tag name="KSO_WM_DIAGRAM_GROUP_CODE" val="l1-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a*1"/>
  <p:tag name="KSO_WM_TEMPLATE_CATEGORY" val="custom"/>
  <p:tag name="KSO_WM_TEMPLATE_INDEX" val="20218367"/>
  <p:tag name="KSO_WM_UNIT_LAYERLEVEL" val="1"/>
  <p:tag name="KSO_WM_TAG_VERSION" val="1.0"/>
  <p:tag name="KSO_WM_BEAUTIFY_FLAG" val="#wm#"/>
  <p:tag name="KSO_WM_UNIT_ISCONTENTSTITLE" val="1"/>
  <p:tag name="KSO_WM_UNIT_ISNUMDGMTITLE" val="0"/>
  <p:tag name="KSO_WM_UNIT_PRESET_TEXT" val="目录"/>
  <p:tag name="KSO_WM_UNIT_NOCLEAR" val="0"/>
  <p:tag name="KSO_WM_UNIT_TYPE" val="a"/>
  <p:tag name="KSO_WM_UNIT_INDEX" val="1"/>
  <p:tag name="KSO_WM_UNIT_VALUE" val="11"/>
  <p:tag name="KSO_WM_DIAGRAM_GROUP_CODE" val="l1-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4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团队介绍"/>
  <p:tag name="KSO_WM_UNIT_NOCLEAR" val="0"/>
  <p:tag name="KSO_WM_UNIT_TYPE" val="l_h_f"/>
  <p:tag name="KSO_WM_UNIT_INDEX" val="1_4_1"/>
  <p:tag name="KSO_WM_DIAGRAM_GROUP_CODE" val="l1-1"/>
  <p:tag name="KSO_WM_UNIT_SUBTYPE" val="a"/>
  <p:tag name="KSO_WM_UNIT_TEXT_FILL_FORE_SCHEMECOLOR_INDEX" val="14"/>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4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4_1"/>
  <p:tag name="KSO_WM_DIAGRAM_GROUP_CODE" val="l1-1"/>
  <p:tag name="KSO_WM_UNIT_TEXT_FILL_FORE_SCHEMECOLOR_INDEX" val="5"/>
  <p:tag name="KSO_WM_UNIT_TEXT_FILL_TYPE" val="1"/>
  <p:tag name="KSO_WM_UNIT_USESOURCEFORMAT_APPLY" val="1"/>
</p:tagLst>
</file>

<file path=ppt/tags/tag142.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43.xml><?xml version="1.0" encoding="utf-8"?>
<p:tagLst xmlns:p="http://schemas.openxmlformats.org/presentationml/2006/main">
  <p:tag name="KSO_WM_BEAUTIFY_FLAG" val="#wm#"/>
  <p:tag name="KSO_WM_TEMPLATE_CATEGORY" val="custom"/>
  <p:tag name="KSO_WM_TEMPLATE_INDEX" val="20218367"/>
</p:tagLst>
</file>

<file path=ppt/tags/tag144.xml><?xml version="1.0" encoding="utf-8"?>
<p:tagLst xmlns:p="http://schemas.openxmlformats.org/presentationml/2006/main">
  <p:tag name="KSO_WM_BEAUTIFY_FLAG" val="#wm#"/>
  <p:tag name="KSO_WM_TEMPLATE_CATEGORY" val="custom"/>
  <p:tag name="KSO_WM_TEMPLATE_INDEX" val="20218367"/>
</p:tagLst>
</file>

<file path=ppt/tags/tag145.xml><?xml version="1.0" encoding="utf-8"?>
<p:tagLst xmlns:p="http://schemas.openxmlformats.org/presentationml/2006/main">
  <p:tag name="KSO_WM_BEAUTIFY_FLAG" val="#wm#"/>
  <p:tag name="KSO_WM_TEMPLATE_CATEGORY" val="custom"/>
  <p:tag name="KSO_WM_TEMPLATE_INDEX" val="20218367"/>
</p:tagLst>
</file>

<file path=ppt/tags/tag146.xml><?xml version="1.0" encoding="utf-8"?>
<p:tagLst xmlns:p="http://schemas.openxmlformats.org/presentationml/2006/main">
  <p:tag name="KSO_WM_BEAUTIFY_FLAG" val="#wm#"/>
  <p:tag name="KSO_WM_TEMPLATE_CATEGORY" val="custom"/>
  <p:tag name="KSO_WM_TEMPLATE_INDEX" val="20218367"/>
</p:tagLst>
</file>

<file path=ppt/tags/tag147.xml><?xml version="1.0" encoding="utf-8"?>
<p:tagLst xmlns:p="http://schemas.openxmlformats.org/presentationml/2006/main">
  <p:tag name="KSO_WM_BEAUTIFY_FLAG" val="#wm#"/>
  <p:tag name="KSO_WM_TEMPLATE_CATEGORY" val="custom"/>
  <p:tag name="KSO_WM_TEMPLATE_INDEX" val="20218367"/>
</p:tagLst>
</file>

<file path=ppt/tags/tag148.xml><?xml version="1.0" encoding="utf-8"?>
<p:tagLst xmlns:p="http://schemas.openxmlformats.org/presentationml/2006/main">
  <p:tag name="KSO_WM_BEAUTIFY_FLAG" val="#wm#"/>
  <p:tag name="KSO_WM_TEMPLATE_CATEGORY" val="custom"/>
  <p:tag name="KSO_WM_TEMPLATE_INDEX" val="20218367"/>
</p:tagLst>
</file>

<file path=ppt/tags/tag149.xml><?xml version="1.0" encoding="utf-8"?>
<p:tagLst xmlns:p="http://schemas.openxmlformats.org/presentationml/2006/main">
  <p:tag name="KSO_WM_BEAUTIFY_FLAG" val="#wm#"/>
  <p:tag name="KSO_WM_TEMPLATE_CATEGORY" val="custom"/>
  <p:tag name="KSO_WM_TEMPLATE_INDEX" val="20218367"/>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18367"/>
</p:tagLst>
</file>

<file path=ppt/tags/tag151.xml><?xml version="1.0" encoding="utf-8"?>
<p:tagLst xmlns:p="http://schemas.openxmlformats.org/presentationml/2006/main">
  <p:tag name="KSO_WM_BEAUTIFY_FLAG" val="#wm#"/>
  <p:tag name="KSO_WM_TEMPLATE_CATEGORY" val="custom"/>
  <p:tag name="KSO_WM_TEMPLATE_INDEX" val="20218367"/>
</p:tagLst>
</file>

<file path=ppt/tags/tag152.xml><?xml version="1.0" encoding="utf-8"?>
<p:tagLst xmlns:p="http://schemas.openxmlformats.org/presentationml/2006/main">
  <p:tag name="KSO_WM_BEAUTIFY_FLAG" val="#wm#"/>
  <p:tag name="KSO_WM_TEMPLATE_CATEGORY" val="custom"/>
  <p:tag name="KSO_WM_TEMPLATE_INDEX" val="20218367"/>
</p:tagLst>
</file>

<file path=ppt/tags/tag153.xml><?xml version="1.0" encoding="utf-8"?>
<p:tagLst xmlns:p="http://schemas.openxmlformats.org/presentationml/2006/main">
  <p:tag name="KSO_WM_BEAUTIFY_FLAG" val="#wm#"/>
  <p:tag name="KSO_WM_TEMPLATE_CATEGORY" val="custom"/>
  <p:tag name="KSO_WM_TEMPLATE_INDEX" val="20218367"/>
</p:tagLst>
</file>

<file path=ppt/tags/tag154.xml><?xml version="1.0" encoding="utf-8"?>
<p:tagLst xmlns:p="http://schemas.openxmlformats.org/presentationml/2006/main">
  <p:tag name="KSO_WM_BEAUTIFY_FLAG" val="#wm#"/>
  <p:tag name="KSO_WM_TEMPLATE_CATEGORY" val="custom"/>
  <p:tag name="KSO_WM_TEMPLATE_INDEX" val="20218367"/>
</p:tagLst>
</file>

<file path=ppt/tags/tag155.xml><?xml version="1.0" encoding="utf-8"?>
<p:tagLst xmlns:p="http://schemas.openxmlformats.org/presentationml/2006/main">
  <p:tag name="KSO_WM_BEAUTIFY_FLAG" val="#wm#"/>
  <p:tag name="KSO_WM_TEMPLATE_CATEGORY" val="custom"/>
  <p:tag name="KSO_WM_TEMPLATE_INDEX" val="20218367"/>
</p:tagLst>
</file>

<file path=ppt/tags/tag156.xml><?xml version="1.0" encoding="utf-8"?>
<p:tagLst xmlns:p="http://schemas.openxmlformats.org/presentationml/2006/main">
  <p:tag name="KSO_WM_BEAUTIFY_FLAG" val="#wm#"/>
  <p:tag name="KSO_WM_TEMPLATE_CATEGORY" val="custom"/>
  <p:tag name="KSO_WM_TEMPLATE_INDEX" val="20218367"/>
</p:tagLst>
</file>

<file path=ppt/tags/tag157.xml><?xml version="1.0" encoding="utf-8"?>
<p:tagLst xmlns:p="http://schemas.openxmlformats.org/presentationml/2006/main">
  <p:tag name="KSO_WM_BEAUTIFY_FLAG" val="#wm#"/>
  <p:tag name="KSO_WM_TEMPLATE_CATEGORY" val="custom"/>
  <p:tag name="KSO_WM_TEMPLATE_INDEX" val="20218367"/>
</p:tagLst>
</file>

<file path=ppt/tags/tag158.xml><?xml version="1.0" encoding="utf-8"?>
<p:tagLst xmlns:p="http://schemas.openxmlformats.org/presentationml/2006/main">
  <p:tag name="KSO_WM_BEAUTIFY_FLAG" val="#wm#"/>
  <p:tag name="KSO_WM_TEMPLATE_CATEGORY" val="custom"/>
  <p:tag name="KSO_WM_TEMPLATE_INDEX" val="20218367"/>
</p:tagLst>
</file>

<file path=ppt/tags/tag159.xml><?xml version="1.0" encoding="utf-8"?>
<p:tagLst xmlns:p="http://schemas.openxmlformats.org/presentationml/2006/main">
  <p:tag name="KSO_WM_BEAUTIFY_FLAG" val="#wm#"/>
  <p:tag name="KSO_WM_TEMPLATE_CATEGORY" val="custom"/>
  <p:tag name="KSO_WM_TEMPLATE_INDEX" val="20218367"/>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18367"/>
</p:tagLst>
</file>

<file path=ppt/tags/tag161.xml><?xml version="1.0" encoding="utf-8"?>
<p:tagLst xmlns:p="http://schemas.openxmlformats.org/presentationml/2006/main">
  <p:tag name="KSO_WM_BEAUTIFY_FLAG" val="#wm#"/>
  <p:tag name="KSO_WM_TEMPLATE_CATEGORY" val="custom"/>
  <p:tag name="KSO_WM_TEMPLATE_INDEX" val="20218367"/>
</p:tagLst>
</file>

<file path=ppt/tags/tag162.xml><?xml version="1.0" encoding="utf-8"?>
<p:tagLst xmlns:p="http://schemas.openxmlformats.org/presentationml/2006/main">
  <p:tag name="KSO_WM_BEAUTIFY_FLAG" val="#wm#"/>
  <p:tag name="KSO_WM_TEMPLATE_CATEGORY" val="custom"/>
  <p:tag name="KSO_WM_TEMPLATE_INDEX" val="20218367"/>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22*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THANKS."/>
  <p:tag name="KSO_WM_UNIT_NOCLEAR" val="0"/>
  <p:tag name="KSO_WM_UNIT_VALUE" val="9"/>
  <p:tag name="KSO_WM_UNIT_TYPE" val="a"/>
  <p:tag name="KSO_WM_UNIT_INDEX" val="1"/>
</p:tagLst>
</file>

<file path=ppt/tags/tag164.xml><?xml version="1.0" encoding="utf-8"?>
<p:tagLst xmlns:p="http://schemas.openxmlformats.org/presentationml/2006/main">
  <p:tag name="KSO_WM_SLIDE_ID" val="custom20218367_22"/>
  <p:tag name="KSO_WM_TEMPLATE_SUBCATEGORY" val="0"/>
  <p:tag name="KSO_WM_TEMPLATE_MASTER_TYPE" val="1"/>
  <p:tag name="KSO_WM_TEMPLATE_COLOR_TYPE" val="0"/>
  <p:tag name="KSO_WM_SLIDE_ITEM_CNT" val="0"/>
  <p:tag name="KSO_WM_SLIDE_INDEX" val="22"/>
  <p:tag name="KSO_WM_TAG_VERSION" val="1.0"/>
  <p:tag name="KSO_WM_BEAUTIFY_FLAG" val="#wm#"/>
  <p:tag name="KSO_WM_TEMPLATE_CATEGORY" val="custom"/>
  <p:tag name="KSO_WM_TEMPLATE_INDEX" val="20218367"/>
  <p:tag name="KSO_WM_SLIDE_TYPE" val="endPage"/>
  <p:tag name="KSO_WM_SLIDE_SUBTYPE" val="pureTxt"/>
  <p:tag name="KSO_WM_SLIDE_LAYOUT" val="a"/>
  <p:tag name="KSO_WM_SLIDE_LAYOUT_C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heme/theme1.xml><?xml version="1.0" encoding="utf-8"?>
<a:theme xmlns:a="http://schemas.openxmlformats.org/drawingml/2006/main" name="1_Office 主题​​">
  <a:themeElements>
    <a:clrScheme name="khmb3">
      <a:dk1>
        <a:sysClr val="windowText" lastClr="000000"/>
      </a:dk1>
      <a:lt1>
        <a:sysClr val="window" lastClr="FFFFFF"/>
      </a:lt1>
      <a:dk2>
        <a:srgbClr val="0C0C16"/>
      </a:dk2>
      <a:lt2>
        <a:srgbClr val="1C1C34"/>
      </a:lt2>
      <a:accent1>
        <a:srgbClr val="00B3FF"/>
      </a:accent1>
      <a:accent2>
        <a:srgbClr val="0091EA"/>
      </a:accent2>
      <a:accent3>
        <a:srgbClr val="0064D3"/>
      </a:accent3>
      <a:accent4>
        <a:srgbClr val="5341B5"/>
      </a:accent4>
      <a:accent5>
        <a:srgbClr val="903C8C"/>
      </a:accent5>
      <a:accent6>
        <a:srgbClr val="BA365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6011</Words>
  <Application>WPS 演示</Application>
  <PresentationFormat>宽屏</PresentationFormat>
  <Paragraphs>208</Paragraphs>
  <Slides>29</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宋体</vt:lpstr>
      <vt:lpstr>Wingdings</vt:lpstr>
      <vt:lpstr>微软雅黑</vt:lpstr>
      <vt:lpstr>Wingdings</vt:lpstr>
      <vt:lpstr>Arial Unicode MS</vt:lpstr>
      <vt:lpstr>Calibri</vt:lpstr>
      <vt:lpstr>Arial Regular</vt:lpstr>
      <vt:lpstr>Arial Bold</vt:lpstr>
      <vt:lpstr>Lato Light</vt:lpstr>
      <vt:lpstr>AMGDT</vt:lpstr>
      <vt:lpstr>Montserrat Semi</vt:lpstr>
      <vt:lpstr>Montserrat</vt:lpstr>
      <vt:lpstr>Gill Sans</vt:lpstr>
      <vt:lpstr>Gill Sans MT</vt:lpstr>
      <vt:lpstr>Segoe UI</vt:lpstr>
      <vt:lpstr>1_Office 主题​​</vt:lpstr>
      <vt:lpstr>设计总结汇报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纳滤</vt:lpstr>
      <vt:lpstr>纳滤</vt:lpstr>
      <vt:lpstr>纳滤</vt:lpstr>
      <vt:lpstr>纳滤</vt:lpstr>
      <vt:lpstr>纳滤</vt:lpstr>
      <vt:lpstr>纳滤</vt:lpstr>
      <vt:lpstr>超滤的基本原理</vt:lpstr>
      <vt:lpstr>超滤膜的结构及性能 </vt:lpstr>
      <vt:lpstr>超滤膜的主要性能指标.</vt:lpstr>
      <vt:lpstr>PowerPoint 演示文稿</vt:lpstr>
      <vt:lpstr>纳滤</vt:lpstr>
      <vt:lpstr>纳滤</vt:lpstr>
      <vt:lpstr>PowerPoint 演示文稿</vt:lpstr>
      <vt:lpstr>PowerPoint 演示文稿</vt:lpstr>
      <vt:lpstr>反渗透</vt:lpstr>
      <vt:lpstr>反渗透</vt:lpstr>
      <vt:lpstr>反渗透分离机制</vt:lpstr>
      <vt:lpstr>反渗透分离机制</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沵好、呐年旧曙光</cp:lastModifiedBy>
  <cp:revision>174</cp:revision>
  <dcterms:created xsi:type="dcterms:W3CDTF">2019-06-19T02:08:00Z</dcterms:created>
  <dcterms:modified xsi:type="dcterms:W3CDTF">2021-05-25T02:56:44Z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D2E3E9C5AB3A4B5E9C5C5D650A990249</vt:lpwstr>
  </property>
</Properties>
</file>