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698" r:id="rId4"/>
    <p:sldId id="718" r:id="rId5"/>
    <p:sldId id="696" r:id="rId6"/>
    <p:sldId id="720" r:id="rId7"/>
    <p:sldId id="722" r:id="rId8"/>
    <p:sldId id="721" r:id="rId9"/>
    <p:sldId id="723" r:id="rId10"/>
    <p:sldId id="724" r:id="rId11"/>
    <p:sldId id="725" r:id="rId12"/>
    <p:sldId id="726" r:id="rId13"/>
    <p:sldId id="727" r:id="rId14"/>
    <p:sldId id="728" r:id="rId15"/>
    <p:sldId id="699" r:id="rId16"/>
    <p:sldId id="700" r:id="rId17"/>
    <p:sldId id="719" r:id="rId18"/>
    <p:sldId id="70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6" d="100"/>
          <a:sy n="86" d="100"/>
        </p:scale>
        <p:origin x="5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A8A95E01-A3AA-414B-AC91-6247B051C58A}" type="datetimeFigureOut">
              <a:rPr lang="zh-CN" altLang="en-US" smtClean="0"/>
              <a:pPr/>
              <a:t>2021/5/16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FD8026A4-9EE3-4D0D-8D3A-764529D129E6}" type="slidenum">
              <a:rPr lang="zh-CN" altLang="en-US" smtClean="0"/>
              <a:pPr/>
              <a:t>‹#›</a:t>
            </a:fld>
            <a:endParaRPr lang="zh-CN" altLang="en-US" dirty="0"/>
          </a:p>
        </p:txBody>
      </p:sp>
    </p:spTree>
    <p:extLst>
      <p:ext uri="{BB962C8B-B14F-4D97-AF65-F5344CB8AC3E}">
        <p14:creationId xmlns:p14="http://schemas.microsoft.com/office/powerpoint/2010/main" val="7041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89259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268391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3535599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3698422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714781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3281476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3792006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3966365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3411417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43516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extLst>
      <p:ext uri="{BB962C8B-B14F-4D97-AF65-F5344CB8AC3E}">
        <p14:creationId xmlns:p14="http://schemas.microsoft.com/office/powerpoint/2010/main" val="211147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56361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011482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310807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4232567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184026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282596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352976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063F-6D51-4845-9EF0-3EB604B1E1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E954FA-452D-4FF3-91E1-FC81A24DF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79B76-021E-47BD-AAFD-5CC7E9AC0A78}"/>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4CF61A3A-DA04-4DEF-890F-FD034B858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EEBD94-C103-4C5A-A150-2BB26E8049AF}"/>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668910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F6A2E-4D6C-44EF-ABC5-D8388C7685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E74D94-8AAC-49D5-A59D-9E9E9A536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CF3F54-5F03-4656-AF9F-76C804DD314B}"/>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B68D16D2-C226-40F1-BAFD-42722561D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116EB-A374-4185-8746-1D1D7E4D39DB}"/>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04060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8D767D-7C03-4998-8A64-B98BD0E7B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597E7A-E146-4457-BFE5-342E87E8BF4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468B76-922C-47DD-8004-1D40CE937D74}"/>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ABFEE32B-A1C8-4716-ACA8-46366BC22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E1858C-DAB6-4403-AAD8-0F128B32C81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18446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7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2417E-BCDB-4C4C-9084-B279AB985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DEABF8-7378-4319-BBA6-97E71DF37A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63289D-4C80-4920-9388-9004AA24745C}"/>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82A3364C-FE24-494E-A502-0DD5E329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4B88A3-0B07-46F2-B295-1C35C36E428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16012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00408-E6A0-4A53-9F4F-F30E82676C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089196-018F-49A4-ACE5-81B458B2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370784-D0B3-4CAA-9142-728A4F9400A3}"/>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5" name="页脚占位符 4">
            <a:extLst>
              <a:ext uri="{FF2B5EF4-FFF2-40B4-BE49-F238E27FC236}">
                <a16:creationId xmlns:a16="http://schemas.microsoft.com/office/drawing/2014/main" id="{A65C2E57-E46D-40A1-BFAF-501A3619C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6D0C0-6013-47BE-BC69-DB034D2A53B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8617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AD4A-1025-49AB-8E53-50F1C1D93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7A028-3BD7-4BC2-A515-D9BF86727A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0985669-CB99-4161-8E43-B8F95CBE99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720DD4-B732-42F9-8593-B94159DA95CB}"/>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6" name="页脚占位符 5">
            <a:extLst>
              <a:ext uri="{FF2B5EF4-FFF2-40B4-BE49-F238E27FC236}">
                <a16:creationId xmlns:a16="http://schemas.microsoft.com/office/drawing/2014/main" id="{D3DAD2B0-55B4-4BA3-B2A0-BD5684D9E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E86B9-1ED0-4DDE-ADE4-7E79132F0246}"/>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9315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6FE73-90DE-4723-8C5F-698701CF03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509E91-6E16-4BBC-8E67-F79623C0E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D393A2-B161-40F4-B15E-A76596D296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A8C18E-D74F-4C55-9914-B309A20BB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E27BC41-7B96-40E7-BEB6-F01C0E0DD2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1979B55-3C11-456B-99DD-04E591EB2C94}"/>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8" name="页脚占位符 7">
            <a:extLst>
              <a:ext uri="{FF2B5EF4-FFF2-40B4-BE49-F238E27FC236}">
                <a16:creationId xmlns:a16="http://schemas.microsoft.com/office/drawing/2014/main" id="{CF29939D-A9AB-4271-908C-7EF0A5F524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0DE0335-CA19-4080-8884-97C69A0B59C7}"/>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50355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01147-E8D7-4809-9CEC-C1943EF63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039A6A-68EA-4491-B28F-A1A2C7650FFF}"/>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4" name="页脚占位符 3">
            <a:extLst>
              <a:ext uri="{FF2B5EF4-FFF2-40B4-BE49-F238E27FC236}">
                <a16:creationId xmlns:a16="http://schemas.microsoft.com/office/drawing/2014/main" id="{EE4DF346-11C2-4837-B2B4-3BB58CF72D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CB7ACF-57D8-4CA7-9F86-98DCF4F1AF8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021041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2881DB-48F5-45E5-90E5-D14BDB5C4B3A}"/>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3" name="页脚占位符 2">
            <a:extLst>
              <a:ext uri="{FF2B5EF4-FFF2-40B4-BE49-F238E27FC236}">
                <a16:creationId xmlns:a16="http://schemas.microsoft.com/office/drawing/2014/main" id="{DAA9B22C-0112-4A50-BE16-6686C0AF9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DFD83B-3019-48F5-954B-55728AB1770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6611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173CD-1487-452B-B600-9CCA781DF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EC131C-5CE3-44F0-A9B5-3CDB5A22C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CC4264-DF8C-424B-872B-8617B3BD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54AE3F-53DA-4F4E-BA62-08C44C66C311}"/>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6" name="页脚占位符 5">
            <a:extLst>
              <a:ext uri="{FF2B5EF4-FFF2-40B4-BE49-F238E27FC236}">
                <a16:creationId xmlns:a16="http://schemas.microsoft.com/office/drawing/2014/main" id="{83337C71-FE68-4F81-95A7-B497D3155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F7E37C-D470-405E-A438-B9E39BB80568}"/>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779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554C6-22D9-49F2-AE60-405A03C57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B1B836-5E82-4A5F-A64E-0261CB43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8A403E-280E-432A-857B-185DA804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F0A5007-E059-4BBC-A01E-BF2A486AC93F}"/>
              </a:ext>
            </a:extLst>
          </p:cNvPr>
          <p:cNvSpPr>
            <a:spLocks noGrp="1"/>
          </p:cNvSpPr>
          <p:nvPr>
            <p:ph type="dt" sz="half" idx="10"/>
          </p:nvPr>
        </p:nvSpPr>
        <p:spPr/>
        <p:txBody>
          <a:bodyPr/>
          <a:lstStyle/>
          <a:p>
            <a:fld id="{496EBFAE-048D-461D-9F94-1EF1CAFC2409}" type="datetimeFigureOut">
              <a:rPr lang="zh-CN" altLang="en-US" smtClean="0"/>
              <a:t>2021/5/16</a:t>
            </a:fld>
            <a:endParaRPr lang="zh-CN" altLang="en-US"/>
          </a:p>
        </p:txBody>
      </p:sp>
      <p:sp>
        <p:nvSpPr>
          <p:cNvPr id="6" name="页脚占位符 5">
            <a:extLst>
              <a:ext uri="{FF2B5EF4-FFF2-40B4-BE49-F238E27FC236}">
                <a16:creationId xmlns:a16="http://schemas.microsoft.com/office/drawing/2014/main" id="{65D1F1C7-D411-4A87-BE89-8247F607F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54B60-1BDA-4E1B-A002-F650B37E59A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384480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17914B-6D9A-4D2C-A001-F5FD03BFC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BBB534C-5C5F-4754-B1FB-6657D386A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2843A19-00C0-4FCE-9609-C81B11D5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pPr/>
              <a:t>2021/5/16</a:t>
            </a:fld>
            <a:endParaRPr lang="zh-CN" altLang="en-US" dirty="0"/>
          </a:p>
        </p:txBody>
      </p:sp>
      <p:sp>
        <p:nvSpPr>
          <p:cNvPr id="5" name="页脚占位符 4">
            <a:extLst>
              <a:ext uri="{FF2B5EF4-FFF2-40B4-BE49-F238E27FC236}">
                <a16:creationId xmlns:a16="http://schemas.microsoft.com/office/drawing/2014/main" id="{B44DC738-F377-4DC7-805E-D30AC5CC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6" name="灯片编号占位符 5">
            <a:extLst>
              <a:ext uri="{FF2B5EF4-FFF2-40B4-BE49-F238E27FC236}">
                <a16:creationId xmlns:a16="http://schemas.microsoft.com/office/drawing/2014/main" id="{E66FC0A3-6D86-495A-B904-2F1D0EE17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pPr/>
              <a:t>‹#›</a:t>
            </a:fld>
            <a:endParaRPr lang="zh-CN" altLang="en-US" dirty="0"/>
          </a:p>
        </p:txBody>
      </p:sp>
    </p:spTree>
    <p:extLst>
      <p:ext uri="{BB962C8B-B14F-4D97-AF65-F5344CB8AC3E}">
        <p14:creationId xmlns:p14="http://schemas.microsoft.com/office/powerpoint/2010/main" val="238432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2248678" y="2754004"/>
            <a:ext cx="6928077"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3755190" y="2877358"/>
            <a:ext cx="3915052"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noProof="0" dirty="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细胞破碎</a:t>
            </a: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2258008" y="3770153"/>
            <a:ext cx="7025951"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1836032" y="5436992"/>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0111708" y="5468640"/>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9301434" y="5633587"/>
            <a:ext cx="2362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2021.5.17</a:t>
            </a: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3229" y="607108"/>
            <a:ext cx="2255508" cy="2255508"/>
          </a:xfrm>
          <a:prstGeom prst="rect">
            <a:avLst/>
          </a:prstGeom>
        </p:spPr>
      </p:pic>
      <p:sp>
        <p:nvSpPr>
          <p:cNvPr id="18" name="文本框 17">
            <a:extLst>
              <a:ext uri="{FF2B5EF4-FFF2-40B4-BE49-F238E27FC236}">
                <a16:creationId xmlns:a16="http://schemas.microsoft.com/office/drawing/2014/main" id="{D27E696C-8169-4143-9140-A26A90133493}"/>
              </a:ext>
            </a:extLst>
          </p:cNvPr>
          <p:cNvSpPr txBox="1"/>
          <p:nvPr/>
        </p:nvSpPr>
        <p:spPr>
          <a:xfrm>
            <a:off x="1076908" y="5633587"/>
            <a:ext cx="2678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汇报人：姜成基  穆宇晴  </a:t>
            </a: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037441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031325" cy="369332"/>
          </a:xfrm>
          <a:prstGeom prst="rect">
            <a:avLst/>
          </a:prstGeom>
          <a:noFill/>
        </p:spPr>
        <p:txBody>
          <a:bodyPr wrap="none" rtlCol="0">
            <a:spAutoFit/>
          </a:bodyPr>
          <a:lstStyle/>
          <a:p>
            <a:r>
              <a:rPr lang="zh-CN" altLang="en-US" dirty="0"/>
              <a:t>一、机械破碎法：</a:t>
            </a:r>
          </a:p>
        </p:txBody>
      </p:sp>
      <p:sp>
        <p:nvSpPr>
          <p:cNvPr id="3" name="文本框 2">
            <a:extLst>
              <a:ext uri="{FF2B5EF4-FFF2-40B4-BE49-F238E27FC236}">
                <a16:creationId xmlns:a16="http://schemas.microsoft.com/office/drawing/2014/main" id="{4D0FF411-007E-49C8-8EBF-C91E288E359E}"/>
              </a:ext>
            </a:extLst>
          </p:cNvPr>
          <p:cNvSpPr txBox="1"/>
          <p:nvPr/>
        </p:nvSpPr>
        <p:spPr>
          <a:xfrm>
            <a:off x="603965" y="1100831"/>
            <a:ext cx="1511952" cy="369332"/>
          </a:xfrm>
          <a:prstGeom prst="rect">
            <a:avLst/>
          </a:prstGeom>
          <a:noFill/>
        </p:spPr>
        <p:txBody>
          <a:bodyPr wrap="none" rtlCol="0">
            <a:spAutoFit/>
          </a:bodyPr>
          <a:lstStyle/>
          <a:p>
            <a:r>
              <a:rPr lang="en-US" altLang="zh-CN" dirty="0"/>
              <a:t>4.</a:t>
            </a:r>
            <a:r>
              <a:rPr lang="zh-CN" altLang="en-US" dirty="0"/>
              <a:t>超声波破碎</a:t>
            </a:r>
          </a:p>
        </p:txBody>
      </p:sp>
      <p:sp>
        <p:nvSpPr>
          <p:cNvPr id="4" name="文本框 3">
            <a:extLst>
              <a:ext uri="{FF2B5EF4-FFF2-40B4-BE49-F238E27FC236}">
                <a16:creationId xmlns:a16="http://schemas.microsoft.com/office/drawing/2014/main" id="{3E4D6385-77DC-45D3-9B8B-9BACAF9BA089}"/>
              </a:ext>
            </a:extLst>
          </p:cNvPr>
          <p:cNvSpPr txBox="1"/>
          <p:nvPr/>
        </p:nvSpPr>
        <p:spPr>
          <a:xfrm>
            <a:off x="603965" y="4588827"/>
            <a:ext cx="10820519" cy="2246769"/>
          </a:xfrm>
          <a:prstGeom prst="rect">
            <a:avLst/>
          </a:prstGeom>
          <a:noFill/>
        </p:spPr>
        <p:txBody>
          <a:bodyPr wrap="square" rtlCol="0">
            <a:spAutoFit/>
          </a:bodyPr>
          <a:lstStyle/>
          <a:p>
            <a:r>
              <a:rPr lang="zh-CN" altLang="en-US" sz="2000" u="none" strike="noStrike" kern="100" dirty="0">
                <a:solidFill>
                  <a:schemeClr val="accent1"/>
                </a:solidFill>
                <a:effectLst/>
                <a:latin typeface="宋体" panose="02010600030101010101" pitchFamily="2" charset="-122"/>
                <a:ea typeface="宋体" panose="02010600030101010101" pitchFamily="2" charset="-122"/>
                <a:cs typeface="宋体" panose="02010600030101010101" pitchFamily="2" charset="-122"/>
              </a:rPr>
              <a:t>超声波破碎法</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(ultrasonic disruption)</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属液相剪切破碎法。频率超过</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15~ 20kHz</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的超声波是人耳难以听到的一种声音，</a:t>
            </a:r>
            <a:r>
              <a:rPr lang="zh-CN" altLang="en-US"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它可使悬浮液中微生物细胞失活，在较高的输入功率下，可破碎微生物细胞。超声波粉碎细胞的机制可能与超声波引起空穴现象有关。</a:t>
            </a:r>
            <a:endParaRPr lang="en-US" altLang="zh-CN"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rPr>
              <a:t>超声波振荡器有不同的类型，常用的为电声型，它是由发生器和换能器组成，发生器能产生高频电流，换能器的作用是把电磁振荡转换成机械振动。超声波振荡器以可分为槽式和探头直接插入介质两种型式。</a:t>
            </a:r>
            <a:endParaRPr lang="en-US" altLang="zh-CN" sz="2000" dirty="0">
              <a:latin typeface="宋体" panose="02010600030101010101" pitchFamily="2" charset="-122"/>
              <a:ea typeface="宋体" panose="02010600030101010101" pitchFamily="2" charset="-122"/>
            </a:endParaRPr>
          </a:p>
          <a:p>
            <a:r>
              <a:rPr lang="zh-CN" altLang="en-US" sz="2000" dirty="0">
                <a:solidFill>
                  <a:schemeClr val="accent2">
                    <a:lumMod val="75000"/>
                  </a:schemeClr>
                </a:solidFill>
                <a:latin typeface="宋体" panose="02010600030101010101" pitchFamily="2" charset="-122"/>
                <a:ea typeface="宋体" panose="02010600030101010101" pitchFamily="2" charset="-122"/>
              </a:rPr>
              <a:t>超声波破碎法是很强烈的破碎方法，适用于多数微生物的破碎。</a:t>
            </a:r>
          </a:p>
        </p:txBody>
      </p:sp>
      <p:pic>
        <p:nvPicPr>
          <p:cNvPr id="6" name="图片 5">
            <a:extLst>
              <a:ext uri="{FF2B5EF4-FFF2-40B4-BE49-F238E27FC236}">
                <a16:creationId xmlns:a16="http://schemas.microsoft.com/office/drawing/2014/main" id="{7E934A42-F6F8-4C1D-8680-38C8CDAF3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448" y="498490"/>
            <a:ext cx="4819650" cy="3552825"/>
          </a:xfrm>
          <a:prstGeom prst="rect">
            <a:avLst/>
          </a:prstGeom>
        </p:spPr>
      </p:pic>
      <p:pic>
        <p:nvPicPr>
          <p:cNvPr id="7" name="图片 6">
            <a:extLst>
              <a:ext uri="{FF2B5EF4-FFF2-40B4-BE49-F238E27FC236}">
                <a16:creationId xmlns:a16="http://schemas.microsoft.com/office/drawing/2014/main" id="{B771033C-4394-46D5-A16F-A8D7F40B46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794" y="498490"/>
            <a:ext cx="4819650" cy="3552825"/>
          </a:xfrm>
          <a:prstGeom prst="rect">
            <a:avLst/>
          </a:prstGeom>
        </p:spPr>
      </p:pic>
      <p:pic>
        <p:nvPicPr>
          <p:cNvPr id="8" name="图片 7">
            <a:extLst>
              <a:ext uri="{FF2B5EF4-FFF2-40B4-BE49-F238E27FC236}">
                <a16:creationId xmlns:a16="http://schemas.microsoft.com/office/drawing/2014/main" id="{23A7E700-7A6F-4E1D-B6D0-1499E2505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516" y="1470164"/>
            <a:ext cx="4914193" cy="3118664"/>
          </a:xfrm>
          <a:prstGeom prst="rect">
            <a:avLst/>
          </a:prstGeom>
        </p:spPr>
      </p:pic>
      <p:sp>
        <p:nvSpPr>
          <p:cNvPr id="9" name="文本框 8">
            <a:extLst>
              <a:ext uri="{FF2B5EF4-FFF2-40B4-BE49-F238E27FC236}">
                <a16:creationId xmlns:a16="http://schemas.microsoft.com/office/drawing/2014/main" id="{4B1799DB-C569-42F9-A1C1-B52F13DC47D4}"/>
              </a:ext>
            </a:extLst>
          </p:cNvPr>
          <p:cNvSpPr txBox="1"/>
          <p:nvPr/>
        </p:nvSpPr>
        <p:spPr>
          <a:xfrm>
            <a:off x="5681709" y="4111207"/>
            <a:ext cx="6265254" cy="523220"/>
          </a:xfrm>
          <a:prstGeom prst="rect">
            <a:avLst/>
          </a:prstGeom>
          <a:noFill/>
        </p:spPr>
        <p:txBody>
          <a:bodyPr wrap="square" rtlCol="0">
            <a:spAutoFit/>
          </a:bodyPr>
          <a:lstStyle/>
          <a:p>
            <a:r>
              <a:rPr lang="en-US" altLang="zh-CN" sz="1400" dirty="0"/>
              <a:t>https://haokan.baidu.com/v?vid=4009773039897075241&amp;pd=bjh&amp;fr=bjhauthor&amp;type=video</a:t>
            </a:r>
            <a:endParaRPr lang="zh-CN" altLang="en-US" sz="1400" dirty="0"/>
          </a:p>
        </p:txBody>
      </p:sp>
    </p:spTree>
    <p:extLst>
      <p:ext uri="{BB962C8B-B14F-4D97-AF65-F5344CB8AC3E}">
        <p14:creationId xmlns:p14="http://schemas.microsoft.com/office/powerpoint/2010/main" val="3112858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031325" cy="369332"/>
          </a:xfrm>
          <a:prstGeom prst="rect">
            <a:avLst/>
          </a:prstGeom>
          <a:noFill/>
        </p:spPr>
        <p:txBody>
          <a:bodyPr wrap="none" rtlCol="0">
            <a:spAutoFit/>
          </a:bodyPr>
          <a:lstStyle/>
          <a:p>
            <a:r>
              <a:rPr lang="zh-CN" altLang="en-US" dirty="0"/>
              <a:t>二、化学破碎法：</a:t>
            </a:r>
          </a:p>
        </p:txBody>
      </p:sp>
      <p:sp>
        <p:nvSpPr>
          <p:cNvPr id="3" name="文本框 2">
            <a:extLst>
              <a:ext uri="{FF2B5EF4-FFF2-40B4-BE49-F238E27FC236}">
                <a16:creationId xmlns:a16="http://schemas.microsoft.com/office/drawing/2014/main" id="{4D0FF411-007E-49C8-8EBF-C91E288E359E}"/>
              </a:ext>
            </a:extLst>
          </p:cNvPr>
          <p:cNvSpPr txBox="1"/>
          <p:nvPr/>
        </p:nvSpPr>
        <p:spPr>
          <a:xfrm>
            <a:off x="1144044" y="2274838"/>
            <a:ext cx="9903912" cy="2308324"/>
          </a:xfrm>
          <a:prstGeom prst="rect">
            <a:avLst/>
          </a:prstGeom>
          <a:noFill/>
        </p:spPr>
        <p:txBody>
          <a:bodyPr wrap="square" rtlCol="0">
            <a:spAutoFit/>
          </a:bodyPr>
          <a:lstStyle/>
          <a:p>
            <a:r>
              <a:rPr lang="zh-CN" altLang="en-US" sz="2400" dirty="0">
                <a:latin typeface="+mn-ea"/>
              </a:rPr>
              <a:t>虽然机械法应用广泛，但是机械方法破碎细胞存在着一定的缺点</a:t>
            </a:r>
            <a:r>
              <a:rPr lang="en-US" altLang="zh-CN" sz="2400" dirty="0">
                <a:latin typeface="+mn-ea"/>
              </a:rPr>
              <a:t>: ①</a:t>
            </a:r>
            <a:r>
              <a:rPr lang="zh-CN" altLang="en-US" sz="2400" dirty="0">
                <a:solidFill>
                  <a:srgbClr val="FF0000"/>
                </a:solidFill>
                <a:latin typeface="+mn-ea"/>
              </a:rPr>
              <a:t>需要高的能量并且产生高温和高的剪切力，易使不稳定产品变性失活</a:t>
            </a:r>
            <a:r>
              <a:rPr lang="en-US" altLang="zh-CN" sz="2400" dirty="0">
                <a:latin typeface="+mn-ea"/>
              </a:rPr>
              <a:t>;②</a:t>
            </a:r>
            <a:r>
              <a:rPr lang="zh-CN" altLang="en-US" sz="2400" dirty="0">
                <a:solidFill>
                  <a:srgbClr val="FF0000"/>
                </a:solidFill>
                <a:latin typeface="+mn-ea"/>
              </a:rPr>
              <a:t>就被破碎的有机体或释放的产物而论，它们是非专一的，并且产生碎片微粒尺寸的大范围细分布，大量的细颗粒给分离带来了困难</a:t>
            </a:r>
            <a:r>
              <a:rPr lang="zh-CN" altLang="en-US" sz="2400" dirty="0">
                <a:latin typeface="+mn-ea"/>
              </a:rPr>
              <a:t>。为了减少这些影响，近年来进行了一些研究，在机械破碎之前，先用非机械方法来削弱细胞壁的强度或直接使细胞破碎，下面简要介绍有关</a:t>
            </a:r>
            <a:r>
              <a:rPr lang="zh-CN" altLang="en-US" sz="2400" dirty="0">
                <a:solidFill>
                  <a:schemeClr val="accent1"/>
                </a:solidFill>
                <a:latin typeface="+mn-ea"/>
              </a:rPr>
              <a:t>非机械破碎方法</a:t>
            </a:r>
            <a:r>
              <a:rPr lang="zh-CN" altLang="en-US" sz="2400" dirty="0">
                <a:latin typeface="+mn-ea"/>
              </a:rPr>
              <a:t>。</a:t>
            </a:r>
          </a:p>
        </p:txBody>
      </p:sp>
    </p:spTree>
    <p:extLst>
      <p:ext uri="{BB962C8B-B14F-4D97-AF65-F5344CB8AC3E}">
        <p14:creationId xmlns:p14="http://schemas.microsoft.com/office/powerpoint/2010/main" val="264766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031325" cy="369332"/>
          </a:xfrm>
          <a:prstGeom prst="rect">
            <a:avLst/>
          </a:prstGeom>
          <a:noFill/>
        </p:spPr>
        <p:txBody>
          <a:bodyPr wrap="none" rtlCol="0">
            <a:spAutoFit/>
          </a:bodyPr>
          <a:lstStyle/>
          <a:p>
            <a:r>
              <a:rPr lang="zh-CN" altLang="en-US" dirty="0"/>
              <a:t>二、化学破碎法：</a:t>
            </a:r>
          </a:p>
        </p:txBody>
      </p:sp>
      <p:sp>
        <p:nvSpPr>
          <p:cNvPr id="3" name="文本框 2">
            <a:extLst>
              <a:ext uri="{FF2B5EF4-FFF2-40B4-BE49-F238E27FC236}">
                <a16:creationId xmlns:a16="http://schemas.microsoft.com/office/drawing/2014/main" id="{4D0FF411-007E-49C8-8EBF-C91E288E359E}"/>
              </a:ext>
            </a:extLst>
          </p:cNvPr>
          <p:cNvSpPr txBox="1"/>
          <p:nvPr/>
        </p:nvSpPr>
        <p:spPr>
          <a:xfrm>
            <a:off x="1018219" y="2459504"/>
            <a:ext cx="9903912" cy="3046988"/>
          </a:xfrm>
          <a:prstGeom prst="rect">
            <a:avLst/>
          </a:prstGeom>
          <a:noFill/>
        </p:spPr>
        <p:txBody>
          <a:bodyPr wrap="square" rtlCol="0">
            <a:spAutoFit/>
          </a:bodyPr>
          <a:lstStyle/>
          <a:p>
            <a:r>
              <a:rPr lang="en-US" altLang="zh-CN" sz="2400" dirty="0">
                <a:latin typeface="+mn-ea"/>
              </a:rPr>
              <a:t>1.</a:t>
            </a:r>
            <a:r>
              <a:rPr lang="zh-CN" altLang="en-US" sz="2400" dirty="0">
                <a:solidFill>
                  <a:schemeClr val="accent1"/>
                </a:solidFill>
                <a:latin typeface="+mn-ea"/>
              </a:rPr>
              <a:t>酶溶解法</a:t>
            </a:r>
            <a:r>
              <a:rPr lang="zh-CN" altLang="en-US" sz="2400" dirty="0">
                <a:latin typeface="+mn-ea"/>
              </a:rPr>
              <a:t>：</a:t>
            </a:r>
            <a:r>
              <a:rPr lang="zh-CN" altLang="en-US" sz="2400" dirty="0">
                <a:solidFill>
                  <a:srgbClr val="FF0000"/>
                </a:solidFill>
                <a:latin typeface="+mn-ea"/>
              </a:rPr>
              <a:t>利用酶分解细胞壁上特殊的化学键使之破壁是一种很具吸引力的方法</a:t>
            </a:r>
            <a:r>
              <a:rPr lang="zh-CN" altLang="en-US" sz="2400" dirty="0">
                <a:latin typeface="+mn-ea"/>
              </a:rPr>
              <a:t>。其优点有</a:t>
            </a:r>
            <a:r>
              <a:rPr lang="en-US" altLang="zh-CN" sz="2400" dirty="0">
                <a:latin typeface="+mn-ea"/>
              </a:rPr>
              <a:t>:</a:t>
            </a:r>
            <a:r>
              <a:rPr lang="en-US" altLang="zh-CN" sz="2400" dirty="0">
                <a:solidFill>
                  <a:schemeClr val="accent2">
                    <a:lumMod val="75000"/>
                  </a:schemeClr>
                </a:solidFill>
                <a:latin typeface="+mn-ea"/>
              </a:rPr>
              <a:t>①</a:t>
            </a:r>
            <a:r>
              <a:rPr lang="zh-CN" altLang="en-US" sz="2400" dirty="0">
                <a:solidFill>
                  <a:schemeClr val="accent2">
                    <a:lumMod val="75000"/>
                  </a:schemeClr>
                </a:solidFill>
                <a:latin typeface="+mn-ea"/>
              </a:rPr>
              <a:t>产品释放的选择性高</a:t>
            </a:r>
            <a:r>
              <a:rPr lang="en-US" altLang="zh-CN" sz="2400" dirty="0">
                <a:solidFill>
                  <a:schemeClr val="accent2">
                    <a:lumMod val="75000"/>
                  </a:schemeClr>
                </a:solidFill>
                <a:latin typeface="+mn-ea"/>
              </a:rPr>
              <a:t>;②</a:t>
            </a:r>
            <a:r>
              <a:rPr lang="zh-CN" altLang="en-US" sz="2400" dirty="0">
                <a:solidFill>
                  <a:schemeClr val="accent2">
                    <a:lumMod val="75000"/>
                  </a:schemeClr>
                </a:solidFill>
                <a:latin typeface="+mn-ea"/>
              </a:rPr>
              <a:t>抽提的速率和收得率高</a:t>
            </a:r>
            <a:r>
              <a:rPr lang="en-US" altLang="zh-CN" sz="2400" dirty="0">
                <a:solidFill>
                  <a:schemeClr val="accent2">
                    <a:lumMod val="75000"/>
                  </a:schemeClr>
                </a:solidFill>
                <a:latin typeface="+mn-ea"/>
              </a:rPr>
              <a:t>;③</a:t>
            </a:r>
            <a:r>
              <a:rPr lang="zh-CN" altLang="en-US" sz="2400" dirty="0">
                <a:solidFill>
                  <a:schemeClr val="accent2">
                    <a:lumMod val="75000"/>
                  </a:schemeClr>
                </a:solidFill>
                <a:latin typeface="+mn-ea"/>
              </a:rPr>
              <a:t>产品的失活最少</a:t>
            </a:r>
            <a:r>
              <a:rPr lang="en-US" altLang="zh-CN" sz="2400" dirty="0">
                <a:solidFill>
                  <a:schemeClr val="accent2">
                    <a:lumMod val="75000"/>
                  </a:schemeClr>
                </a:solidFill>
                <a:latin typeface="+mn-ea"/>
              </a:rPr>
              <a:t>;④</a:t>
            </a:r>
            <a:r>
              <a:rPr lang="zh-CN" altLang="en-US" sz="2400" dirty="0">
                <a:solidFill>
                  <a:schemeClr val="accent2">
                    <a:lumMod val="75000"/>
                  </a:schemeClr>
                </a:solidFill>
                <a:latin typeface="+mn-ea"/>
              </a:rPr>
              <a:t>对温度和</a:t>
            </a:r>
            <a:r>
              <a:rPr lang="en-US" altLang="zh-CN" sz="2400" dirty="0">
                <a:solidFill>
                  <a:schemeClr val="accent2">
                    <a:lumMod val="75000"/>
                  </a:schemeClr>
                </a:solidFill>
                <a:latin typeface="+mn-ea"/>
              </a:rPr>
              <a:t>pH</a:t>
            </a:r>
            <a:r>
              <a:rPr lang="zh-CN" altLang="en-US" sz="2400" dirty="0">
                <a:solidFill>
                  <a:schemeClr val="accent2">
                    <a:lumMod val="75000"/>
                  </a:schemeClr>
                </a:solidFill>
                <a:latin typeface="+mn-ea"/>
              </a:rPr>
              <a:t>等外界条件要求低</a:t>
            </a:r>
            <a:r>
              <a:rPr lang="en-US" altLang="zh-CN" sz="2400" dirty="0">
                <a:solidFill>
                  <a:schemeClr val="accent2">
                    <a:lumMod val="75000"/>
                  </a:schemeClr>
                </a:solidFill>
                <a:latin typeface="+mn-ea"/>
              </a:rPr>
              <a:t>;⑤</a:t>
            </a:r>
            <a:r>
              <a:rPr lang="zh-CN" altLang="en-US" sz="2400" dirty="0">
                <a:solidFill>
                  <a:schemeClr val="accent2">
                    <a:lumMod val="75000"/>
                  </a:schemeClr>
                </a:solidFill>
                <a:latin typeface="+mn-ea"/>
              </a:rPr>
              <a:t>不残留细胞碎片。</a:t>
            </a:r>
            <a:r>
              <a:rPr lang="zh-CN" altLang="en-US" sz="2400" dirty="0">
                <a:latin typeface="+mn-ea"/>
              </a:rPr>
              <a:t>但是，由于酶的成本很高，因而应用受到限制。在超滤反应器中使用可溶性固定化酶可望能较好地解决这一问题。</a:t>
            </a:r>
            <a:endParaRPr lang="en-US" altLang="zh-CN" sz="2400" dirty="0">
              <a:latin typeface="+mn-ea"/>
            </a:endParaRPr>
          </a:p>
          <a:p>
            <a:r>
              <a:rPr lang="zh-CN" altLang="en-US" sz="2400" dirty="0">
                <a:latin typeface="+mn-ea"/>
              </a:rPr>
              <a:t>对于一些单一酶不易降解细胞壁的情况，需要选择适宜的酶及酶反应系统，确定特定的反应条件，并结合其他的处理方法，如辐照、加人高浓度盐及乙二胺四乙酸</a:t>
            </a:r>
            <a:r>
              <a:rPr lang="en-US" altLang="zh-CN" sz="2400" dirty="0">
                <a:latin typeface="+mn-ea"/>
              </a:rPr>
              <a:t>(EDTA),</a:t>
            </a:r>
            <a:r>
              <a:rPr lang="zh-CN" altLang="en-US" sz="2400" dirty="0">
                <a:latin typeface="+mn-ea"/>
              </a:rPr>
              <a:t>或利用生物因素促使生物对酶解作用敏感等</a:t>
            </a:r>
            <a:r>
              <a:rPr lang="zh-CN" altLang="en-US" sz="2400" dirty="0"/>
              <a:t>。</a:t>
            </a:r>
          </a:p>
        </p:txBody>
      </p:sp>
    </p:spTree>
    <p:extLst>
      <p:ext uri="{BB962C8B-B14F-4D97-AF65-F5344CB8AC3E}">
        <p14:creationId xmlns:p14="http://schemas.microsoft.com/office/powerpoint/2010/main" val="2410182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031325" cy="369332"/>
          </a:xfrm>
          <a:prstGeom prst="rect">
            <a:avLst/>
          </a:prstGeom>
          <a:noFill/>
        </p:spPr>
        <p:txBody>
          <a:bodyPr wrap="none" rtlCol="0">
            <a:spAutoFit/>
          </a:bodyPr>
          <a:lstStyle/>
          <a:p>
            <a:r>
              <a:rPr lang="zh-CN" altLang="en-US" dirty="0"/>
              <a:t>二、化学破碎法：</a:t>
            </a:r>
          </a:p>
        </p:txBody>
      </p:sp>
      <p:sp>
        <p:nvSpPr>
          <p:cNvPr id="7" name="文本框 6">
            <a:extLst>
              <a:ext uri="{FF2B5EF4-FFF2-40B4-BE49-F238E27FC236}">
                <a16:creationId xmlns:a16="http://schemas.microsoft.com/office/drawing/2014/main" id="{3C70CBBF-7062-4E04-B936-84A430BE6427}"/>
              </a:ext>
            </a:extLst>
          </p:cNvPr>
          <p:cNvSpPr txBox="1"/>
          <p:nvPr/>
        </p:nvSpPr>
        <p:spPr>
          <a:xfrm>
            <a:off x="1144044" y="1037298"/>
            <a:ext cx="9903912" cy="5632311"/>
          </a:xfrm>
          <a:prstGeom prst="rect">
            <a:avLst/>
          </a:prstGeom>
          <a:noFill/>
        </p:spPr>
        <p:txBody>
          <a:bodyPr wrap="square" rtlCol="0">
            <a:spAutoFit/>
          </a:bodyPr>
          <a:lstStyle/>
          <a:p>
            <a:r>
              <a:rPr lang="en-US" altLang="zh-CN" sz="2400" dirty="0">
                <a:latin typeface="+mn-ea"/>
              </a:rPr>
              <a:t>2.</a:t>
            </a:r>
            <a:r>
              <a:rPr lang="zh-CN" altLang="en-US" sz="2400" dirty="0">
                <a:solidFill>
                  <a:schemeClr val="accent1"/>
                </a:solidFill>
                <a:latin typeface="+mn-ea"/>
              </a:rPr>
              <a:t>化学渗透法</a:t>
            </a:r>
            <a:r>
              <a:rPr lang="zh-CN" altLang="en-US" sz="2400" dirty="0">
                <a:latin typeface="+mn-ea"/>
              </a:rPr>
              <a:t>：</a:t>
            </a:r>
            <a:r>
              <a:rPr lang="zh-CN" altLang="en-US" sz="2400" dirty="0">
                <a:solidFill>
                  <a:srgbClr val="FF0000"/>
                </a:solidFill>
                <a:latin typeface="+mn-ea"/>
              </a:rPr>
              <a:t>用某些化学试剂溶解细胞壁或抽提细胞中某些组分的方法称为化学渗透法</a:t>
            </a:r>
            <a:r>
              <a:rPr lang="zh-CN" altLang="en-US" sz="2400" dirty="0">
                <a:latin typeface="+mn-ea"/>
              </a:rPr>
              <a:t>。例如，酸、碱、某些表面活性剂及脂溶性有机溶剂</a:t>
            </a:r>
            <a:r>
              <a:rPr lang="en-US" altLang="zh-CN" sz="2400" dirty="0">
                <a:latin typeface="+mn-ea"/>
              </a:rPr>
              <a:t>(</a:t>
            </a:r>
            <a:r>
              <a:rPr lang="zh-CN" altLang="en-US" sz="2400" dirty="0">
                <a:latin typeface="+mn-ea"/>
              </a:rPr>
              <a:t>如丁醇、丙酮和氯仿等</a:t>
            </a:r>
            <a:r>
              <a:rPr lang="en-US" altLang="zh-CN" sz="2400" dirty="0">
                <a:latin typeface="+mn-ea"/>
              </a:rPr>
              <a:t>)</a:t>
            </a:r>
            <a:r>
              <a:rPr lang="zh-CN" altLang="en-US" sz="2400" dirty="0">
                <a:latin typeface="+mn-ea"/>
              </a:rPr>
              <a:t>，都</a:t>
            </a:r>
            <a:r>
              <a:rPr lang="zh-CN" altLang="en-US" sz="2400" dirty="0">
                <a:solidFill>
                  <a:schemeClr val="accent2">
                    <a:lumMod val="75000"/>
                  </a:schemeClr>
                </a:solidFill>
                <a:latin typeface="+mn-ea"/>
              </a:rPr>
              <a:t>可以改变细胞壁或膜的通透性，从而使内含物有选择地渗透出来</a:t>
            </a:r>
            <a:r>
              <a:rPr lang="zh-CN" altLang="en-US" sz="2400" dirty="0">
                <a:latin typeface="+mn-ea"/>
              </a:rPr>
              <a:t>。</a:t>
            </a:r>
            <a:endParaRPr lang="en-US" altLang="zh-CN" sz="2400" dirty="0">
              <a:latin typeface="+mn-ea"/>
            </a:endParaRPr>
          </a:p>
          <a:p>
            <a:r>
              <a:rPr lang="zh-CN" altLang="en-US" sz="2400" dirty="0">
                <a:latin typeface="+mn-ea"/>
              </a:rPr>
              <a:t>具体处理</a:t>
            </a:r>
            <a:r>
              <a:rPr lang="zh-CN" altLang="en-US" sz="2400" dirty="0">
                <a:latin typeface="+mn-ea"/>
                <a:sym typeface="Wingdings" panose="05000000000000000000" pitchFamily="2" charset="2"/>
              </a:rPr>
              <a:t>：</a:t>
            </a:r>
            <a:endParaRPr lang="en-US" altLang="zh-CN" sz="2400" dirty="0">
              <a:latin typeface="+mn-ea"/>
              <a:sym typeface="Wingdings" panose="05000000000000000000" pitchFamily="2" charset="2"/>
            </a:endParaRPr>
          </a:p>
          <a:p>
            <a:r>
              <a:rPr lang="en-US" altLang="zh-CN" sz="2400" dirty="0">
                <a:latin typeface="+mn-ea"/>
                <a:sym typeface="Wingdings" panose="05000000000000000000" pitchFamily="2" charset="2"/>
              </a:rPr>
              <a:t>(1)</a:t>
            </a:r>
            <a:r>
              <a:rPr lang="zh-CN" altLang="en-US" sz="2400" dirty="0">
                <a:solidFill>
                  <a:srgbClr val="FF0000"/>
                </a:solidFill>
                <a:latin typeface="+mn-ea"/>
                <a:sym typeface="Wingdings" panose="05000000000000000000" pitchFamily="2" charset="2"/>
              </a:rPr>
              <a:t>酸碱处理</a:t>
            </a:r>
            <a:r>
              <a:rPr lang="zh-CN" altLang="en-US" sz="2400" dirty="0">
                <a:latin typeface="+mn-ea"/>
                <a:sym typeface="Wingdings" panose="05000000000000000000" pitchFamily="2" charset="2"/>
              </a:rPr>
              <a:t>。酸碱用来调节溶液的</a:t>
            </a:r>
            <a:r>
              <a:rPr lang="en-US" altLang="zh-CN" sz="2400" dirty="0">
                <a:latin typeface="+mn-ea"/>
                <a:sym typeface="Wingdings" panose="05000000000000000000" pitchFamily="2" charset="2"/>
              </a:rPr>
              <a:t>pH,</a:t>
            </a:r>
            <a:r>
              <a:rPr lang="zh-CN" altLang="en-US" sz="2400" dirty="0">
                <a:latin typeface="+mn-ea"/>
                <a:sym typeface="Wingdings" panose="05000000000000000000" pitchFamily="2" charset="2"/>
              </a:rPr>
              <a:t>改变细胞所处的环境，从而改变两性产物。</a:t>
            </a:r>
            <a:endParaRPr lang="en-US" altLang="zh-CN" sz="2400" dirty="0">
              <a:latin typeface="+mn-ea"/>
              <a:sym typeface="Wingdings" panose="05000000000000000000" pitchFamily="2" charset="2"/>
            </a:endParaRPr>
          </a:p>
          <a:p>
            <a:r>
              <a:rPr lang="en-US" altLang="zh-CN" sz="2400" dirty="0">
                <a:latin typeface="+mn-ea"/>
              </a:rPr>
              <a:t>(2)</a:t>
            </a:r>
            <a:r>
              <a:rPr lang="zh-CN" altLang="en-US" sz="2400" dirty="0">
                <a:solidFill>
                  <a:srgbClr val="FF0000"/>
                </a:solidFill>
                <a:latin typeface="+mn-ea"/>
              </a:rPr>
              <a:t>有机溶剂处理</a:t>
            </a:r>
            <a:r>
              <a:rPr lang="zh-CN" altLang="en-US" sz="2400" dirty="0">
                <a:latin typeface="+mn-ea"/>
              </a:rPr>
              <a:t>。常用的有机溶剂有甲苯，它被细胞壁脂质层吸收后导致细胞膨胀</a:t>
            </a:r>
            <a:r>
              <a:rPr lang="en-US" altLang="zh-CN" sz="2400" dirty="0">
                <a:latin typeface="+mn-ea"/>
              </a:rPr>
              <a:t>,</a:t>
            </a:r>
            <a:r>
              <a:rPr lang="zh-CN" altLang="en-US" sz="2400" dirty="0">
                <a:latin typeface="+mn-ea"/>
              </a:rPr>
              <a:t>最后造成细胞壁的破裂，细胞内的产物就可释放到水相中去，可处理的菌体有</a:t>
            </a:r>
            <a:r>
              <a:rPr lang="zh-CN" altLang="en-US" sz="2400" dirty="0">
                <a:solidFill>
                  <a:schemeClr val="accent2">
                    <a:lumMod val="75000"/>
                  </a:schemeClr>
                </a:solidFill>
                <a:latin typeface="+mn-ea"/>
              </a:rPr>
              <a:t>无色杆菌、芽孢杆菌、梭菌、假单胞杆菌等菌体</a:t>
            </a:r>
            <a:r>
              <a:rPr lang="zh-CN" altLang="en-US" sz="2400" dirty="0">
                <a:latin typeface="+mn-ea"/>
              </a:rPr>
              <a:t>。</a:t>
            </a:r>
            <a:endParaRPr lang="en-US" altLang="zh-CN" sz="2400" dirty="0">
              <a:latin typeface="+mn-ea"/>
            </a:endParaRPr>
          </a:p>
          <a:p>
            <a:r>
              <a:rPr lang="en-US" altLang="zh-CN" sz="2400" dirty="0">
                <a:latin typeface="+mn-ea"/>
              </a:rPr>
              <a:t>(3)</a:t>
            </a:r>
            <a:r>
              <a:rPr lang="zh-CN" altLang="en-US" sz="2400" dirty="0">
                <a:solidFill>
                  <a:srgbClr val="FF0000"/>
                </a:solidFill>
                <a:latin typeface="+mn-ea"/>
              </a:rPr>
              <a:t>表面活性剂处理</a:t>
            </a:r>
            <a:r>
              <a:rPr lang="zh-CN" altLang="en-US" sz="2400" dirty="0">
                <a:latin typeface="+mn-ea"/>
              </a:rPr>
              <a:t>。表面活性剂是两性化合物，分子中有一个亲水基团和一个疏水基团，在适当的</a:t>
            </a:r>
            <a:r>
              <a:rPr lang="en-US" altLang="zh-CN" sz="2400" dirty="0">
                <a:latin typeface="+mn-ea"/>
              </a:rPr>
              <a:t>pH</a:t>
            </a:r>
            <a:r>
              <a:rPr lang="zh-CN" altLang="en-US" sz="2400" dirty="0">
                <a:latin typeface="+mn-ea"/>
              </a:rPr>
              <a:t>和离子强度下，它们聚集在一起形成微胶束，疏水基团在胶束的内部将溶解的脂蛋白包在中心，而亲水基团则指向外层，这样使膜的通透性改变或使之溶解，该法特别</a:t>
            </a:r>
            <a:r>
              <a:rPr lang="zh-CN" altLang="en-US" sz="2400" dirty="0">
                <a:solidFill>
                  <a:schemeClr val="accent2">
                    <a:lumMod val="75000"/>
                  </a:schemeClr>
                </a:solidFill>
                <a:latin typeface="+mn-ea"/>
              </a:rPr>
              <a:t>适用于膜结合的酶的溶解</a:t>
            </a:r>
            <a:r>
              <a:rPr lang="zh-CN" altLang="en-US" sz="2400" dirty="0">
                <a:latin typeface="+mn-ea"/>
              </a:rPr>
              <a:t>。</a:t>
            </a:r>
          </a:p>
        </p:txBody>
      </p:sp>
    </p:spTree>
    <p:extLst>
      <p:ext uri="{BB962C8B-B14F-4D97-AF65-F5344CB8AC3E}">
        <p14:creationId xmlns:p14="http://schemas.microsoft.com/office/powerpoint/2010/main" val="1408760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031325" cy="369332"/>
          </a:xfrm>
          <a:prstGeom prst="rect">
            <a:avLst/>
          </a:prstGeom>
          <a:noFill/>
        </p:spPr>
        <p:txBody>
          <a:bodyPr wrap="none" rtlCol="0">
            <a:spAutoFit/>
          </a:bodyPr>
          <a:lstStyle/>
          <a:p>
            <a:r>
              <a:rPr lang="zh-CN" altLang="en-US" dirty="0"/>
              <a:t>二、化学破碎法：</a:t>
            </a:r>
          </a:p>
        </p:txBody>
      </p:sp>
      <p:sp>
        <p:nvSpPr>
          <p:cNvPr id="7" name="文本框 6">
            <a:extLst>
              <a:ext uri="{FF2B5EF4-FFF2-40B4-BE49-F238E27FC236}">
                <a16:creationId xmlns:a16="http://schemas.microsoft.com/office/drawing/2014/main" id="{3C70CBBF-7062-4E04-B936-84A430BE6427}"/>
              </a:ext>
            </a:extLst>
          </p:cNvPr>
          <p:cNvSpPr txBox="1"/>
          <p:nvPr/>
        </p:nvSpPr>
        <p:spPr>
          <a:xfrm>
            <a:off x="1144044" y="1521793"/>
            <a:ext cx="9903912" cy="3785652"/>
          </a:xfrm>
          <a:prstGeom prst="rect">
            <a:avLst/>
          </a:prstGeom>
          <a:noFill/>
        </p:spPr>
        <p:txBody>
          <a:bodyPr wrap="square" rtlCol="0">
            <a:spAutoFit/>
          </a:bodyPr>
          <a:lstStyle/>
          <a:p>
            <a:r>
              <a:rPr lang="en-US" altLang="zh-CN" sz="2400" dirty="0"/>
              <a:t>3.</a:t>
            </a:r>
            <a:r>
              <a:rPr lang="zh-CN" altLang="en-US" sz="2400" dirty="0">
                <a:solidFill>
                  <a:schemeClr val="accent1"/>
                </a:solidFill>
              </a:rPr>
              <a:t>物理渗透法</a:t>
            </a:r>
            <a:r>
              <a:rPr lang="zh-CN" altLang="en-US" sz="2400" dirty="0"/>
              <a:t>： </a:t>
            </a:r>
            <a:endParaRPr lang="en-US" altLang="zh-CN" sz="2400" dirty="0"/>
          </a:p>
          <a:p>
            <a:r>
              <a:rPr lang="en-US" altLang="zh-CN" sz="2400" dirty="0">
                <a:sym typeface="Wingdings" panose="05000000000000000000" pitchFamily="2" charset="2"/>
              </a:rPr>
              <a:t>(1)</a:t>
            </a:r>
            <a:r>
              <a:rPr lang="zh-CN" altLang="en-US" sz="2400" dirty="0">
                <a:solidFill>
                  <a:srgbClr val="FF0000"/>
                </a:solidFill>
                <a:sym typeface="Wingdings" panose="05000000000000000000" pitchFamily="2" charset="2"/>
              </a:rPr>
              <a:t>渗透压冲击法</a:t>
            </a:r>
            <a:r>
              <a:rPr lang="zh-CN" altLang="en-US" sz="2400" dirty="0">
                <a:sym typeface="Wingdings" panose="05000000000000000000" pitchFamily="2" charset="2"/>
              </a:rPr>
              <a:t>：</a:t>
            </a:r>
            <a:r>
              <a:rPr lang="zh-CN" altLang="en-US" sz="2400" dirty="0">
                <a:solidFill>
                  <a:schemeClr val="accent2">
                    <a:lumMod val="75000"/>
                  </a:schemeClr>
                </a:solidFill>
                <a:sym typeface="Wingdings" panose="05000000000000000000" pitchFamily="2" charset="2"/>
              </a:rPr>
              <a:t>渗透压冲击</a:t>
            </a:r>
            <a:r>
              <a:rPr lang="en-US" altLang="zh-CN" sz="2400" dirty="0">
                <a:sym typeface="Wingdings" panose="05000000000000000000" pitchFamily="2" charset="2"/>
              </a:rPr>
              <a:t>(osmotic shock)</a:t>
            </a:r>
            <a:r>
              <a:rPr lang="zh-CN" altLang="en-US" sz="2400" dirty="0">
                <a:sym typeface="Wingdings" panose="05000000000000000000" pitchFamily="2" charset="2"/>
              </a:rPr>
              <a:t>是在各种细胞破碎法中最为温和的一种，适用于易于破碎的细胞，如动物细胞和革兰氏阴性菌</a:t>
            </a:r>
            <a:r>
              <a:rPr lang="en-US" altLang="zh-CN" sz="2400" dirty="0">
                <a:sym typeface="Wingdings" panose="05000000000000000000" pitchFamily="2" charset="2"/>
              </a:rPr>
              <a:t>[</a:t>
            </a:r>
            <a:r>
              <a:rPr lang="zh-CN" altLang="en-US" sz="2400" dirty="0">
                <a:sym typeface="Wingdings" panose="05000000000000000000" pitchFamily="2" charset="2"/>
              </a:rPr>
              <a:t>如枯草杆菌</a:t>
            </a:r>
            <a:r>
              <a:rPr lang="en-US" altLang="zh-CN" sz="2400" dirty="0">
                <a:sym typeface="Wingdings" panose="05000000000000000000" pitchFamily="2" charset="2"/>
              </a:rPr>
              <a:t>(Bacillus subtilis)]</a:t>
            </a:r>
            <a:r>
              <a:rPr lang="zh-CN" altLang="en-US" sz="2400" dirty="0">
                <a:sym typeface="Wingdings" panose="05000000000000000000" pitchFamily="2" charset="2"/>
              </a:rPr>
              <a:t>。</a:t>
            </a:r>
            <a:endParaRPr lang="en-US" altLang="zh-CN" sz="2400" dirty="0">
              <a:sym typeface="Wingdings" panose="05000000000000000000" pitchFamily="2" charset="2"/>
            </a:endParaRPr>
          </a:p>
          <a:p>
            <a:r>
              <a:rPr lang="en-US" altLang="zh-CN" sz="2400" dirty="0"/>
              <a:t>(2)</a:t>
            </a:r>
            <a:r>
              <a:rPr lang="zh-CN" altLang="en-US" sz="2400" dirty="0">
                <a:solidFill>
                  <a:srgbClr val="FF0000"/>
                </a:solidFill>
              </a:rPr>
              <a:t>冻结</a:t>
            </a:r>
            <a:r>
              <a:rPr lang="en-US" altLang="zh-CN" sz="2400" dirty="0">
                <a:solidFill>
                  <a:srgbClr val="FF0000"/>
                </a:solidFill>
              </a:rPr>
              <a:t>-</a:t>
            </a:r>
            <a:r>
              <a:rPr lang="zh-CN" altLang="en-US" sz="2400" dirty="0">
                <a:solidFill>
                  <a:srgbClr val="FF0000"/>
                </a:solidFill>
              </a:rPr>
              <a:t>融化法</a:t>
            </a:r>
            <a:r>
              <a:rPr lang="zh-CN" altLang="en-US" sz="2400" dirty="0"/>
              <a:t>：</a:t>
            </a:r>
            <a:r>
              <a:rPr lang="zh-CN" altLang="en-US" sz="2400" dirty="0">
                <a:solidFill>
                  <a:schemeClr val="accent2">
                    <a:lumMod val="75000"/>
                  </a:schemeClr>
                </a:solidFill>
              </a:rPr>
              <a:t>将细胞急剧冻结后在室温缓慢融化，此冻结</a:t>
            </a:r>
            <a:r>
              <a:rPr lang="en-US" altLang="zh-CN" sz="2400" dirty="0">
                <a:solidFill>
                  <a:schemeClr val="accent2">
                    <a:lumMod val="75000"/>
                  </a:schemeClr>
                </a:solidFill>
              </a:rPr>
              <a:t>-</a:t>
            </a:r>
            <a:r>
              <a:rPr lang="zh-CN" altLang="en-US" sz="2400" dirty="0">
                <a:solidFill>
                  <a:schemeClr val="accent2">
                    <a:lumMod val="75000"/>
                  </a:schemeClr>
                </a:solidFill>
              </a:rPr>
              <a:t>融化操作反复进行多次，使细胞受到破坏</a:t>
            </a:r>
            <a:r>
              <a:rPr lang="zh-CN" altLang="en-US" sz="2400" dirty="0"/>
              <a:t>。冻结的作用是破坏细胞膜的疏水键结构，增加其亲水性和通透性。另外，由于胞内水结晶使胞内外产生溶液浓度差，在渗透压作用下引起细胞膨胀而破裂。</a:t>
            </a:r>
            <a:endParaRPr lang="en-US" altLang="zh-CN" sz="2400" dirty="0"/>
          </a:p>
          <a:p>
            <a:r>
              <a:rPr lang="en-US" altLang="zh-CN" sz="2400" dirty="0"/>
              <a:t>(3)</a:t>
            </a:r>
            <a:r>
              <a:rPr lang="zh-CN" altLang="en-US" sz="2400" dirty="0">
                <a:solidFill>
                  <a:srgbClr val="FF0000"/>
                </a:solidFill>
              </a:rPr>
              <a:t>干燥法</a:t>
            </a:r>
            <a:r>
              <a:rPr lang="zh-CN" altLang="en-US" sz="2400" dirty="0"/>
              <a:t>：将细胞用不同的方法</a:t>
            </a:r>
            <a:r>
              <a:rPr lang="zh-CN" altLang="en-US" sz="2400" dirty="0">
                <a:solidFill>
                  <a:schemeClr val="accent2">
                    <a:lumMod val="75000"/>
                  </a:schemeClr>
                </a:solidFill>
              </a:rPr>
              <a:t>干燥</a:t>
            </a:r>
            <a:r>
              <a:rPr lang="zh-CN" altLang="en-US" sz="2400" dirty="0"/>
              <a:t>，细胞膜渗透性发生变化而破裂，然后用丙酮、丁醇或缓冲液等溶剂抽提胞内物质。</a:t>
            </a:r>
          </a:p>
        </p:txBody>
      </p:sp>
    </p:spTree>
    <p:extLst>
      <p:ext uri="{BB962C8B-B14F-4D97-AF65-F5344CB8AC3E}">
        <p14:creationId xmlns:p14="http://schemas.microsoft.com/office/powerpoint/2010/main" val="2947501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88464" y="3108787"/>
            <a:ext cx="58128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具体案例分析</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378963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293073" y="3173221"/>
            <a:ext cx="560585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设备选型</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41910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18316708-9D0C-495E-B35F-341BD21326B0}"/>
              </a:ext>
            </a:extLst>
          </p:cNvPr>
          <p:cNvSpPr txBox="1"/>
          <p:nvPr/>
        </p:nvSpPr>
        <p:spPr>
          <a:xfrm>
            <a:off x="1029991" y="1720840"/>
            <a:ext cx="10132018" cy="3785652"/>
          </a:xfrm>
          <a:prstGeom prst="rect">
            <a:avLst/>
          </a:prstGeom>
          <a:noFill/>
        </p:spPr>
        <p:txBody>
          <a:bodyPr wrap="square" rtlCol="0">
            <a:spAutoFit/>
          </a:bodyPr>
          <a:lstStyle/>
          <a:p>
            <a:r>
              <a:rPr lang="zh-CN" altLang="en-US" sz="2000" dirty="0"/>
              <a:t>破碎细胞的目的是要得到一种或几种有用的目标产物。因此，在细胞内存在的许多物质中，选择性释放目标产物，而使其他物质尽量少地释放出来，并且尽量降低细胞的破碎程度，对下游分离纯化操作的顺利实施是非常重要的。</a:t>
            </a:r>
            <a:endParaRPr lang="en-US" altLang="zh-CN" sz="2000" dirty="0"/>
          </a:p>
          <a:p>
            <a:r>
              <a:rPr lang="zh-CN" altLang="en-US" sz="2000" dirty="0">
                <a:solidFill>
                  <a:srgbClr val="FF0000"/>
                </a:solidFill>
              </a:rPr>
              <a:t>关键是要了解目标产物的性质和在细胞内存在的位置，选择适当的破碎方法和操作条件。</a:t>
            </a:r>
            <a:endParaRPr lang="en-US" altLang="zh-CN" sz="2000" dirty="0">
              <a:solidFill>
                <a:srgbClr val="FF0000"/>
              </a:solidFill>
            </a:endParaRPr>
          </a:p>
          <a:p>
            <a:r>
              <a:rPr lang="zh-CN" altLang="en-US" sz="2000" dirty="0"/>
              <a:t>选择性释放目标产物的一般有以下</a:t>
            </a:r>
            <a:r>
              <a:rPr lang="zh-CN" altLang="en-US" sz="2000" dirty="0">
                <a:solidFill>
                  <a:srgbClr val="FF0000"/>
                </a:solidFill>
              </a:rPr>
              <a:t>两个原则</a:t>
            </a:r>
            <a:r>
              <a:rPr lang="zh-CN" altLang="en-US" sz="2000" dirty="0"/>
              <a:t>。</a:t>
            </a:r>
            <a:endParaRPr lang="en-US" altLang="zh-CN" sz="2000" dirty="0"/>
          </a:p>
          <a:p>
            <a:r>
              <a:rPr lang="en-US" altLang="zh-CN" sz="2000" dirty="0"/>
              <a:t>(1)</a:t>
            </a:r>
            <a:r>
              <a:rPr lang="zh-CN" altLang="en-US" sz="2000" dirty="0">
                <a:solidFill>
                  <a:srgbClr val="FF0000"/>
                </a:solidFill>
              </a:rPr>
              <a:t>仅破坏或破碎存在目标产物的位置周围</a:t>
            </a:r>
            <a:r>
              <a:rPr lang="zh-CN" altLang="en-US" sz="2000" dirty="0"/>
              <a:t>。当目标产物存在于细胞膜附近时，可采用较温和的方法，如酶溶法</a:t>
            </a:r>
            <a:r>
              <a:rPr lang="en-US" altLang="zh-CN" sz="2000" dirty="0"/>
              <a:t>(</a:t>
            </a:r>
            <a:r>
              <a:rPr lang="zh-CN" altLang="en-US" sz="2000" dirty="0"/>
              <a:t>包括自溶法</a:t>
            </a:r>
            <a:r>
              <a:rPr lang="en-US" altLang="zh-CN" sz="2000" dirty="0"/>
              <a:t>)</a:t>
            </a:r>
            <a:r>
              <a:rPr lang="zh-CN" altLang="en-US" sz="2000" dirty="0"/>
              <a:t>、渗透压冲击法和冻结</a:t>
            </a:r>
            <a:r>
              <a:rPr lang="en-US" altLang="zh-CN" sz="2000" dirty="0"/>
              <a:t>-</a:t>
            </a:r>
            <a:r>
              <a:rPr lang="zh-CN" altLang="en-US" sz="2000" dirty="0"/>
              <a:t>融化法等</a:t>
            </a:r>
            <a:r>
              <a:rPr lang="en-US" altLang="zh-CN" sz="2000" dirty="0"/>
              <a:t>;</a:t>
            </a:r>
            <a:r>
              <a:rPr lang="zh-CN" altLang="en-US" sz="2000" dirty="0"/>
              <a:t>当目标产物存在于细胞质内时，则需采用强烈的机械破碎法。</a:t>
            </a:r>
            <a:endParaRPr lang="en-US" altLang="zh-CN" sz="2000" dirty="0"/>
          </a:p>
          <a:p>
            <a:r>
              <a:rPr lang="en-US" altLang="zh-CN" sz="2000" dirty="0"/>
              <a:t>(2)</a:t>
            </a:r>
            <a:r>
              <a:rPr lang="zh-CN" altLang="en-US" sz="2000" dirty="0">
                <a:solidFill>
                  <a:srgbClr val="FF0000"/>
                </a:solidFill>
              </a:rPr>
              <a:t>选择性溶解目标产物</a:t>
            </a:r>
            <a:r>
              <a:rPr lang="zh-CN" altLang="en-US" sz="2000" dirty="0"/>
              <a:t>。当目标产物处于与细胞膜或细胞壁结合的状态时，调整溶液</a:t>
            </a:r>
            <a:r>
              <a:rPr lang="en-US" altLang="zh-CN" sz="2000" dirty="0"/>
              <a:t>pH</a:t>
            </a:r>
            <a:r>
              <a:rPr lang="zh-CN" altLang="en-US" sz="2000" dirty="0"/>
              <a:t>、离子强度或添加与目标产物具有亲和性的试剂，如螯合剂、表面活性剂等，使目标产物容易溶解释放。同时，溶液性质应使其他杂质不易溶出。另外，机械法和化学法并用可使操作条件更温和，在相同的目标产物释放率的情况下，降低细胞的破碎程度。</a:t>
            </a:r>
          </a:p>
        </p:txBody>
      </p:sp>
    </p:spTree>
    <p:extLst>
      <p:ext uri="{BB962C8B-B14F-4D97-AF65-F5344CB8AC3E}">
        <p14:creationId xmlns:p14="http://schemas.microsoft.com/office/powerpoint/2010/main" val="421238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8DECB90-59F5-48D2-873F-9773CB178071}"/>
              </a:ext>
            </a:extLst>
          </p:cNvPr>
          <p:cNvSpPr txBox="1"/>
          <p:nvPr/>
        </p:nvSpPr>
        <p:spPr>
          <a:xfrm>
            <a:off x="3028949" y="2862616"/>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感谢各位专家批评指正</a:t>
            </a:r>
          </a:p>
        </p:txBody>
      </p:sp>
      <p:cxnSp>
        <p:nvCxnSpPr>
          <p:cNvPr id="16" name="直接连接符 15">
            <a:extLst>
              <a:ext uri="{FF2B5EF4-FFF2-40B4-BE49-F238E27FC236}">
                <a16:creationId xmlns:a16="http://schemas.microsoft.com/office/drawing/2014/main" id="{7134FBB8-2207-4766-A8A9-0211878451AF}"/>
              </a:ext>
            </a:extLst>
          </p:cNvPr>
          <p:cNvCxnSpPr>
            <a:cxnSpLocks/>
          </p:cNvCxnSpPr>
          <p:nvPr/>
        </p:nvCxnSpPr>
        <p:spPr>
          <a:xfrm>
            <a:off x="3043238" y="3742170"/>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C25B185-96DC-4151-9A0F-6544C96E90E6}"/>
              </a:ext>
            </a:extLst>
          </p:cNvPr>
          <p:cNvCxnSpPr>
            <a:cxnSpLocks/>
          </p:cNvCxnSpPr>
          <p:nvPr/>
        </p:nvCxnSpPr>
        <p:spPr>
          <a:xfrm>
            <a:off x="924122" y="54080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E288234-BA58-4DD3-B732-96F0DB4DFAC7}"/>
              </a:ext>
            </a:extLst>
          </p:cNvPr>
          <p:cNvSpPr txBox="1"/>
          <p:nvPr/>
        </p:nvSpPr>
        <p:spPr>
          <a:xfrm>
            <a:off x="828871" y="5484296"/>
            <a:ext cx="30950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汇报人：姜成基  穆宇晴</a:t>
            </a: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2" name="直接连接符 21">
            <a:extLst>
              <a:ext uri="{FF2B5EF4-FFF2-40B4-BE49-F238E27FC236}">
                <a16:creationId xmlns:a16="http://schemas.microsoft.com/office/drawing/2014/main" id="{D07B1E3D-65B3-4957-8AB2-E8CCAB6EFDF7}"/>
              </a:ext>
            </a:extLst>
          </p:cNvPr>
          <p:cNvCxnSpPr>
            <a:cxnSpLocks/>
          </p:cNvCxnSpPr>
          <p:nvPr/>
        </p:nvCxnSpPr>
        <p:spPr>
          <a:xfrm>
            <a:off x="10680874" y="54033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27E696C-8169-4143-9140-A26A90133493}"/>
              </a:ext>
            </a:extLst>
          </p:cNvPr>
          <p:cNvSpPr txBox="1"/>
          <p:nvPr/>
        </p:nvSpPr>
        <p:spPr>
          <a:xfrm>
            <a:off x="9170804" y="5484296"/>
            <a:ext cx="2362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2021.5.16</a:t>
            </a: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3229" y="607108"/>
            <a:ext cx="2255508" cy="2255508"/>
          </a:xfrm>
          <a:prstGeom prst="rect">
            <a:avLst/>
          </a:prstGeom>
        </p:spPr>
      </p:pic>
    </p:spTree>
    <p:extLst>
      <p:ext uri="{BB962C8B-B14F-4D97-AF65-F5344CB8AC3E}">
        <p14:creationId xmlns:p14="http://schemas.microsoft.com/office/powerpoint/2010/main" val="56150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CONTENTS</a:t>
              </a:r>
              <a:endParaRPr kumimoji="0" lang="zh-CN" altLang="en-US" sz="2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B0AE37B8-40C0-4667-BDD2-2987F061CFCA}"/>
              </a:ext>
            </a:extLst>
          </p:cNvPr>
          <p:cNvGrpSpPr/>
          <p:nvPr/>
        </p:nvGrpSpPr>
        <p:grpSpPr>
          <a:xfrm>
            <a:off x="4748470" y="1292459"/>
            <a:ext cx="463473" cy="4536854"/>
            <a:chOff x="5855368" y="980316"/>
            <a:chExt cx="463473" cy="4536854"/>
          </a:xfrm>
          <a:solidFill>
            <a:srgbClr val="004578"/>
          </a:solidFill>
          <a:effectLst>
            <a:outerShdw blurRad="50800" dist="38100" dir="2700000" algn="tl" rotWithShape="0">
              <a:prstClr val="black">
                <a:alpha val="40000"/>
              </a:prstClr>
            </a:outerShdw>
          </a:effectLst>
        </p:grpSpPr>
        <p:sp>
          <p:nvSpPr>
            <p:cNvPr id="13" name="椭圆 12">
              <a:extLst>
                <a:ext uri="{FF2B5EF4-FFF2-40B4-BE49-F238E27FC236}">
                  <a16:creationId xmlns:a16="http://schemas.microsoft.com/office/drawing/2014/main" id="{B5E2B5B6-A674-4CF6-99C6-1FF1C1309F75}"/>
                </a:ext>
              </a:extLst>
            </p:cNvPr>
            <p:cNvSpPr/>
            <p:nvPr/>
          </p:nvSpPr>
          <p:spPr>
            <a:xfrm>
              <a:off x="5855368" y="98031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椭圆 13">
              <a:extLst>
                <a:ext uri="{FF2B5EF4-FFF2-40B4-BE49-F238E27FC236}">
                  <a16:creationId xmlns:a16="http://schemas.microsoft.com/office/drawing/2014/main" id="{181059ED-9A6A-4B8B-B2D9-F1E0DD2B5F8C}"/>
                </a:ext>
              </a:extLst>
            </p:cNvPr>
            <p:cNvSpPr/>
            <p:nvPr/>
          </p:nvSpPr>
          <p:spPr>
            <a:xfrm>
              <a:off x="5855368" y="224583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椭圆 14">
              <a:extLst>
                <a:ext uri="{FF2B5EF4-FFF2-40B4-BE49-F238E27FC236}">
                  <a16:creationId xmlns:a16="http://schemas.microsoft.com/office/drawing/2014/main" id="{7A6F7131-4ED3-4B7E-8A62-C849D74C4FF9}"/>
                </a:ext>
              </a:extLst>
            </p:cNvPr>
            <p:cNvSpPr/>
            <p:nvPr/>
          </p:nvSpPr>
          <p:spPr>
            <a:xfrm>
              <a:off x="5855368" y="351135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椭圆 15">
              <a:extLst>
                <a:ext uri="{FF2B5EF4-FFF2-40B4-BE49-F238E27FC236}">
                  <a16:creationId xmlns:a16="http://schemas.microsoft.com/office/drawing/2014/main" id="{D8525EF6-319E-4F66-8F37-7FEF4FB19DAB}"/>
                </a:ext>
              </a:extLst>
            </p:cNvPr>
            <p:cNvSpPr/>
            <p:nvPr/>
          </p:nvSpPr>
          <p:spPr>
            <a:xfrm>
              <a:off x="5855368" y="5053697"/>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0" name="组合 29">
            <a:extLst>
              <a:ext uri="{FF2B5EF4-FFF2-40B4-BE49-F238E27FC236}">
                <a16:creationId xmlns:a16="http://schemas.microsoft.com/office/drawing/2014/main" id="{FF5A7A66-0572-43FC-BE28-B3188A023B0A}"/>
              </a:ext>
            </a:extLst>
          </p:cNvPr>
          <p:cNvGrpSpPr/>
          <p:nvPr/>
        </p:nvGrpSpPr>
        <p:grpSpPr>
          <a:xfrm>
            <a:off x="5369601" y="1368189"/>
            <a:ext cx="3437868" cy="4479786"/>
            <a:chOff x="6476499" y="974005"/>
            <a:chExt cx="3437868" cy="4479786"/>
          </a:xfrm>
        </p:grpSpPr>
        <p:sp>
          <p:nvSpPr>
            <p:cNvPr id="20" name="文本框 19">
              <a:extLst>
                <a:ext uri="{FF2B5EF4-FFF2-40B4-BE49-F238E27FC236}">
                  <a16:creationId xmlns:a16="http://schemas.microsoft.com/office/drawing/2014/main" id="{82F0ADDB-0C80-4E4C-8A5F-41531C83A1F2}"/>
                </a:ext>
              </a:extLst>
            </p:cNvPr>
            <p:cNvSpPr txBox="1"/>
            <p:nvPr/>
          </p:nvSpPr>
          <p:spPr>
            <a:xfrm>
              <a:off x="6506600" y="3492159"/>
              <a:ext cx="340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具体案例分析</a:t>
              </a:r>
            </a:p>
          </p:txBody>
        </p:sp>
        <p:sp>
          <p:nvSpPr>
            <p:cNvPr id="18" name="文本框 17">
              <a:extLst>
                <a:ext uri="{FF2B5EF4-FFF2-40B4-BE49-F238E27FC236}">
                  <a16:creationId xmlns:a16="http://schemas.microsoft.com/office/drawing/2014/main" id="{D840C877-F8A5-4187-938B-CE857F1DE389}"/>
                </a:ext>
              </a:extLst>
            </p:cNvPr>
            <p:cNvSpPr txBox="1"/>
            <p:nvPr/>
          </p:nvSpPr>
          <p:spPr>
            <a:xfrm>
              <a:off x="6476500" y="974005"/>
              <a:ext cx="28931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为什么要进行细胞破碎？</a:t>
              </a:r>
            </a:p>
          </p:txBody>
        </p:sp>
        <p:sp>
          <p:nvSpPr>
            <p:cNvPr id="21" name="文本框 20">
              <a:extLst>
                <a:ext uri="{FF2B5EF4-FFF2-40B4-BE49-F238E27FC236}">
                  <a16:creationId xmlns:a16="http://schemas.microsoft.com/office/drawing/2014/main" id="{88C0A1E3-FF53-4D0C-8217-F762651D9F2F}"/>
                </a:ext>
              </a:extLst>
            </p:cNvPr>
            <p:cNvSpPr txBox="1"/>
            <p:nvPr/>
          </p:nvSpPr>
          <p:spPr>
            <a:xfrm>
              <a:off x="6476499" y="5053681"/>
              <a:ext cx="265200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设备选型</a:t>
              </a:r>
              <a:endParaRPr kumimoji="0" lang="zh-CN" altLang="en-US" sz="20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a:extLst>
                <a:ext uri="{FF2B5EF4-FFF2-40B4-BE49-F238E27FC236}">
                  <a16:creationId xmlns:a16="http://schemas.microsoft.com/office/drawing/2014/main" id="{B9E076CC-008F-4ABD-9B6E-72D584BE4970}"/>
                </a:ext>
              </a:extLst>
            </p:cNvPr>
            <p:cNvSpPr txBox="1"/>
            <p:nvPr/>
          </p:nvSpPr>
          <p:spPr>
            <a:xfrm>
              <a:off x="6476500" y="2237100"/>
              <a:ext cx="26520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细胞破碎方法、原理</a:t>
              </a:r>
              <a:endParaRPr kumimoji="0" lang="zh-CN" altLang="en-US" sz="20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1" name="组合 30"/>
          <p:cNvGrpSpPr/>
          <p:nvPr/>
        </p:nvGrpSpPr>
        <p:grpSpPr>
          <a:xfrm>
            <a:off x="10625098" y="6532"/>
            <a:ext cx="1445604" cy="1030766"/>
            <a:chOff x="597913" y="-30897"/>
            <a:chExt cx="1461155" cy="1030766"/>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3" name="文本框 32"/>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extLst>
      <p:ext uri="{BB962C8B-B14F-4D97-AF65-F5344CB8AC3E}">
        <p14:creationId xmlns:p14="http://schemas.microsoft.com/office/powerpoint/2010/main" val="3358376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2904207" y="3173221"/>
            <a:ext cx="638358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为什么要进行细胞破碎</a:t>
            </a: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443270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7" name="图片 6">
            <a:extLst>
              <a:ext uri="{FF2B5EF4-FFF2-40B4-BE49-F238E27FC236}">
                <a16:creationId xmlns:a16="http://schemas.microsoft.com/office/drawing/2014/main" id="{030EB652-EF71-4A17-9867-0F28942EB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091" y="2033014"/>
            <a:ext cx="10643817" cy="2791972"/>
          </a:xfrm>
          <a:prstGeom prst="rect">
            <a:avLst/>
          </a:prstGeom>
        </p:spPr>
      </p:pic>
    </p:spTree>
    <p:extLst>
      <p:ext uri="{BB962C8B-B14F-4D97-AF65-F5344CB8AC3E}">
        <p14:creationId xmlns:p14="http://schemas.microsoft.com/office/powerpoint/2010/main" val="3779006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a:extLst>
              <a:ext uri="{FF2B5EF4-FFF2-40B4-BE49-F238E27FC236}">
                <a16:creationId xmlns:a16="http://schemas.microsoft.com/office/drawing/2014/main"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45600F1-D570-46F7-9E3E-81D22A6BA5D6}"/>
              </a:ext>
            </a:extLst>
          </p:cNvPr>
          <p:cNvSpPr txBox="1"/>
          <p:nvPr/>
        </p:nvSpPr>
        <p:spPr>
          <a:xfrm>
            <a:off x="3386878" y="3209926"/>
            <a:ext cx="5418244" cy="14465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细胞破碎方法、原理</a:t>
            </a:r>
          </a:p>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dirty="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7" name="直接连接符 6">
            <a:extLst>
              <a:ext uri="{FF2B5EF4-FFF2-40B4-BE49-F238E27FC236}">
                <a16:creationId xmlns:a16="http://schemas.microsoft.com/office/drawing/2014/main"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kumimoji="0" lang="zh-CN" altLang="en-US" sz="54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11465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3" name="文本框 2">
            <a:extLst>
              <a:ext uri="{FF2B5EF4-FFF2-40B4-BE49-F238E27FC236}">
                <a16:creationId xmlns:a16="http://schemas.microsoft.com/office/drawing/2014/main" id="{226B6D03-B8B9-496C-B188-C1F8E24FE233}"/>
              </a:ext>
            </a:extLst>
          </p:cNvPr>
          <p:cNvSpPr txBox="1"/>
          <p:nvPr/>
        </p:nvSpPr>
        <p:spPr>
          <a:xfrm>
            <a:off x="439104" y="3850932"/>
            <a:ext cx="11313791" cy="2308324"/>
          </a:xfrm>
          <a:prstGeom prst="rect">
            <a:avLst/>
          </a:prstGeom>
          <a:noFill/>
        </p:spPr>
        <p:txBody>
          <a:bodyPr wrap="square" rtlCol="0">
            <a:spAutoFit/>
          </a:bodyPr>
          <a:lstStyle/>
          <a:p>
            <a:r>
              <a:rPr lang="zh-CN" altLang="en-US" sz="2400" dirty="0">
                <a:solidFill>
                  <a:schemeClr val="accent1"/>
                </a:solidFill>
              </a:rPr>
              <a:t>细胞破碎</a:t>
            </a:r>
            <a:r>
              <a:rPr lang="zh-CN" altLang="en-US" sz="2400" dirty="0"/>
              <a:t>主要采用各种</a:t>
            </a:r>
            <a:r>
              <a:rPr lang="zh-CN" altLang="en-US" sz="2400" dirty="0">
                <a:solidFill>
                  <a:srgbClr val="FF0000"/>
                </a:solidFill>
              </a:rPr>
              <a:t>机械破碎法</a:t>
            </a:r>
            <a:r>
              <a:rPr lang="en-US" altLang="zh-CN" sz="2400" dirty="0"/>
              <a:t>( mechanical disruption)</a:t>
            </a:r>
            <a:r>
              <a:rPr lang="zh-CN" altLang="en-US" sz="2400" dirty="0"/>
              <a:t>和</a:t>
            </a:r>
            <a:r>
              <a:rPr lang="zh-CN" altLang="en-US" sz="2400" dirty="0">
                <a:solidFill>
                  <a:srgbClr val="FF0000"/>
                </a:solidFill>
              </a:rPr>
              <a:t>化学破碎法</a:t>
            </a:r>
            <a:r>
              <a:rPr lang="en-US" altLang="zh-CN" sz="2400" dirty="0"/>
              <a:t>( chemical disruption)</a:t>
            </a:r>
            <a:r>
              <a:rPr lang="zh-CN" altLang="en-US" sz="2400" dirty="0"/>
              <a:t>，或者</a:t>
            </a:r>
            <a:r>
              <a:rPr lang="zh-CN" altLang="en-US" sz="2400" dirty="0">
                <a:solidFill>
                  <a:srgbClr val="FF0000"/>
                </a:solidFill>
              </a:rPr>
              <a:t>机械破碎法和化学破碎法的结合</a:t>
            </a:r>
            <a:r>
              <a:rPr lang="zh-CN" altLang="en-US" sz="2400" dirty="0"/>
              <a:t>。</a:t>
            </a:r>
            <a:endParaRPr lang="en-US" altLang="zh-CN" sz="2400" dirty="0"/>
          </a:p>
          <a:p>
            <a:r>
              <a:rPr lang="zh-CN" altLang="en-US" sz="2400" dirty="0"/>
              <a:t>机械破碎法细胞所受的机械作用力主要有</a:t>
            </a:r>
            <a:r>
              <a:rPr lang="zh-CN" altLang="en-US" sz="2400" dirty="0">
                <a:solidFill>
                  <a:schemeClr val="accent2">
                    <a:lumMod val="75000"/>
                  </a:schemeClr>
                </a:solidFill>
              </a:rPr>
              <a:t>压缩力和剪切力</a:t>
            </a:r>
            <a:r>
              <a:rPr lang="zh-CN" altLang="en-US" sz="2400" dirty="0"/>
              <a:t>。化学破碎法又称化学渗透</a:t>
            </a:r>
            <a:r>
              <a:rPr lang="en-US" altLang="zh-CN" sz="2400" dirty="0"/>
              <a:t>( chemical permeation)</a:t>
            </a:r>
            <a:r>
              <a:rPr lang="zh-CN" altLang="en-US" sz="2400" dirty="0"/>
              <a:t>， 利用化学或生物化学试剂</a:t>
            </a:r>
            <a:r>
              <a:rPr lang="en-US" altLang="zh-CN" sz="2400" dirty="0"/>
              <a:t>(</a:t>
            </a:r>
            <a:r>
              <a:rPr lang="zh-CN" altLang="en-US" sz="2400" dirty="0"/>
              <a:t>酶</a:t>
            </a:r>
            <a:r>
              <a:rPr lang="en-US" altLang="zh-CN" sz="2400" dirty="0"/>
              <a:t>)</a:t>
            </a:r>
            <a:r>
              <a:rPr lang="zh-CN" altLang="en-US" sz="2400" dirty="0">
                <a:solidFill>
                  <a:schemeClr val="accent2">
                    <a:lumMod val="75000"/>
                  </a:schemeClr>
                </a:solidFill>
              </a:rPr>
              <a:t>改变细胞壁或细胞膜的结构</a:t>
            </a:r>
            <a:r>
              <a:rPr lang="zh-CN" altLang="en-US" sz="2400" dirty="0"/>
              <a:t>，</a:t>
            </a:r>
            <a:r>
              <a:rPr lang="zh-CN" altLang="en-US" sz="2400" dirty="0">
                <a:solidFill>
                  <a:schemeClr val="accent2">
                    <a:lumMod val="75000"/>
                  </a:schemeClr>
                </a:solidFill>
              </a:rPr>
              <a:t>增大胞内物质的溶解速率</a:t>
            </a:r>
            <a:r>
              <a:rPr lang="en-US" altLang="zh-CN" sz="2400" dirty="0"/>
              <a:t>;</a:t>
            </a:r>
            <a:r>
              <a:rPr lang="zh-CN" altLang="en-US" sz="2400" dirty="0"/>
              <a:t>或者</a:t>
            </a:r>
            <a:r>
              <a:rPr lang="zh-CN" altLang="en-US" sz="2400" dirty="0">
                <a:solidFill>
                  <a:schemeClr val="accent2">
                    <a:lumMod val="75000"/>
                  </a:schemeClr>
                </a:solidFill>
              </a:rPr>
              <a:t>完全溶解细胞壁</a:t>
            </a:r>
            <a:r>
              <a:rPr lang="zh-CN" altLang="en-US" sz="2400" dirty="0"/>
              <a:t>，形成原生质体</a:t>
            </a:r>
            <a:r>
              <a:rPr lang="en-US" altLang="zh-CN" sz="2400" dirty="0"/>
              <a:t>(protoplast)</a:t>
            </a:r>
            <a:r>
              <a:rPr lang="zh-CN" altLang="en-US" sz="2400" dirty="0"/>
              <a:t>后，在</a:t>
            </a:r>
            <a:r>
              <a:rPr lang="zh-CN" altLang="en-US" sz="2400" dirty="0">
                <a:solidFill>
                  <a:schemeClr val="accent2">
                    <a:lumMod val="75000"/>
                  </a:schemeClr>
                </a:solidFill>
              </a:rPr>
              <a:t>渗透压作用</a:t>
            </a:r>
            <a:r>
              <a:rPr lang="zh-CN" altLang="en-US" sz="2400" dirty="0"/>
              <a:t>下使细胞膜破裂而释放胞内物质。</a:t>
            </a:r>
          </a:p>
        </p:txBody>
      </p:sp>
      <p:pic>
        <p:nvPicPr>
          <p:cNvPr id="5" name="图片 4">
            <a:extLst>
              <a:ext uri="{FF2B5EF4-FFF2-40B4-BE49-F238E27FC236}">
                <a16:creationId xmlns:a16="http://schemas.microsoft.com/office/drawing/2014/main" id="{96FA702A-107C-48DB-A667-F72EDE174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924" y="402882"/>
            <a:ext cx="6534150" cy="3448050"/>
          </a:xfrm>
          <a:prstGeom prst="rect">
            <a:avLst/>
          </a:prstGeom>
        </p:spPr>
      </p:pic>
    </p:spTree>
    <p:extLst>
      <p:ext uri="{BB962C8B-B14F-4D97-AF65-F5344CB8AC3E}">
        <p14:creationId xmlns:p14="http://schemas.microsoft.com/office/powerpoint/2010/main" val="334585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646878" cy="461665"/>
          </a:xfrm>
          <a:prstGeom prst="rect">
            <a:avLst/>
          </a:prstGeom>
          <a:noFill/>
        </p:spPr>
        <p:txBody>
          <a:bodyPr wrap="none" rtlCol="0">
            <a:spAutoFit/>
          </a:bodyPr>
          <a:lstStyle/>
          <a:p>
            <a:r>
              <a:rPr lang="zh-CN" altLang="en-US" sz="2400" dirty="0"/>
              <a:t>一、机械破碎法：</a:t>
            </a:r>
          </a:p>
        </p:txBody>
      </p:sp>
      <p:sp>
        <p:nvSpPr>
          <p:cNvPr id="3" name="文本框 2">
            <a:extLst>
              <a:ext uri="{FF2B5EF4-FFF2-40B4-BE49-F238E27FC236}">
                <a16:creationId xmlns:a16="http://schemas.microsoft.com/office/drawing/2014/main" id="{4D0FF411-007E-49C8-8EBF-C91E288E359E}"/>
              </a:ext>
            </a:extLst>
          </p:cNvPr>
          <p:cNvSpPr txBox="1"/>
          <p:nvPr/>
        </p:nvSpPr>
        <p:spPr>
          <a:xfrm>
            <a:off x="603965" y="1100831"/>
            <a:ext cx="1973617" cy="369332"/>
          </a:xfrm>
          <a:prstGeom prst="rect">
            <a:avLst/>
          </a:prstGeom>
          <a:noFill/>
        </p:spPr>
        <p:txBody>
          <a:bodyPr wrap="none" rtlCol="0">
            <a:spAutoFit/>
          </a:bodyPr>
          <a:lstStyle/>
          <a:p>
            <a:r>
              <a:rPr lang="en-US" altLang="zh-CN" dirty="0"/>
              <a:t>1.</a:t>
            </a:r>
            <a:r>
              <a:rPr lang="zh-CN" altLang="en-US" dirty="0"/>
              <a:t>高压匀浆破碎法</a:t>
            </a:r>
          </a:p>
        </p:txBody>
      </p:sp>
      <p:sp>
        <p:nvSpPr>
          <p:cNvPr id="4" name="文本框 3">
            <a:extLst>
              <a:ext uri="{FF2B5EF4-FFF2-40B4-BE49-F238E27FC236}">
                <a16:creationId xmlns:a16="http://schemas.microsoft.com/office/drawing/2014/main" id="{3E4D6385-77DC-45D3-9B8B-9BACAF9BA089}"/>
              </a:ext>
            </a:extLst>
          </p:cNvPr>
          <p:cNvSpPr txBox="1"/>
          <p:nvPr/>
        </p:nvSpPr>
        <p:spPr>
          <a:xfrm>
            <a:off x="998335" y="4404930"/>
            <a:ext cx="10195330" cy="2246769"/>
          </a:xfrm>
          <a:prstGeom prst="rect">
            <a:avLst/>
          </a:prstGeom>
          <a:noFill/>
        </p:spPr>
        <p:txBody>
          <a:bodyPr wrap="square" rtlCol="0">
            <a:spAutoFit/>
          </a:bodyPr>
          <a:lstStyle/>
          <a:p>
            <a:r>
              <a:rPr lang="zh-CN" altLang="en-US" sz="2000" u="none" strike="noStrike" kern="100" dirty="0">
                <a:solidFill>
                  <a:schemeClr val="accent1"/>
                </a:solidFill>
                <a:effectLst/>
                <a:latin typeface="宋体" panose="02010600030101010101" pitchFamily="2" charset="-122"/>
                <a:ea typeface="宋体" panose="02010600030101010101" pitchFamily="2" charset="-122"/>
                <a:cs typeface="宋体" panose="02010600030101010101" pitchFamily="2" charset="-122"/>
              </a:rPr>
              <a:t>高压匀浆器</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是常用的设备，它由可产生高压的正向排代泵（</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positive </a:t>
            </a:r>
            <a:r>
              <a:rPr lang="en-US" altLang="zh-CN" sz="2000" u="none" strike="noStrike" kern="100" dirty="0" err="1">
                <a:effectLst/>
                <a:latin typeface="宋体" panose="02010600030101010101" pitchFamily="2" charset="-122"/>
                <a:ea typeface="宋体" panose="02010600030101010101" pitchFamily="2" charset="-122"/>
                <a:cs typeface="宋体" panose="02010600030101010101" pitchFamily="2" charset="-122"/>
              </a:rPr>
              <a:t>displacenemt</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 pump</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）和排出阀（</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discharge valve</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）组成，排出阀具有狭窄的小孔，其大小可以调节。</a:t>
            </a:r>
            <a:r>
              <a:rPr lang="zh-CN" altLang="en-US"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细胞浆液通过止逆阀进入泵体内，在高压下迫使其在排出阀的小孔中高速冲出，并射向撞击环上，由于突然减压和高速冲击，使细胞受到高的液相剪切力而破碎。</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在操作方式上，可以采用单次通过匀浆器或多次循环通过等方式，也可连续操作。为了控制温度的升高，可在进口处用干冰调节温度，使出口温度调节在</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20℃</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左右。</a:t>
            </a:r>
            <a:r>
              <a:rPr lang="zh-CN" altLang="en-US"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在工业规模的细胞破碎中，</a:t>
            </a:r>
            <a:r>
              <a:rPr lang="zh-CN" altLang="en-US" sz="2000" kern="100" dirty="0">
                <a:solidFill>
                  <a:schemeClr val="accent2">
                    <a:lumMod val="75000"/>
                  </a:schemeClr>
                </a:solidFill>
                <a:latin typeface="宋体" panose="02010600030101010101" pitchFamily="2" charset="-122"/>
                <a:ea typeface="宋体" panose="02010600030101010101" pitchFamily="2" charset="-122"/>
                <a:cs typeface="宋体" panose="02010600030101010101" pitchFamily="2" charset="-122"/>
              </a:rPr>
              <a:t>用于处理</a:t>
            </a:r>
            <a:r>
              <a:rPr lang="zh-CN" altLang="en-US"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对于酵母等难破碎的及浓度高或处于生长静止期的细胞。</a:t>
            </a:r>
            <a:endParaRPr lang="zh-CN" altLang="en-US" sz="2000" dirty="0">
              <a:solidFill>
                <a:schemeClr val="accent2">
                  <a:lumMod val="75000"/>
                </a:schemeClr>
              </a:solidFill>
            </a:endParaRPr>
          </a:p>
        </p:txBody>
      </p:sp>
      <p:pic>
        <p:nvPicPr>
          <p:cNvPr id="6" name="图片 5">
            <a:extLst>
              <a:ext uri="{FF2B5EF4-FFF2-40B4-BE49-F238E27FC236}">
                <a16:creationId xmlns:a16="http://schemas.microsoft.com/office/drawing/2014/main" id="{7E934A42-F6F8-4C1D-8680-38C8CDAF3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448" y="498490"/>
            <a:ext cx="4819650" cy="3552825"/>
          </a:xfrm>
          <a:prstGeom prst="rect">
            <a:avLst/>
          </a:prstGeom>
        </p:spPr>
      </p:pic>
      <p:pic>
        <p:nvPicPr>
          <p:cNvPr id="9" name="图片 8">
            <a:extLst>
              <a:ext uri="{FF2B5EF4-FFF2-40B4-BE49-F238E27FC236}">
                <a16:creationId xmlns:a16="http://schemas.microsoft.com/office/drawing/2014/main" id="{E1AA8241-FB11-4764-BFDE-83A31550AD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320" y="1535837"/>
            <a:ext cx="3218557" cy="2869093"/>
          </a:xfrm>
          <a:prstGeom prst="rect">
            <a:avLst/>
          </a:prstGeom>
        </p:spPr>
      </p:pic>
    </p:spTree>
    <p:extLst>
      <p:ext uri="{BB962C8B-B14F-4D97-AF65-F5344CB8AC3E}">
        <p14:creationId xmlns:p14="http://schemas.microsoft.com/office/powerpoint/2010/main" val="1629553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646878" cy="461665"/>
          </a:xfrm>
          <a:prstGeom prst="rect">
            <a:avLst/>
          </a:prstGeom>
          <a:noFill/>
        </p:spPr>
        <p:txBody>
          <a:bodyPr wrap="none" rtlCol="0">
            <a:spAutoFit/>
          </a:bodyPr>
          <a:lstStyle/>
          <a:p>
            <a:r>
              <a:rPr lang="zh-CN" altLang="en-US" sz="2400" dirty="0"/>
              <a:t>一、机械破碎法：</a:t>
            </a:r>
          </a:p>
        </p:txBody>
      </p:sp>
      <p:sp>
        <p:nvSpPr>
          <p:cNvPr id="3" name="文本框 2">
            <a:extLst>
              <a:ext uri="{FF2B5EF4-FFF2-40B4-BE49-F238E27FC236}">
                <a16:creationId xmlns:a16="http://schemas.microsoft.com/office/drawing/2014/main" id="{4D0FF411-007E-49C8-8EBF-C91E288E359E}"/>
              </a:ext>
            </a:extLst>
          </p:cNvPr>
          <p:cNvSpPr txBox="1"/>
          <p:nvPr/>
        </p:nvSpPr>
        <p:spPr>
          <a:xfrm>
            <a:off x="603965" y="1100831"/>
            <a:ext cx="819455" cy="369332"/>
          </a:xfrm>
          <a:prstGeom prst="rect">
            <a:avLst/>
          </a:prstGeom>
          <a:noFill/>
        </p:spPr>
        <p:txBody>
          <a:bodyPr wrap="none" rtlCol="0">
            <a:spAutoFit/>
          </a:bodyPr>
          <a:lstStyle/>
          <a:p>
            <a:r>
              <a:rPr lang="en-US" altLang="zh-CN" dirty="0"/>
              <a:t>2.</a:t>
            </a:r>
            <a:r>
              <a:rPr lang="zh-CN" altLang="en-US" dirty="0"/>
              <a:t>珠磨</a:t>
            </a:r>
          </a:p>
        </p:txBody>
      </p:sp>
      <p:pic>
        <p:nvPicPr>
          <p:cNvPr id="6" name="图片 5">
            <a:extLst>
              <a:ext uri="{FF2B5EF4-FFF2-40B4-BE49-F238E27FC236}">
                <a16:creationId xmlns:a16="http://schemas.microsoft.com/office/drawing/2014/main" id="{7E934A42-F6F8-4C1D-8680-38C8CDAF3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448" y="498490"/>
            <a:ext cx="4819650" cy="3552825"/>
          </a:xfrm>
          <a:prstGeom prst="rect">
            <a:avLst/>
          </a:prstGeom>
        </p:spPr>
      </p:pic>
      <p:pic>
        <p:nvPicPr>
          <p:cNvPr id="8" name="图片 7">
            <a:extLst>
              <a:ext uri="{FF2B5EF4-FFF2-40B4-BE49-F238E27FC236}">
                <a16:creationId xmlns:a16="http://schemas.microsoft.com/office/drawing/2014/main" id="{403133D0-313A-41D5-97A6-35296C21C8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5448" y="498490"/>
            <a:ext cx="4819650" cy="3552825"/>
          </a:xfrm>
          <a:prstGeom prst="rect">
            <a:avLst/>
          </a:prstGeom>
        </p:spPr>
      </p:pic>
      <p:sp>
        <p:nvSpPr>
          <p:cNvPr id="9" name="文本框 8">
            <a:extLst>
              <a:ext uri="{FF2B5EF4-FFF2-40B4-BE49-F238E27FC236}">
                <a16:creationId xmlns:a16="http://schemas.microsoft.com/office/drawing/2014/main" id="{B63C2911-C4BA-470E-BC56-60B2128A8F14}"/>
              </a:ext>
            </a:extLst>
          </p:cNvPr>
          <p:cNvSpPr txBox="1"/>
          <p:nvPr/>
        </p:nvSpPr>
        <p:spPr>
          <a:xfrm>
            <a:off x="1066928" y="4787673"/>
            <a:ext cx="10058144" cy="1938992"/>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4-7</a:t>
            </a:r>
            <a:r>
              <a:rPr lang="zh-CN" altLang="en-US" sz="2000" dirty="0">
                <a:latin typeface="宋体" panose="02010600030101010101" pitchFamily="2" charset="-122"/>
                <a:ea typeface="宋体" panose="02010600030101010101" pitchFamily="2" charset="-122"/>
              </a:rPr>
              <a:t>是</a:t>
            </a:r>
            <a:r>
              <a:rPr lang="zh-CN" altLang="en-US" sz="2000" dirty="0">
                <a:solidFill>
                  <a:schemeClr val="accent1"/>
                </a:solidFill>
                <a:latin typeface="宋体" panose="02010600030101010101" pitchFamily="2" charset="-122"/>
                <a:ea typeface="宋体" panose="02010600030101010101" pitchFamily="2" charset="-122"/>
              </a:rPr>
              <a:t>水平密闭型珠磨机</a:t>
            </a:r>
            <a:r>
              <a:rPr lang="en-US" altLang="zh-CN" sz="2000" dirty="0">
                <a:latin typeface="宋体" panose="02010600030101010101" pitchFamily="2" charset="-122"/>
                <a:ea typeface="宋体" panose="02010600030101010101" pitchFamily="2" charset="-122"/>
              </a:rPr>
              <a:t>(bead mill)</a:t>
            </a:r>
            <a:r>
              <a:rPr lang="zh-CN" altLang="en-US" sz="2000" dirty="0">
                <a:latin typeface="宋体" panose="02010600030101010101" pitchFamily="2" charset="-122"/>
                <a:ea typeface="宋体" panose="02010600030101010101" pitchFamily="2" charset="-122"/>
              </a:rPr>
              <a:t>的结构简图。珠磨机的破碎室内填充玻璃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密度为</a:t>
            </a:r>
            <a:r>
              <a:rPr lang="en-US" altLang="zh-CN" sz="2000" dirty="0">
                <a:latin typeface="宋体" panose="02010600030101010101" pitchFamily="2" charset="-122"/>
                <a:ea typeface="宋体" panose="02010600030101010101" pitchFamily="2" charset="-122"/>
              </a:rPr>
              <a:t>2.5g/mL)</a:t>
            </a:r>
            <a:r>
              <a:rPr lang="zh-CN" altLang="en-US" sz="2000" dirty="0">
                <a:latin typeface="宋体" panose="02010600030101010101" pitchFamily="2" charset="-122"/>
                <a:ea typeface="宋体" panose="02010600030101010101" pitchFamily="2" charset="-122"/>
              </a:rPr>
              <a:t>或氧化锆</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密度为</a:t>
            </a:r>
            <a:r>
              <a:rPr lang="en-US" altLang="zh-CN" sz="2000" dirty="0">
                <a:latin typeface="宋体" panose="02010600030101010101" pitchFamily="2" charset="-122"/>
                <a:ea typeface="宋体" panose="02010600030101010101" pitchFamily="2" charset="-122"/>
              </a:rPr>
              <a:t>6. 0g/mL)</a:t>
            </a:r>
            <a:r>
              <a:rPr lang="zh-CN" altLang="en-US" sz="2000" dirty="0">
                <a:latin typeface="宋体" panose="02010600030101010101" pitchFamily="2" charset="-122"/>
                <a:ea typeface="宋体" panose="02010600030101010101" pitchFamily="2" charset="-122"/>
              </a:rPr>
              <a:t>微珠</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粒径为</a:t>
            </a:r>
            <a:r>
              <a:rPr lang="en-US" altLang="zh-CN" sz="2000" dirty="0">
                <a:latin typeface="宋体" panose="02010600030101010101" pitchFamily="2" charset="-122"/>
                <a:ea typeface="宋体" panose="02010600030101010101" pitchFamily="2" charset="-122"/>
              </a:rPr>
              <a:t>0. 1~1.0mm)</a:t>
            </a:r>
            <a:r>
              <a:rPr lang="zh-CN" altLang="en-US" sz="2000" dirty="0">
                <a:latin typeface="宋体" panose="02010600030101010101" pitchFamily="2" charset="-122"/>
                <a:ea typeface="宋体" panose="02010600030101010101" pitchFamily="2" charset="-122"/>
              </a:rPr>
              <a:t>，填充率为</a:t>
            </a:r>
            <a:r>
              <a:rPr lang="en-US" altLang="zh-CN" sz="2000" dirty="0">
                <a:latin typeface="宋体" panose="02010600030101010101" pitchFamily="2" charset="-122"/>
                <a:ea typeface="宋体" panose="02010600030101010101" pitchFamily="2" charset="-122"/>
              </a:rPr>
              <a:t>80%~85%</a:t>
            </a:r>
            <a:r>
              <a:rPr lang="zh-CN" altLang="en-US" sz="2000" dirty="0">
                <a:latin typeface="宋体" panose="02010600030101010101" pitchFamily="2" charset="-122"/>
                <a:ea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rPr>
              <a:t>在搅拌桨的高速搅拌下微珠高速运动，微珠和微珠之间以及微珠和细胞之间发生冲击和研磨，使悬浮液中的细胞受到研磨剪切和撞击而破碎。</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珠磨法细胞破碎效率随细胞种类而异，但均随搅拌速率和悬浮液停留时间的增大而增大。</a:t>
            </a:r>
            <a:r>
              <a:rPr lang="zh-CN" altLang="en-US"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悬浮液中细菌细胞质量浓度为</a:t>
            </a:r>
            <a:r>
              <a:rPr lang="en-US" altLang="zh-CN"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60~ 120g/L</a:t>
            </a:r>
            <a:r>
              <a:rPr lang="zh-CN" altLang="en-US"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、酵母细胞质量浓度为</a:t>
            </a:r>
            <a:r>
              <a:rPr lang="en-US" altLang="zh-CN"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140~ 180g/L</a:t>
            </a:r>
            <a:r>
              <a:rPr lang="zh-CN" altLang="en-US" sz="2000" u="none" strike="noStrike" kern="100" dirty="0">
                <a:solidFill>
                  <a:schemeClr val="accent2">
                    <a:lumMod val="75000"/>
                  </a:schemeClr>
                </a:solidFill>
                <a:effectLst/>
                <a:latin typeface="宋体" panose="02010600030101010101" pitchFamily="2" charset="-122"/>
                <a:ea typeface="宋体" panose="02010600030101010101" pitchFamily="2" charset="-122"/>
                <a:cs typeface="宋体" panose="02010600030101010101" pitchFamily="2" charset="-122"/>
              </a:rPr>
              <a:t>时破碎效果较理想。</a:t>
            </a:r>
            <a:endParaRPr lang="zh-CN" altLang="en-US" sz="2000" dirty="0">
              <a:solidFill>
                <a:schemeClr val="accent2">
                  <a:lumMod val="75000"/>
                </a:schemeClr>
              </a:solidFill>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71D1EBD6-2527-419D-BDE9-AA8A974B9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257" y="1470163"/>
            <a:ext cx="3491661" cy="3252758"/>
          </a:xfrm>
          <a:prstGeom prst="rect">
            <a:avLst/>
          </a:prstGeom>
        </p:spPr>
      </p:pic>
    </p:spTree>
    <p:extLst>
      <p:ext uri="{BB962C8B-B14F-4D97-AF65-F5344CB8AC3E}">
        <p14:creationId xmlns:p14="http://schemas.microsoft.com/office/powerpoint/2010/main" val="3749541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0625098" y="6532"/>
            <a:ext cx="1445604" cy="1030766"/>
            <a:chOff x="597913" y="-30897"/>
            <a:chExt cx="1461155" cy="1030766"/>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2" name="文本框 21"/>
            <p:cNvSpPr txBox="1"/>
            <p:nvPr/>
          </p:nvSpPr>
          <p:spPr>
            <a:xfrm>
              <a:off x="597913" y="66131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662AFF67-E8E7-4AC9-A522-EE09072563FF}"/>
              </a:ext>
            </a:extLst>
          </p:cNvPr>
          <p:cNvSpPr txBox="1"/>
          <p:nvPr/>
        </p:nvSpPr>
        <p:spPr>
          <a:xfrm>
            <a:off x="575112" y="435005"/>
            <a:ext cx="2031325" cy="369332"/>
          </a:xfrm>
          <a:prstGeom prst="rect">
            <a:avLst/>
          </a:prstGeom>
          <a:noFill/>
        </p:spPr>
        <p:txBody>
          <a:bodyPr wrap="none" rtlCol="0">
            <a:spAutoFit/>
          </a:bodyPr>
          <a:lstStyle/>
          <a:p>
            <a:r>
              <a:rPr lang="zh-CN" altLang="en-US" dirty="0"/>
              <a:t>一、机械破碎法：</a:t>
            </a:r>
          </a:p>
        </p:txBody>
      </p:sp>
      <p:sp>
        <p:nvSpPr>
          <p:cNvPr id="3" name="文本框 2">
            <a:extLst>
              <a:ext uri="{FF2B5EF4-FFF2-40B4-BE49-F238E27FC236}">
                <a16:creationId xmlns:a16="http://schemas.microsoft.com/office/drawing/2014/main" id="{4D0FF411-007E-49C8-8EBF-C91E288E359E}"/>
              </a:ext>
            </a:extLst>
          </p:cNvPr>
          <p:cNvSpPr txBox="1"/>
          <p:nvPr/>
        </p:nvSpPr>
        <p:spPr>
          <a:xfrm>
            <a:off x="603965" y="1100831"/>
            <a:ext cx="1742785" cy="369332"/>
          </a:xfrm>
          <a:prstGeom prst="rect">
            <a:avLst/>
          </a:prstGeom>
          <a:noFill/>
        </p:spPr>
        <p:txBody>
          <a:bodyPr wrap="none" rtlCol="0">
            <a:spAutoFit/>
          </a:bodyPr>
          <a:lstStyle/>
          <a:p>
            <a:r>
              <a:rPr lang="en-US" altLang="zh-CN" dirty="0"/>
              <a:t>3.</a:t>
            </a:r>
            <a:r>
              <a:rPr lang="zh-CN" altLang="en-US" dirty="0"/>
              <a:t>喷雾撞击破碎</a:t>
            </a:r>
          </a:p>
        </p:txBody>
      </p:sp>
      <p:sp>
        <p:nvSpPr>
          <p:cNvPr id="4" name="文本框 3">
            <a:extLst>
              <a:ext uri="{FF2B5EF4-FFF2-40B4-BE49-F238E27FC236}">
                <a16:creationId xmlns:a16="http://schemas.microsoft.com/office/drawing/2014/main" id="{3E4D6385-77DC-45D3-9B8B-9BACAF9BA089}"/>
              </a:ext>
            </a:extLst>
          </p:cNvPr>
          <p:cNvSpPr txBox="1"/>
          <p:nvPr/>
        </p:nvSpPr>
        <p:spPr>
          <a:xfrm>
            <a:off x="998335" y="4347809"/>
            <a:ext cx="10195330" cy="2246769"/>
          </a:xfrm>
          <a:prstGeom prst="rect">
            <a:avLst/>
          </a:prstGeom>
          <a:noFill/>
        </p:spPr>
        <p:txBody>
          <a:bodyPr wrap="square" rtlCol="0">
            <a:spAutoFit/>
          </a:bodyPr>
          <a:lstStyle/>
          <a:p>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如前所述，细胞是弹性体，比一般的刚性固体粒子难于破碎。</a:t>
            </a:r>
            <a:r>
              <a:rPr lang="zh-CN" altLang="en-US"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将细胞冷冻可使其成为刚性球体，降低破碎的难度</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。喷雾撞击破碎正是基于这样的原理。图</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4-10</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是喷雾撞击破碎器的结构简图。细胞悬浮液以喷雾状高速冻结</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冻结速率为每分钟数千摄氏度</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 </a:t>
            </a:r>
            <a:r>
              <a:rPr lang="en-US" altLang="zh-CN" sz="2000" u="none" strike="noStrike" kern="100" dirty="0">
                <a:effectLst/>
                <a:latin typeface="宋体" panose="02010600030101010101" pitchFamily="2" charset="-122"/>
                <a:ea typeface="宋体" panose="02010600030101010101" pitchFamily="2" charset="-122"/>
                <a:cs typeface="宋体" panose="02010600030101010101" pitchFamily="2" charset="-122"/>
              </a:rPr>
              <a:t>50um</a:t>
            </a:r>
            <a:r>
              <a:rPr lang="zh-CN" altLang="en-US" sz="2000" u="none" strike="noStrike" kern="100" dirty="0">
                <a:effectLst/>
                <a:latin typeface="宋体" panose="02010600030101010101" pitchFamily="2" charset="-122"/>
                <a:ea typeface="宋体" panose="02010600030101010101" pitchFamily="2" charset="-122"/>
                <a:cs typeface="宋体" panose="02010600030101010101" pitchFamily="2" charset="-122"/>
              </a:rPr>
              <a:t>的微粒子。</a:t>
            </a:r>
            <a:r>
              <a:rPr lang="zh-CN" altLang="en-US"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高速载气</a:t>
            </a:r>
            <a:r>
              <a:rPr lang="en-US" altLang="zh-CN"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如氮气，流速约</a:t>
            </a:r>
            <a:r>
              <a:rPr lang="en-US" altLang="zh-CN"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300m/s)</a:t>
            </a:r>
            <a:r>
              <a:rPr lang="zh-CN" altLang="en-US"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rPr>
              <a:t>将冻结的微粒子送入破碎室，高速冲向撞击板，使冻结的细胞发生破碎。</a:t>
            </a:r>
            <a:endParaRPr lang="en-US" altLang="zh-CN" sz="2000" u="none" strike="noStrike" kern="100"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sz="2000" dirty="0">
                <a:solidFill>
                  <a:schemeClr val="accent2">
                    <a:lumMod val="75000"/>
                  </a:schemeClr>
                </a:solidFill>
                <a:latin typeface="宋体" panose="02010600030101010101" pitchFamily="2" charset="-122"/>
                <a:ea typeface="宋体" panose="02010600030101010101" pitchFamily="2" charset="-122"/>
              </a:rPr>
              <a:t>喷雾撞击破碎适用于大多数微生物细胞和植物细胞的破碎，通常处理细胞悬浮液质量浓度为</a:t>
            </a:r>
            <a:r>
              <a:rPr lang="en-US" altLang="zh-CN" sz="2000" dirty="0">
                <a:solidFill>
                  <a:schemeClr val="accent2">
                    <a:lumMod val="75000"/>
                  </a:schemeClr>
                </a:solidFill>
                <a:latin typeface="宋体" panose="02010600030101010101" pitchFamily="2" charset="-122"/>
                <a:ea typeface="宋体" panose="02010600030101010101" pitchFamily="2" charset="-122"/>
              </a:rPr>
              <a:t>100~200g/L</a:t>
            </a:r>
            <a:r>
              <a:rPr lang="zh-CN" altLang="en-US" sz="2000" dirty="0">
                <a:solidFill>
                  <a:schemeClr val="accent2">
                    <a:lumMod val="75000"/>
                  </a:schemeClr>
                </a:solidFill>
                <a:latin typeface="宋体" panose="02010600030101010101" pitchFamily="2" charset="-122"/>
                <a:ea typeface="宋体" panose="02010600030101010101" pitchFamily="2" charset="-122"/>
              </a:rPr>
              <a:t>。</a:t>
            </a:r>
          </a:p>
        </p:txBody>
      </p:sp>
      <p:pic>
        <p:nvPicPr>
          <p:cNvPr id="6" name="图片 5">
            <a:extLst>
              <a:ext uri="{FF2B5EF4-FFF2-40B4-BE49-F238E27FC236}">
                <a16:creationId xmlns:a16="http://schemas.microsoft.com/office/drawing/2014/main" id="{7E934A42-F6F8-4C1D-8680-38C8CDAF3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448" y="498490"/>
            <a:ext cx="4819650" cy="3552825"/>
          </a:xfrm>
          <a:prstGeom prst="rect">
            <a:avLst/>
          </a:prstGeom>
        </p:spPr>
      </p:pic>
      <p:pic>
        <p:nvPicPr>
          <p:cNvPr id="7" name="图片 6">
            <a:extLst>
              <a:ext uri="{FF2B5EF4-FFF2-40B4-BE49-F238E27FC236}">
                <a16:creationId xmlns:a16="http://schemas.microsoft.com/office/drawing/2014/main" id="{B771033C-4394-46D5-A16F-A8D7F40B46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794" y="498490"/>
            <a:ext cx="4819650" cy="3552825"/>
          </a:xfrm>
          <a:prstGeom prst="rect">
            <a:avLst/>
          </a:prstGeom>
        </p:spPr>
      </p:pic>
    </p:spTree>
    <p:extLst>
      <p:ext uri="{BB962C8B-B14F-4D97-AF65-F5344CB8AC3E}">
        <p14:creationId xmlns:p14="http://schemas.microsoft.com/office/powerpoint/2010/main" val="2402324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1796</Words>
  <Application>Microsoft Office PowerPoint</Application>
  <PresentationFormat>宽屏</PresentationFormat>
  <Paragraphs>93</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华文行楷</vt:lpstr>
      <vt:lpstr>宋体</vt:lpstr>
      <vt:lpstr>字魂59号-创粗黑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姜 成基</cp:lastModifiedBy>
  <cp:revision>94</cp:revision>
  <dcterms:created xsi:type="dcterms:W3CDTF">2018-07-22T02:36:38Z</dcterms:created>
  <dcterms:modified xsi:type="dcterms:W3CDTF">2021-05-16T14:58:07Z</dcterms:modified>
</cp:coreProperties>
</file>