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747" autoAdjust="0"/>
  </p:normalViewPr>
  <p:slideViewPr>
    <p:cSldViewPr snapToGrid="0">
      <p:cViewPr varScale="1">
        <p:scale>
          <a:sx n="62" d="100"/>
          <a:sy n="62" d="100"/>
        </p:scale>
        <p:origin x="774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042D-46FB-4546-9CBA-DAF86E083E26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D1AB-9816-4594-A8CD-CBE13B9E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4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вводит в программу имя, которое в своей области видимости становится синонимом для типа, заданного параметром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объявление-типа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этом объявлении.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Объявления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для создания более коротких или более понятных имен для типов, уже определенных в языке или объявленных пользователем. Имена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инкапсулировать детали реализации, которые могут измениться.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объявлений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объявления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вводят в программу не новые типы, а новые имена для уже существующих 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8D1AB-9816-4594-A8CD-CBE13B9ECC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9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5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2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8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8184-CCB1-4731-8D89-DF6987216EEE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B5DB-92A0-4A80-B2B3-C09444CD3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9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latin typeface="Arial Rounded MT Bold" panose="020F0704030504030204" pitchFamily="34" charset="0"/>
              </a:rPr>
              <a:t>LIB</a:t>
            </a:r>
            <a:endParaRPr lang="ru-RU" sz="9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библиотеки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9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3641" y="1540782"/>
            <a:ext cx="2166257" cy="847855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CLASS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290" y="2907976"/>
            <a:ext cx="3267269" cy="1943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Arial Rounded MT Bold" panose="020F0704030504030204" pitchFamily="34" charset="0"/>
              </a:rPr>
              <a:t>Разработка в этом классе методов работы с характеристиками </a:t>
            </a:r>
            <a:r>
              <a:rPr lang="ru-RU" b="1" dirty="0">
                <a:latin typeface="Arial Rounded MT Bold" panose="020F0704030504030204" pitchFamily="34" charset="0"/>
              </a:rPr>
              <a:t>к</a:t>
            </a:r>
            <a:r>
              <a:rPr lang="ru-RU" b="1" dirty="0" smtClean="0">
                <a:latin typeface="Arial Rounded MT Bold" panose="020F0704030504030204" pitchFamily="34" charset="0"/>
              </a:rPr>
              <a:t>ласса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7543" y="3325949"/>
            <a:ext cx="2374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algn="ctr"/>
            <a:r>
              <a:rPr lang="ru-RU" sz="2400" b="1" dirty="0" smtClean="0">
                <a:latin typeface="Arial Rounded MT Bold" panose="020F0704030504030204" pitchFamily="34" charset="0"/>
              </a:rPr>
              <a:t>в библиотеку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LIB</a:t>
            </a:r>
            <a:endParaRPr lang="ru-RU" sz="2400" dirty="0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3974840" y="2907977"/>
            <a:ext cx="895739" cy="1943942"/>
          </a:xfrm>
          <a:prstGeom prst="righ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13780" y="1564598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/>
              <a:t>Для работы с таблицей </a:t>
            </a:r>
            <a:endParaRPr lang="ru-RU" sz="2800" b="1" i="1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393094" y="1730310"/>
            <a:ext cx="1716833" cy="3575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13780" y="2388637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13780" y="2858696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613780" y="3375212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13780" y="3840331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13780" y="4287455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</p:spTree>
    <p:extLst>
      <p:ext uri="{BB962C8B-B14F-4D97-AF65-F5344CB8AC3E}">
        <p14:creationId xmlns:p14="http://schemas.microsoft.com/office/powerpoint/2010/main" val="42394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" grpId="2" build="p"/>
      <p:bldP spid="5" grpId="0" build="p"/>
      <p:bldP spid="5" grpId="1" build="p"/>
      <p:bldP spid="5" grpId="2" build="allAtOnce"/>
      <p:bldP spid="6" grpId="0" animBg="1"/>
      <p:bldP spid="6" grpId="1" animBg="1"/>
      <p:bldP spid="6" grpId="2" animBg="1"/>
      <p:bldP spid="7" grpId="0"/>
      <p:bldP spid="8" grpId="0" animBg="1"/>
      <p:bldP spid="8" grpId="1" animBg="1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63690" y="1268751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63690" y="2009451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62037" y="2909296"/>
            <a:ext cx="298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62037" y="4059112"/>
            <a:ext cx="197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65925" y="5787993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106706" y="1302194"/>
            <a:ext cx="1447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Students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06706" y="2009451"/>
            <a:ext cx="161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StudentID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782668" y="2427704"/>
            <a:ext cx="34093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Группа</a:t>
            </a:r>
            <a:r>
              <a:rPr lang="ru-RU" sz="2400" i="1" dirty="0" smtClean="0">
                <a:latin typeface="Arial Rounded MT Bold" panose="020F0704030504030204" pitchFamily="34" charset="0"/>
              </a:rPr>
              <a:t> или </a:t>
            </a:r>
            <a:r>
              <a:rPr lang="ru-RU" sz="26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Фамилия</a:t>
            </a:r>
            <a:endParaRPr lang="ru-RU" sz="2600" i="1" dirty="0">
              <a:solidFill>
                <a:srgbClr val="7030A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925345" y="2740950"/>
            <a:ext cx="244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, serif"/>
              </a:rPr>
              <a:t>к</a:t>
            </a:r>
            <a:r>
              <a:rPr lang="ru-RU" dirty="0" smtClean="0">
                <a:latin typeface="Arial, serif"/>
              </a:rPr>
              <a:t>оличество столбцов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925345" y="3110282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названия столбцов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63690" y="428440"/>
            <a:ext cx="4540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latin typeface="Arial Rounded MT Bold" panose="020F0704030504030204" pitchFamily="34" charset="0"/>
              </a:rPr>
              <a:t>Характеристики таблицы</a:t>
            </a:r>
            <a:endParaRPr lang="ru-RU" sz="2800" b="1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122100" y="4179491"/>
            <a:ext cx="117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значение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36740" y="377668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, serif"/>
              </a:rPr>
              <a:t>тип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415182" y="4129100"/>
            <a:ext cx="1741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, serif"/>
              </a:rPr>
              <a:t>Ширина поля для вывода на экран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4049486" y="3146217"/>
            <a:ext cx="37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228392" y="4369837"/>
            <a:ext cx="715376" cy="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5297165" y="4389276"/>
            <a:ext cx="37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Левая фигурная скобка 37"/>
          <p:cNvSpPr/>
          <p:nvPr/>
        </p:nvSpPr>
        <p:spPr>
          <a:xfrm>
            <a:off x="4607055" y="2924342"/>
            <a:ext cx="249774" cy="4437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Левая фигурная скобка 38"/>
          <p:cNvSpPr/>
          <p:nvPr/>
        </p:nvSpPr>
        <p:spPr>
          <a:xfrm>
            <a:off x="6052134" y="3918555"/>
            <a:ext cx="281297" cy="10586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7120350" y="3545790"/>
            <a:ext cx="1153281" cy="41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782668" y="2870853"/>
            <a:ext cx="2850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string</a:t>
            </a:r>
            <a:r>
              <a:rPr lang="ru-RU" sz="2400" i="1" dirty="0" smtClean="0"/>
              <a:t> или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ru-RU" sz="2400" i="1" dirty="0" smtClean="0"/>
              <a:t>или </a:t>
            </a:r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float</a:t>
            </a:r>
            <a:r>
              <a:rPr lang="ru-RU" sz="2800" i="1" dirty="0" smtClean="0"/>
              <a:t> </a:t>
            </a:r>
            <a:r>
              <a:rPr lang="ru-RU" sz="2400" i="1" dirty="0" smtClean="0"/>
              <a:t>или Т.д.</a:t>
            </a:r>
            <a:endParaRPr lang="ru-RU" sz="2400" i="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8776919" y="3847305"/>
            <a:ext cx="2856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Число</a:t>
            </a:r>
            <a:endParaRPr lang="ru-RU" sz="2800" i="1" dirty="0">
              <a:solidFill>
                <a:srgbClr val="7030A0"/>
              </a:solidFill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7910665" y="4271169"/>
            <a:ext cx="362966" cy="3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Левая фигурная скобка 45"/>
          <p:cNvSpPr/>
          <p:nvPr/>
        </p:nvSpPr>
        <p:spPr>
          <a:xfrm>
            <a:off x="8397852" y="2553187"/>
            <a:ext cx="323655" cy="1817338"/>
          </a:xfrm>
          <a:prstGeom prst="leftBrace">
            <a:avLst>
              <a:gd name="adj1" fmla="val 8333"/>
              <a:gd name="adj2" fmla="val 233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936261" y="4582332"/>
            <a:ext cx="1869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ИУ5-21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9936262" y="5025481"/>
            <a:ext cx="1765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Иванов</a:t>
            </a:r>
            <a:endParaRPr lang="ru-RU" i="1" dirty="0">
              <a:solidFill>
                <a:srgbClr val="7030A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875100" y="5524379"/>
            <a:ext cx="1769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7030A0"/>
                </a:solidFill>
              </a:rPr>
              <a:t>721</a:t>
            </a:r>
            <a:endParaRPr lang="ru-RU" sz="2800" i="1" dirty="0">
              <a:solidFill>
                <a:srgbClr val="7030A0"/>
              </a:solidFill>
            </a:endParaRPr>
          </a:p>
        </p:txBody>
      </p:sp>
      <p:sp>
        <p:nvSpPr>
          <p:cNvPr id="54" name="Левая фигурная скобка 53"/>
          <p:cNvSpPr/>
          <p:nvPr/>
        </p:nvSpPr>
        <p:spPr>
          <a:xfrm>
            <a:off x="9512468" y="4764930"/>
            <a:ext cx="190334" cy="11134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Соединительная линия уступом 55"/>
          <p:cNvCxnSpPr/>
          <p:nvPr/>
        </p:nvCxnSpPr>
        <p:spPr>
          <a:xfrm>
            <a:off x="4667796" y="4520453"/>
            <a:ext cx="4450090" cy="834590"/>
          </a:xfrm>
          <a:prstGeom prst="bentConnector3">
            <a:avLst>
              <a:gd name="adj1" fmla="val 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6044147" y="5783422"/>
            <a:ext cx="1927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Students.txt</a:t>
            </a:r>
            <a:endParaRPr lang="ru-RU" sz="2800" i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7080889" y="2943871"/>
            <a:ext cx="1167638" cy="34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fill="hold" grpId="1" nodeType="click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1" grpId="1"/>
      <p:bldP spid="22" grpId="0"/>
      <p:bldP spid="22" grpId="1"/>
      <p:bldP spid="26" grpId="0"/>
      <p:bldP spid="27" grpId="0"/>
      <p:bldP spid="27" grpId="1"/>
      <p:bldP spid="28" grpId="0"/>
      <p:bldP spid="28" grpId="1"/>
      <p:bldP spid="38" grpId="0" animBg="1"/>
      <p:bldP spid="38" grpId="1" animBg="1"/>
      <p:bldP spid="39" grpId="0" animBg="1"/>
      <p:bldP spid="39" grpId="1" animBg="1"/>
      <p:bldP spid="42" grpId="0"/>
      <p:bldP spid="43" grpId="0"/>
      <p:bldP spid="46" grpId="0" animBg="1"/>
      <p:bldP spid="50" grpId="0"/>
      <p:bldP spid="51" grpId="0"/>
      <p:bldP spid="52" grpId="0"/>
      <p:bldP spid="54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44602"/>
              </p:ext>
            </p:extLst>
          </p:nvPr>
        </p:nvGraphicFramePr>
        <p:xfrm>
          <a:off x="1063811" y="1293408"/>
          <a:ext cx="8127999" cy="147256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35775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9556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423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Группа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Фамилия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Rounded MT Bold"/>
                        </a:rPr>
                        <a:t>StudentID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0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ИУ5-21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Иванов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0" dirty="0" smtClean="0">
                          <a:solidFill>
                            <a:schemeClr val="tx1"/>
                          </a:solidFill>
                        </a:rPr>
                        <a:t>721</a:t>
                      </a:r>
                      <a:endParaRPr lang="ru-RU" sz="28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3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ИУ5-21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i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Петров</a:t>
                      </a:r>
                      <a:endParaRPr lang="ru-RU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0" dirty="0" smtClean="0">
                          <a:solidFill>
                            <a:schemeClr val="tx1"/>
                          </a:solidFill>
                        </a:rPr>
                        <a:t>526</a:t>
                      </a:r>
                      <a:endParaRPr lang="ru-RU" sz="28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1169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511909" y="770188"/>
            <a:ext cx="2679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Таблица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53780" y="3594070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файл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Students.txt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11" y="4117290"/>
            <a:ext cx="10787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Students |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Группа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|String | 8 | </a:t>
            </a:r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Фамилия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String | 16 | </a:t>
            </a:r>
            <a:r>
              <a:rPr lang="en-US" sz="2800" b="1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Int32 | 8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Иванов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721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Петров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526</a:t>
            </a:r>
            <a:endParaRPr lang="en-US" sz="2800" b="0" i="0" dirty="0">
              <a:solidFill>
                <a:srgbClr val="000000"/>
              </a:solidFill>
              <a:effectLst/>
              <a:latin typeface="Arial Rounded MT Bold" panose="020F0704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87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3152" y="3304384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 Rounded MT Bold" panose="020F0704030504030204" pitchFamily="34" charset="0"/>
              </a:rPr>
              <a:t>файл </a:t>
            </a:r>
            <a:r>
              <a:rPr lang="en-US" sz="2800" dirty="0" smtClean="0">
                <a:latin typeface="Arial Rounded MT Bold" panose="020F0704030504030204" pitchFamily="34" charset="0"/>
              </a:rPr>
              <a:t>Students.txt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3152" y="4655172"/>
            <a:ext cx="10787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Students |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Группа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|String | 8 | </a:t>
            </a:r>
            <a:r>
              <a:rPr lang="ru-RU" sz="2800" b="1" dirty="0" smtClean="0">
                <a:solidFill>
                  <a:srgbClr val="000000"/>
                </a:solidFill>
                <a:latin typeface="Arial Rounded MT Bold"/>
              </a:rPr>
              <a:t>Фамилия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String | 16 | </a:t>
            </a:r>
            <a:r>
              <a:rPr lang="en-US" sz="2800" b="1" dirty="0" err="1" smtClean="0">
                <a:solidFill>
                  <a:srgbClr val="000000"/>
                </a:solidFill>
                <a:latin typeface="Arial Rounded MT Bold" panose="020F0704030504030204"/>
              </a:rPr>
              <a:t>StudentID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Int32 | 8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Иванов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721</a:t>
            </a:r>
            <a:endParaRPr lang="en-US" sz="2800" dirty="0">
              <a:solidFill>
                <a:srgbClr val="000000"/>
              </a:solidFill>
              <a:latin typeface="Arial Rounded MT Bold" panose="020F0704030504030204"/>
            </a:endParaRPr>
          </a:p>
          <a:p>
            <a:r>
              <a:rPr lang="ru-RU" sz="2800" dirty="0" smtClean="0">
                <a:latin typeface="Arial Rounded MT Bold" panose="020F0704030504030204" pitchFamily="34" charset="0"/>
              </a:rPr>
              <a:t>ИУ5-21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</a:t>
            </a:r>
            <a:r>
              <a:rPr lang="ru-RU" sz="2800" dirty="0" smtClean="0">
                <a:latin typeface="Arial Rounded MT Bold" panose="020F0704030504030204" pitchFamily="34" charset="0"/>
              </a:rPr>
              <a:t>Петров</a:t>
            </a:r>
            <a:r>
              <a:rPr lang="en-US" sz="2800" dirty="0" smtClean="0">
                <a:solidFill>
                  <a:srgbClr val="000000"/>
                </a:solidFill>
                <a:latin typeface="Arial Rounded MT Bold" panose="020F0704030504030204"/>
              </a:rPr>
              <a:t> | 526</a:t>
            </a:r>
            <a:endParaRPr lang="en-US" sz="2800" b="0" i="0" dirty="0">
              <a:solidFill>
                <a:srgbClr val="000000"/>
              </a:solidFill>
              <a:effectLst/>
              <a:latin typeface="Arial Rounded MT Bold" panose="020F0704030504030204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65545" y="559837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1. Название таблицы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65545" y="1029896"/>
            <a:ext cx="4142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2. Ключевой столбец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65545" y="1546412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3. Схема таблицы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165545" y="2011531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Rounded MT Bold" panose="020F0704030504030204" pitchFamily="34" charset="0"/>
              </a:rPr>
              <a:t>4. Данные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165545" y="2458655"/>
            <a:ext cx="350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 Rounded MT Bold" panose="020F0704030504030204" pitchFamily="34" charset="0"/>
              </a:rPr>
              <a:t>5</a:t>
            </a:r>
            <a:r>
              <a:rPr lang="ru-RU" sz="2800" b="1" dirty="0" smtClean="0">
                <a:latin typeface="Arial Rounded MT Bold" panose="020F0704030504030204" pitchFamily="34" charset="0"/>
              </a:rPr>
              <a:t>. Имя файла</a:t>
            </a:r>
          </a:p>
        </p:txBody>
      </p:sp>
      <p:cxnSp>
        <p:nvCxnSpPr>
          <p:cNvPr id="17" name="Соединительная линия уступом 16"/>
          <p:cNvCxnSpPr/>
          <p:nvPr/>
        </p:nvCxnSpPr>
        <p:spPr>
          <a:xfrm rot="10800000" flipV="1">
            <a:off x="1434354" y="821445"/>
            <a:ext cx="5378825" cy="31768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434353" y="3998259"/>
            <a:ext cx="0" cy="65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3227295" y="1291503"/>
            <a:ext cx="3585887" cy="3035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227294" y="4315686"/>
            <a:ext cx="0" cy="3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 rot="10800000" flipV="1">
            <a:off x="3227294" y="1291504"/>
            <a:ext cx="3585887" cy="3035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>
            <a:off x="6813180" y="1761953"/>
            <a:ext cx="4495157" cy="3063874"/>
          </a:xfrm>
          <a:prstGeom prst="bentConnector3">
            <a:avLst>
              <a:gd name="adj1" fmla="val -229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10923623" y="4958251"/>
            <a:ext cx="517138" cy="252290"/>
          </a:xfrm>
          <a:prstGeom prst="bentConnector3">
            <a:avLst>
              <a:gd name="adj1" fmla="val 985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6813180" y="2273370"/>
            <a:ext cx="5056091" cy="2027469"/>
          </a:xfrm>
          <a:prstGeom prst="bentConnector3">
            <a:avLst>
              <a:gd name="adj1" fmla="val -92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10687778" y="4749907"/>
            <a:ext cx="1615715" cy="747272"/>
          </a:xfrm>
          <a:prstGeom prst="bentConnector3">
            <a:avLst>
              <a:gd name="adj1" fmla="val 988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авая фигурная скобка 64"/>
          <p:cNvSpPr/>
          <p:nvPr/>
        </p:nvSpPr>
        <p:spPr>
          <a:xfrm>
            <a:off x="10255624" y="5563113"/>
            <a:ext cx="418159" cy="9079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/>
          <p:nvPr/>
        </p:nvCxnSpPr>
        <p:spPr>
          <a:xfrm rot="10800000" flipV="1">
            <a:off x="2592739" y="2726857"/>
            <a:ext cx="4220440" cy="430288"/>
          </a:xfrm>
          <a:prstGeom prst="bentConnector3">
            <a:avLst>
              <a:gd name="adj1" fmla="val 100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3259" y="222417"/>
            <a:ext cx="2191871" cy="779018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/>
              </a:rPr>
              <a:t>CLASS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2694" y="222417"/>
            <a:ext cx="9419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</a:rPr>
              <a:t>class  </a:t>
            </a:r>
            <a:r>
              <a:rPr lang="ru-RU" sz="2400" i="1" dirty="0" err="1" smtClean="0">
                <a:latin typeface="Arial Rounded MT Bold" panose="020F0704030504030204" pitchFamily="34" charset="0"/>
              </a:rPr>
              <a:t>имя_класса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{</a:t>
            </a:r>
          </a:p>
          <a:p>
            <a:r>
              <a:rPr lang="en-US" sz="2400" b="1" i="1" dirty="0" smtClean="0">
                <a:latin typeface="Arial Rounded MT Bold" panose="020F0704030504030204" pitchFamily="34" charset="0"/>
              </a:rPr>
              <a:t>		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закрытые функции и переменные класса</a:t>
            </a:r>
          </a:p>
          <a:p>
            <a:r>
              <a:rPr lang="en-US" sz="2400" b="1" i="1" dirty="0" smtClean="0">
                <a:latin typeface="Arial Rounded MT Bold" panose="020F0704030504030204" pitchFamily="34" charset="0"/>
              </a:rPr>
              <a:t>public:</a:t>
            </a:r>
          </a:p>
          <a:p>
            <a:r>
              <a:rPr lang="en-US" sz="2400" b="1" dirty="0" smtClean="0">
                <a:latin typeface="Arial Rounded MT Bold" panose="020F0704030504030204" pitchFamily="34" charset="0"/>
              </a:rPr>
              <a:t>		 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открытые </a:t>
            </a:r>
            <a:r>
              <a:rPr lang="ru-RU" sz="2400" i="1" dirty="0">
                <a:latin typeface="Arial Rounded MT Bold" panose="020F0704030504030204" pitchFamily="34" charset="0"/>
              </a:rPr>
              <a:t>функции и переменные </a:t>
            </a:r>
            <a:r>
              <a:rPr lang="ru-RU" sz="2400" i="1" dirty="0" smtClean="0">
                <a:latin typeface="Arial Rounded MT Bold" panose="020F0704030504030204" pitchFamily="34" charset="0"/>
              </a:rPr>
              <a:t>класса</a:t>
            </a:r>
          </a:p>
          <a:p>
            <a:r>
              <a:rPr lang="en-US" sz="2400" b="1" dirty="0" smtClean="0">
                <a:latin typeface="Arial Rounded MT Bold" panose="020F0704030504030204" pitchFamily="34" charset="0"/>
              </a:rPr>
              <a:t>} </a:t>
            </a:r>
            <a:r>
              <a:rPr lang="ru-RU" sz="2400" i="1" dirty="0" err="1" smtClean="0">
                <a:latin typeface="Arial Rounded MT Bold" panose="020F0704030504030204" pitchFamily="34" charset="0"/>
              </a:rPr>
              <a:t>список_объектов</a:t>
            </a:r>
            <a:r>
              <a:rPr lang="en-US" sz="2400" i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;</a:t>
            </a:r>
            <a:endParaRPr lang="ru-RU" sz="24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2694" y="2469934"/>
            <a:ext cx="68176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class</a:t>
            </a:r>
            <a:r>
              <a:rPr lang="ru-RU" sz="2600" dirty="0"/>
              <a:t> </a:t>
            </a:r>
            <a:r>
              <a:rPr lang="ru-RU" sz="2600" dirty="0" err="1" smtClean="0"/>
              <a:t>DBTableTxt</a:t>
            </a:r>
            <a:r>
              <a:rPr lang="en-US" sz="2600" dirty="0" smtClean="0">
                <a:latin typeface="Arial Rounded MT Bold" panose="020F0704030504030204"/>
              </a:rPr>
              <a:t>  </a:t>
            </a:r>
            <a:r>
              <a:rPr lang="ru-RU" sz="2600" dirty="0" smtClean="0"/>
              <a:t>  </a:t>
            </a:r>
            <a:r>
              <a:rPr lang="ru-RU" sz="2600" dirty="0"/>
              <a:t>{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tableName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primaryKey</a:t>
            </a:r>
            <a:r>
              <a:rPr lang="ru-RU" sz="2600" dirty="0"/>
              <a:t>; 	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string</a:t>
            </a:r>
            <a:r>
              <a:rPr lang="ru-RU" sz="2600" dirty="0" smtClean="0"/>
              <a:t> </a:t>
            </a:r>
            <a:r>
              <a:rPr lang="ru-RU" sz="2600" dirty="0" err="1"/>
              <a:t>fileName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Header</a:t>
            </a:r>
            <a:r>
              <a:rPr lang="ru-RU" sz="2600" dirty="0" smtClean="0"/>
              <a:t> </a:t>
            </a:r>
            <a:r>
              <a:rPr lang="ru-RU" sz="2600" dirty="0" err="1"/>
              <a:t>columnHeaders</a:t>
            </a:r>
            <a:r>
              <a:rPr lang="ru-RU" sz="2600" dirty="0"/>
              <a:t>;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vector</a:t>
            </a:r>
            <a:r>
              <a:rPr lang="ru-RU" sz="2600" dirty="0" smtClean="0"/>
              <a:t>&lt;</a:t>
            </a:r>
            <a:r>
              <a:rPr lang="ru-RU" sz="2600" dirty="0" err="1" smtClean="0"/>
              <a:t>Row</a:t>
            </a:r>
            <a:r>
              <a:rPr lang="ru-RU" sz="2600" dirty="0"/>
              <a:t>&gt; </a:t>
            </a:r>
            <a:r>
              <a:rPr lang="ru-RU" sz="2600" dirty="0" err="1"/>
              <a:t>data</a:t>
            </a:r>
            <a:r>
              <a:rPr lang="ru-RU" sz="2600" dirty="0"/>
              <a:t>;</a:t>
            </a:r>
          </a:p>
          <a:p>
            <a:r>
              <a:rPr lang="ru-RU" sz="2600" dirty="0"/>
              <a:t>  </a:t>
            </a:r>
            <a:r>
              <a:rPr lang="en-US" sz="2600" dirty="0" smtClean="0"/>
              <a:t>    </a:t>
            </a:r>
            <a:r>
              <a:rPr lang="ru-RU" sz="2600" dirty="0" err="1" smtClean="0"/>
              <a:t>public</a:t>
            </a:r>
            <a:r>
              <a:rPr lang="ru-RU" sz="2600" dirty="0"/>
              <a:t>: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DBTableTxt</a:t>
            </a:r>
            <a:r>
              <a:rPr lang="ru-RU" sz="2600" dirty="0"/>
              <a:t>(){}</a:t>
            </a:r>
          </a:p>
          <a:p>
            <a:r>
              <a:rPr lang="ru-RU" sz="2600" dirty="0"/>
              <a:t>	</a:t>
            </a:r>
            <a:r>
              <a:rPr lang="ru-RU" sz="2600" dirty="0" smtClean="0"/>
              <a:t>~</a:t>
            </a:r>
            <a:r>
              <a:rPr lang="ru-RU" sz="2600" dirty="0" err="1"/>
              <a:t>DBTableTxt</a:t>
            </a:r>
            <a:r>
              <a:rPr lang="ru-RU" sz="2600" dirty="0"/>
              <a:t>(){}</a:t>
            </a:r>
          </a:p>
          <a:p>
            <a:r>
              <a:rPr lang="ru-RU" sz="2600" dirty="0"/>
              <a:t>	</a:t>
            </a:r>
            <a:r>
              <a:rPr lang="ru-RU" sz="2600" dirty="0" err="1" smtClean="0"/>
              <a:t>void</a:t>
            </a:r>
            <a:r>
              <a:rPr lang="ru-RU" sz="2600" dirty="0" smtClean="0"/>
              <a:t> </a:t>
            </a:r>
            <a:r>
              <a:rPr lang="ru-RU" sz="2600" dirty="0" err="1"/>
              <a:t>ReadDBTable</a:t>
            </a:r>
            <a:r>
              <a:rPr lang="ru-RU" sz="2600" dirty="0"/>
              <a:t>(</a:t>
            </a:r>
            <a:r>
              <a:rPr lang="ru-RU" sz="2600" dirty="0" err="1"/>
              <a:t>string</a:t>
            </a:r>
            <a:r>
              <a:rPr lang="ru-RU" sz="2600" dirty="0"/>
              <a:t> </a:t>
            </a:r>
            <a:r>
              <a:rPr lang="ru-RU" sz="2600" dirty="0" err="1"/>
              <a:t>tabName</a:t>
            </a:r>
            <a:r>
              <a:rPr lang="ru-RU" sz="2600" dirty="0" smtClean="0"/>
              <a:t>);</a:t>
            </a:r>
            <a:endParaRPr lang="ru-RU" sz="2600" dirty="0"/>
          </a:p>
          <a:p>
            <a:r>
              <a:rPr lang="en-US" sz="2600" dirty="0" smtClean="0">
                <a:latin typeface="Arial Rounded MT Bold" panose="020F0704030504030204"/>
              </a:rPr>
              <a:t>} ;</a:t>
            </a:r>
            <a:r>
              <a:rPr lang="ru-RU" sz="2600" dirty="0"/>
              <a:t>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14965" y="4034048"/>
            <a:ext cx="6677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 Rounded MT Bold" panose="020F0704030504030204"/>
              </a:rPr>
              <a:t>typedef</a:t>
            </a:r>
            <a:r>
              <a:rPr lang="en-US" sz="2400" dirty="0" smtClean="0">
                <a:latin typeface="Arial Rounded MT Bold" panose="020F0704030504030204"/>
              </a:rPr>
              <a:t> </a:t>
            </a:r>
            <a:r>
              <a:rPr lang="en-US" sz="2400" dirty="0">
                <a:latin typeface="Arial Rounded MT Bold" panose="020F0704030504030204"/>
              </a:rPr>
              <a:t>map&lt;string, </a:t>
            </a:r>
            <a:r>
              <a:rPr lang="en-US" sz="2400" dirty="0" err="1">
                <a:latin typeface="Arial Rounded MT Bold" panose="020F0704030504030204"/>
              </a:rPr>
              <a:t>ColumnDesc</a:t>
            </a:r>
            <a:r>
              <a:rPr lang="en-US" sz="2400" dirty="0">
                <a:latin typeface="Arial Rounded MT Bold" panose="020F0704030504030204"/>
              </a:rPr>
              <a:t>&gt; Header</a:t>
            </a:r>
            <a:r>
              <a:rPr lang="en-US" sz="2400" dirty="0" smtClean="0">
                <a:latin typeface="Arial Rounded MT Bold" panose="020F0704030504030204"/>
              </a:rPr>
              <a:t>;</a:t>
            </a:r>
            <a:r>
              <a:rPr lang="en-US" sz="2400" dirty="0">
                <a:latin typeface="Arial Rounded MT Bold" panose="020F0704030504030204"/>
              </a:rPr>
              <a:t> </a:t>
            </a:r>
            <a:endParaRPr lang="en-US" sz="2400" dirty="0" smtClean="0">
              <a:latin typeface="Arial Rounded MT Bold" panose="020F0704030504030204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09129" y="2795828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Students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09129" y="3263858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</a:t>
            </a:r>
            <a:r>
              <a:rPr lang="en-US" sz="2400" i="1" dirty="0" err="1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StudentID</a:t>
            </a:r>
            <a:endParaRPr lang="ru-RU" sz="2400" i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09129" y="3630492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// Students.txt</a:t>
            </a:r>
            <a:endParaRPr lang="ru-RU" sz="24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4965" y="44666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Arial Rounded MT Bold" panose="020F0704030504030204"/>
              </a:rPr>
              <a:t>typedef</a:t>
            </a:r>
            <a:r>
              <a:rPr lang="en-US" sz="2400" dirty="0" smtClean="0">
                <a:latin typeface="Arial Rounded MT Bold" panose="020F0704030504030204"/>
              </a:rPr>
              <a:t> </a:t>
            </a:r>
            <a:r>
              <a:rPr lang="en-US" sz="2400" dirty="0">
                <a:latin typeface="Arial Rounded MT Bold" panose="020F0704030504030204"/>
              </a:rPr>
              <a:t>map&lt;string, void*&gt; Row</a:t>
            </a:r>
            <a:r>
              <a:rPr lang="en-US" sz="2400" dirty="0" smtClean="0">
                <a:latin typeface="Arial Rounded MT Bold" panose="020F0704030504030204"/>
              </a:rPr>
              <a:t>;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09130" y="5261068"/>
            <a:ext cx="220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конструктор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09129" y="5636586"/>
            <a:ext cx="220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деструктор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750746" y="6098251"/>
            <a:ext cx="5154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//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/>
              </a:rPr>
              <a:t>функция-метод класса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81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2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2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mph" presetSubtype="0" fill="remove" nodeType="clickEffect">
                                  <p:stCondLst>
                                    <p:cond delay="2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1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60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 uiExpand="1" build="allAtOnce"/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424" y="665073"/>
            <a:ext cx="7504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Arial Rounded MT Bold" panose="020F0704030504030204"/>
              </a:rPr>
              <a:t>typedef</a:t>
            </a:r>
            <a:r>
              <a:rPr lang="en-US" sz="3200" dirty="0" smtClean="0">
                <a:latin typeface="Arial Rounded MT Bold" panose="020F0704030504030204"/>
              </a:rPr>
              <a:t> </a:t>
            </a:r>
            <a:r>
              <a:rPr lang="en-US" sz="3200" dirty="0">
                <a:latin typeface="Arial Rounded MT Bold" panose="020F0704030504030204"/>
              </a:rPr>
              <a:t>map&lt;string, void*&gt; Row</a:t>
            </a:r>
            <a:r>
              <a:rPr lang="en-US" sz="3200" dirty="0" smtClean="0">
                <a:latin typeface="Arial Rounded MT Bold" panose="020F0704030504030204"/>
              </a:rPr>
              <a:t>;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424" y="95210"/>
            <a:ext cx="10730948" cy="59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 Rounded MT Bold" panose="020F0704030504030204"/>
              </a:rPr>
              <a:t>typedef</a:t>
            </a:r>
            <a:r>
              <a:rPr lang="en-US" sz="3200" dirty="0">
                <a:latin typeface="Arial Rounded MT Bold" panose="020F0704030504030204"/>
              </a:rPr>
              <a:t> map&lt;string, </a:t>
            </a:r>
            <a:r>
              <a:rPr lang="en-US" sz="3200" dirty="0" err="1">
                <a:latin typeface="Arial Rounded MT Bold" panose="020F0704030504030204"/>
              </a:rPr>
              <a:t>ColumnDesc</a:t>
            </a:r>
            <a:r>
              <a:rPr lang="en-US" sz="3200" dirty="0">
                <a:latin typeface="Arial Rounded MT Bold" panose="020F0704030504030204"/>
              </a:rPr>
              <a:t>&gt; Header; 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55766" y="11754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Arial Rounded MT Bold" panose="020F0704030504030204"/>
              </a:rPr>
              <a:t>Б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И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Б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Л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И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О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Т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Е 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К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 А</a:t>
            </a:r>
            <a:r>
              <a:rPr lang="ru-RU" sz="2800" dirty="0" smtClean="0">
                <a:latin typeface="Arial Rounded MT Bold" panose="020F0704030504030204"/>
              </a:rPr>
              <a:t>   </a:t>
            </a:r>
            <a:r>
              <a:rPr lang="ru-RU" sz="2800" b="1" dirty="0" smtClean="0">
                <a:latin typeface="Arial Rounded MT Bold" panose="020F0704030504030204"/>
              </a:rPr>
              <a:t>С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Т А Н Д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А</a:t>
            </a:r>
            <a:r>
              <a:rPr lang="en-US" sz="2800" b="1" dirty="0" smtClean="0">
                <a:latin typeface="Arial Rounded MT Bold" panose="020F0704030504030204"/>
              </a:rPr>
              <a:t> </a:t>
            </a:r>
            <a:r>
              <a:rPr lang="ru-RU" sz="2800" b="1" dirty="0" smtClean="0">
                <a:latin typeface="Arial Rounded MT Bold" panose="020F0704030504030204"/>
              </a:rPr>
              <a:t>Р Т Н Ы Х</a:t>
            </a:r>
            <a:r>
              <a:rPr lang="ru-RU" sz="2800" dirty="0" smtClean="0">
                <a:latin typeface="Arial Rounded MT Bold" panose="020F0704030504030204"/>
              </a:rPr>
              <a:t>  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Ш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А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Б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Л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О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Н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О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/>
              </a:rPr>
              <a:t> 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8929" y="1967443"/>
            <a:ext cx="4856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Контейнеры</a:t>
            </a:r>
            <a:r>
              <a:rPr lang="en-US" sz="3200" dirty="0" smtClean="0"/>
              <a:t> (</a:t>
            </a:r>
            <a:r>
              <a:rPr lang="en-US" sz="3200" dirty="0" smtClean="0">
                <a:latin typeface="Arial Rounded MT Bold" panose="020F0704030504030204"/>
              </a:rPr>
              <a:t>containers)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1302" y="2735028"/>
            <a:ext cx="4618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Алгоритмы</a:t>
            </a:r>
            <a:r>
              <a:rPr lang="en-US" sz="3200" dirty="0" smtClean="0"/>
              <a:t> (algorithms)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8929" y="3637847"/>
            <a:ext cx="440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Итераторы</a:t>
            </a:r>
            <a:r>
              <a:rPr lang="en-US" sz="3200" dirty="0" smtClean="0"/>
              <a:t> (iterators)</a:t>
            </a:r>
            <a:endParaRPr lang="ru-RU" sz="32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5315988" y="2120348"/>
            <a:ext cx="550844" cy="1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1305" y="1744665"/>
            <a:ext cx="5884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Объекты предназначенные для хранения других объектов </a:t>
            </a:r>
            <a:endParaRPr lang="ru-RU" sz="2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32648" y="5167955"/>
            <a:ext cx="6859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Rounded MT Bold" panose="020F0704030504030204"/>
              </a:rPr>
              <a:t>- vector, queue, list, …      </a:t>
            </a:r>
            <a:r>
              <a:rPr lang="ru-RU" sz="2000" dirty="0" smtClean="0">
                <a:latin typeface="Arial Rounded MT Bold" panose="020F0704030504030204"/>
              </a:rPr>
              <a:t>базовые контейнеры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32648" y="5809395"/>
            <a:ext cx="6859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Rounded MT Bold" panose="020F0704030504030204"/>
              </a:rPr>
              <a:t>- map,       </a:t>
            </a:r>
            <a:r>
              <a:rPr lang="ru-RU" sz="2800" dirty="0" smtClean="0">
                <a:latin typeface="Arial Rounded MT Bold" panose="020F0704030504030204"/>
              </a:rPr>
              <a:t>                  </a:t>
            </a:r>
            <a:r>
              <a:rPr lang="ru-RU" sz="2000" dirty="0" smtClean="0">
                <a:latin typeface="Arial Rounded MT Bold" panose="020F0704030504030204"/>
              </a:rPr>
              <a:t>ассоциативные контейнеры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97888" y="784478"/>
            <a:ext cx="51692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typedef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type-declaration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synonym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/>
              </a:rPr>
              <a:t>; 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6303" y="5047666"/>
            <a:ext cx="5023719" cy="152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Р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аспределители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 памяти (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allocator)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Предикаторы</a:t>
            </a:r>
            <a:r>
              <a:rPr lang="ru-RU" altLang="ru-RU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 </a:t>
            </a:r>
            <a:r>
              <a:rPr lang="en-US" altLang="ru-RU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(predicator)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/>
              </a:rPr>
              <a:t>Функции сравнения 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(comparison function)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Rounded MT Bold" panose="020F0704030504030204"/>
              </a:rPr>
              <a:t>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01305" y="2755438"/>
            <a:ext cx="4938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 Rounded MT Bold" panose="020F0704030504030204"/>
              </a:rPr>
              <a:t>Операции над содержимым контейнеров</a:t>
            </a:r>
            <a:endParaRPr lang="ru-RU" sz="2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5047218" y="3132599"/>
            <a:ext cx="83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907557" y="3770557"/>
            <a:ext cx="6341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 Rounded MT Bold" panose="020F0704030504030204"/>
              </a:rPr>
              <a:t>Объекты, по отношению к контейнерам играют роль указателей</a:t>
            </a:r>
            <a:endParaRPr lang="ru-RU" sz="2800" dirty="0"/>
          </a:p>
        </p:txBody>
      </p:sp>
      <p:cxnSp>
        <p:nvCxnSpPr>
          <p:cNvPr id="23" name="Прямая со стрелкой 22"/>
          <p:cNvCxnSpPr>
            <a:endCxn id="22" idx="1"/>
          </p:cNvCxnSpPr>
          <p:nvPr/>
        </p:nvCxnSpPr>
        <p:spPr>
          <a:xfrm>
            <a:off x="4492487" y="3986147"/>
            <a:ext cx="1415070" cy="26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1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2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5" grpId="2" build="allAtOnce"/>
      <p:bldP spid="7" grpId="0" build="allAtOnce"/>
      <p:bldP spid="7" grpId="1" build="allAtOnce"/>
      <p:bldP spid="7" grpId="2" build="allAtOnce"/>
      <p:bldP spid="8" grpId="0" build="allAtOnce"/>
      <p:bldP spid="8" grpId="1" build="allAtOnce"/>
      <p:bldP spid="9" grpId="0" build="allAtOnce"/>
      <p:bldP spid="10" grpId="0"/>
      <p:bldP spid="10" grpId="1"/>
      <p:bldP spid="10" grpId="2"/>
      <p:bldP spid="11" grpId="0" build="allAtOnce"/>
      <p:bldP spid="11" grpId="1" build="allAtOnce"/>
      <p:bldP spid="11" grpId="2" build="allAtOnce"/>
      <p:bldP spid="14" grpId="0" build="allAtOnce"/>
      <p:bldP spid="14" grpId="1" build="allAtOnce"/>
      <p:bldP spid="18" grpId="0" build="allAtOnce"/>
      <p:bldP spid="18" grpId="1" build="allAtOnce"/>
      <p:bldP spid="19" grpId="0" build="allAtOnce"/>
      <p:bldP spid="19" grpId="1" build="allAtOnce"/>
      <p:bldP spid="2" grpId="0"/>
      <p:bldP spid="2" grpId="1"/>
      <p:bldP spid="17" grpId="0"/>
      <p:bldP spid="17" grpId="1"/>
      <p:bldP spid="20" grpId="0"/>
      <p:bldP spid="20" grpId="1"/>
      <p:bldP spid="22" grpId="0"/>
      <p:bldP spid="22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487</Words>
  <Application>Microsoft Office PowerPoint</Application>
  <PresentationFormat>Широкоэкранный</PresentationFormat>
  <Paragraphs>102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Arial, serif</vt:lpstr>
      <vt:lpstr>Calibri</vt:lpstr>
      <vt:lpstr>Calibri Light</vt:lpstr>
      <vt:lpstr>Тема Office</vt:lpstr>
      <vt:lpstr>LIB</vt:lpstr>
      <vt:lpstr>CLASS</vt:lpstr>
      <vt:lpstr>Презентация PowerPoint</vt:lpstr>
      <vt:lpstr>Презентация PowerPoint</vt:lpstr>
      <vt:lpstr>Презентация PowerPoint</vt:lpstr>
      <vt:lpstr>CLASS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</dc:title>
  <dc:creator>Пользователь</dc:creator>
  <cp:lastModifiedBy>Правдина Анна</cp:lastModifiedBy>
  <cp:revision>58</cp:revision>
  <dcterms:created xsi:type="dcterms:W3CDTF">2018-03-01T09:24:16Z</dcterms:created>
  <dcterms:modified xsi:type="dcterms:W3CDTF">2021-04-08T04:08:19Z</dcterms:modified>
</cp:coreProperties>
</file>