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FCFED0-B4C1-4CC9-B90A-5CEE2A72C85F}">
  <a:tblStyle styleId="{CFFCFED0-B4C1-4CC9-B90A-5CEE2A72C8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1502.03044.pdf" TargetMode="External"/><Relationship Id="rId3" Type="http://schemas.openxmlformats.org/officeDocument/2006/relationships/hyperlink" Target="https://arxiv.org/pdf/1502.03044.pdf" TargetMode="External"/><Relationship Id="rId4" Type="http://schemas.openxmlformats.org/officeDocument/2006/relationships/hyperlink" Target="https://arxiv.org/pdf/1502.03044.pdf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0d1ea7de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0d1ea7de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0d1ea7de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0d1ea7de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0d1ea7def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0d1ea7def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0d1ea7def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0d1ea7def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u="sng">
                <a:solidFill>
                  <a:srgbClr val="1155CC"/>
                </a:solidFill>
                <a:highlight>
                  <a:schemeClr val="lt1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Xu, Kelvin, et al. "Show, attend and tell: Neural image caption generation with visual attention." </a:t>
            </a:r>
            <a:r>
              <a:rPr i="1" lang="zh-TW" sz="1600" u="sng">
                <a:solidFill>
                  <a:srgbClr val="1155CC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International conference on machine learning</a:t>
            </a:r>
            <a:r>
              <a:rPr lang="zh-TW" sz="1600" u="sng">
                <a:solidFill>
                  <a:srgbClr val="1155CC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 PMLR, 2015.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0d1ea7de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0d1ea7de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attribute vector 告訴你這張圖出現甚麼東西間接告訴這張圖的語意概念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0d1ea7de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0d1ea7de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0d1ea7de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0d1ea7de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0d1ea7def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0d1ea7def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0d1ea7def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0d1ea7def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0d1ea7de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0d1ea7de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arxiv.org/pdf/1502.03044.pdf" TargetMode="External"/><Relationship Id="rId5" Type="http://schemas.openxmlformats.org/officeDocument/2006/relationships/hyperlink" Target="https://arxiv.org/pdf/1502.03044.pdf" TargetMode="External"/><Relationship Id="rId6" Type="http://schemas.openxmlformats.org/officeDocument/2006/relationships/hyperlink" Target="https://arxiv.org/pdf/1502.03044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5082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Image caption generation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4032525"/>
            <a:ext cx="76881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106403054 </a:t>
            </a: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洪睿甫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106403528 王佩晨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729450" y="56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highlight>
                  <a:schemeClr val="lt1"/>
                </a:highlight>
              </a:rPr>
              <a:t>Evaluation Metric</a:t>
            </a:r>
            <a:endParaRPr sz="3200">
              <a:highlight>
                <a:schemeClr val="lt1"/>
              </a:highlight>
            </a:endParaRPr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729450" y="1408325"/>
            <a:ext cx="7688700" cy="29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BLEU</a:t>
            </a:r>
            <a:endParaRPr sz="1900"/>
          </a:p>
        </p:txBody>
      </p:sp>
      <p:graphicFrame>
        <p:nvGraphicFramePr>
          <p:cNvPr id="221" name="Google Shape;221;p22"/>
          <p:cNvGraphicFramePr/>
          <p:nvPr/>
        </p:nvGraphicFramePr>
        <p:xfrm>
          <a:off x="889425" y="205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{CFFCFED0-B4C1-4CC9-B90A-5CEE2A72C85F}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40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B-1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B-2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B-3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B-4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Baseline</a:t>
                      </a:r>
                      <a:r>
                        <a:rPr b="1" lang="zh-TW" sz="1300"/>
                        <a:t> - </a:t>
                      </a:r>
                      <a:endParaRPr b="1"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300"/>
                        <a:t>Show attend</a:t>
                      </a:r>
                      <a:endParaRPr b="1"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300"/>
                        <a:t> and tell(VGG)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0.45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7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300"/>
                        <a:t>CNN+LSTM</a:t>
                      </a:r>
                      <a:endParaRPr b="1"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300"/>
                        <a:t>with multi-label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0.46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0.31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300"/>
                        <a:t>Our Proposal</a:t>
                      </a:r>
                      <a:endParaRPr b="1"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300"/>
                        <a:t>10 Epoch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0.489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0.30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300">
                          <a:solidFill>
                            <a:schemeClr val="dk2"/>
                          </a:solidFill>
                        </a:rPr>
                        <a:t>Our Proposal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300">
                          <a:solidFill>
                            <a:schemeClr val="dk2"/>
                          </a:solidFill>
                        </a:rPr>
                        <a:t>20 Epoch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0.83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0.69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0.55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0.35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highlight>
                  <a:schemeClr val="lt1"/>
                </a:highlight>
              </a:rPr>
              <a:t>A</a:t>
            </a:r>
            <a:r>
              <a:rPr lang="zh-TW" sz="3200">
                <a:highlight>
                  <a:schemeClr val="lt1"/>
                </a:highlight>
              </a:rPr>
              <a:t>nalysis</a:t>
            </a:r>
            <a:endParaRPr sz="3200">
              <a:highlight>
                <a:schemeClr val="lt1"/>
              </a:highlight>
            </a:endParaRPr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729450" y="1588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rabicPeriod"/>
            </a:pPr>
            <a:r>
              <a:rPr lang="zh-TW" sz="1900">
                <a:solidFill>
                  <a:schemeClr val="dk2"/>
                </a:solidFill>
              </a:rPr>
              <a:t>multi-label classification </a:t>
            </a:r>
            <a:r>
              <a:rPr lang="zh-TW" sz="1900">
                <a:solidFill>
                  <a:schemeClr val="dk2"/>
                </a:solidFill>
              </a:rPr>
              <a:t>準確率不佳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rabicPeriod"/>
            </a:pPr>
            <a:r>
              <a:rPr lang="zh-TW" sz="1900">
                <a:solidFill>
                  <a:schemeClr val="dk2"/>
                </a:solidFill>
              </a:rPr>
              <a:t>輸入到decoder的label相似度太高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rabicPeriod"/>
            </a:pPr>
            <a:r>
              <a:rPr lang="zh-TW" sz="1900">
                <a:solidFill>
                  <a:schemeClr val="dk2"/>
                </a:solidFill>
              </a:rPr>
              <a:t>epoch 跑不夠多次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rabicPeriod"/>
            </a:pPr>
            <a:r>
              <a:rPr lang="zh-TW" sz="1900">
                <a:solidFill>
                  <a:schemeClr val="dk2"/>
                </a:solidFill>
              </a:rPr>
              <a:t>trainging data和validation data太少 (4800+1200)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400" y="2974250"/>
            <a:ext cx="3012000" cy="21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7950" y="1566000"/>
            <a:ext cx="7688100" cy="20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/>
              <a:t>Review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/>
              <a:t>Multi-label classification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/>
              <a:t>Result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/>
              <a:t>Evaluation Metrics- BLEU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/>
              <a:t>Analysis</a:t>
            </a:r>
            <a:endParaRPr sz="20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7952" y="5827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Contents</a:t>
            </a:r>
            <a:endParaRPr b="1" sz="3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95750" y="502725"/>
            <a:ext cx="8520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>
                <a:highlight>
                  <a:schemeClr val="lt1"/>
                </a:highlight>
              </a:rPr>
              <a:t>Show, Attend and tell</a:t>
            </a:r>
            <a:endParaRPr sz="32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304875"/>
            <a:ext cx="85206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zh-TW" sz="1600">
                <a:solidFill>
                  <a:srgbClr val="222222"/>
                </a:solidFill>
                <a:highlight>
                  <a:srgbClr val="FFFFFF"/>
                </a:highlight>
              </a:rPr>
              <a:t>Note: 利用attention提取圖片中的特徵，將影像特徵和之前預測出的單詞資訊輸入LSTM中。attention 中分成soft和hard。結果發現hard的表現較佳。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○"/>
            </a:pPr>
            <a:r>
              <a:rPr lang="zh-TW" sz="1600">
                <a:solidFill>
                  <a:srgbClr val="222222"/>
                </a:solidFill>
                <a:highlight>
                  <a:srgbClr val="FFFFFF"/>
                </a:highlight>
              </a:rPr>
              <a:t>Soft: 全部都引入attention 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○"/>
            </a:pPr>
            <a:r>
              <a:rPr lang="zh-TW" sz="1600">
                <a:solidFill>
                  <a:srgbClr val="222222"/>
                </a:solidFill>
                <a:highlight>
                  <a:srgbClr val="FFFFFF"/>
                </a:highlight>
              </a:rPr>
              <a:t>Hard: 對特定某一個visual concept引入attention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3645" l="2520" r="2377" t="5667"/>
          <a:stretch/>
        </p:blipFill>
        <p:spPr>
          <a:xfrm>
            <a:off x="948950" y="2842000"/>
            <a:ext cx="3795725" cy="16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296700" y="4553275"/>
            <a:ext cx="8398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u="sng">
                <a:solidFill>
                  <a:srgbClr val="1155CC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Xu, Kelvin, et al. "Show, attend and tell: Neural image caption generation with visual attention." </a:t>
            </a:r>
            <a:r>
              <a:rPr i="1" lang="zh-TW" sz="1200" u="sng">
                <a:solidFill>
                  <a:srgbClr val="1155CC"/>
                </a:solidFill>
                <a:highlight>
                  <a:schemeClr val="lt1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International conference on machine learning</a:t>
            </a:r>
            <a:r>
              <a:rPr lang="zh-TW" sz="1200" u="sng">
                <a:solidFill>
                  <a:srgbClr val="1155CC"/>
                </a:solidFill>
                <a:highlight>
                  <a:schemeClr val="lt1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 PMLR, 2015.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256600" y="389925"/>
            <a:ext cx="85206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220"/>
              <a:t>What Value Do Explicit High Level Concepts Have in Vision to Language Problems?</a:t>
            </a:r>
            <a:endParaRPr sz="2220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22500" y="1380825"/>
            <a:ext cx="8293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zh-TW" sz="1600">
                <a:solidFill>
                  <a:srgbClr val="222222"/>
                </a:solidFill>
              </a:rPr>
              <a:t>以往方法只用圖片特徵向量當作decoder的Input，沒辦法明確表達圖片中的語意概念 </a:t>
            </a:r>
            <a:endParaRPr sz="1600">
              <a:solidFill>
                <a:srgbClr val="22222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zh-TW" sz="1600">
                <a:solidFill>
                  <a:srgbClr val="222222"/>
                </a:solidFill>
              </a:rPr>
              <a:t>將圖片特徵向量轉為類別分布</a:t>
            </a:r>
            <a:endParaRPr sz="1600">
              <a:solidFill>
                <a:srgbClr val="222222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50" y="2160475"/>
            <a:ext cx="4442200" cy="27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0" r="2114" t="2267"/>
          <a:stretch/>
        </p:blipFill>
        <p:spPr>
          <a:xfrm>
            <a:off x="5550925" y="2571750"/>
            <a:ext cx="1273475" cy="23712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16"/>
          <p:cNvSpPr txBox="1"/>
          <p:nvPr/>
        </p:nvSpPr>
        <p:spPr>
          <a:xfrm>
            <a:off x="7256100" y="2709525"/>
            <a:ext cx="137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Lato"/>
                <a:ea typeface="Lato"/>
                <a:cs typeface="Lato"/>
                <a:sym typeface="Lato"/>
              </a:rPr>
              <a:t>attribute vector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2" name="Google Shape;112;p16"/>
          <p:cNvCxnSpPr>
            <a:endCxn id="111" idx="1"/>
          </p:cNvCxnSpPr>
          <p:nvPr/>
        </p:nvCxnSpPr>
        <p:spPr>
          <a:xfrm flipH="1" rot="10800000">
            <a:off x="6824400" y="3063525"/>
            <a:ext cx="431700" cy="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771525" y="3940300"/>
            <a:ext cx="4482300" cy="104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2414275" y="2752650"/>
            <a:ext cx="1129800" cy="400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</a:t>
            </a:r>
            <a:endParaRPr/>
          </a:p>
        </p:txBody>
      </p:sp>
      <p:grpSp>
        <p:nvGrpSpPr>
          <p:cNvPr id="120" name="Google Shape;120;p17"/>
          <p:cNvGrpSpPr/>
          <p:nvPr/>
        </p:nvGrpSpPr>
        <p:grpSpPr>
          <a:xfrm>
            <a:off x="3902202" y="2599895"/>
            <a:ext cx="964510" cy="705711"/>
            <a:chOff x="3012625" y="2241100"/>
            <a:chExt cx="1129800" cy="826650"/>
          </a:xfrm>
        </p:grpSpPr>
        <p:sp>
          <p:nvSpPr>
            <p:cNvPr id="121" name="Google Shape;121;p17"/>
            <p:cNvSpPr/>
            <p:nvPr/>
          </p:nvSpPr>
          <p:spPr>
            <a:xfrm>
              <a:off x="3012625" y="2241100"/>
              <a:ext cx="1129800" cy="826500"/>
            </a:xfrm>
            <a:prstGeom prst="roundRect">
              <a:avLst>
                <a:gd fmla="val 16667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3076925" y="2346550"/>
              <a:ext cx="964500" cy="7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image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feature</a:t>
              </a:r>
              <a:endParaRPr/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5909925" y="2778888"/>
            <a:ext cx="1065300" cy="420325"/>
            <a:chOff x="4812850" y="2371650"/>
            <a:chExt cx="1065300" cy="420325"/>
          </a:xfrm>
        </p:grpSpPr>
        <p:sp>
          <p:nvSpPr>
            <p:cNvPr id="124" name="Google Shape;124;p17"/>
            <p:cNvSpPr/>
            <p:nvPr/>
          </p:nvSpPr>
          <p:spPr>
            <a:xfrm>
              <a:off x="4812850" y="2391775"/>
              <a:ext cx="1065300" cy="4002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4941550" y="2371650"/>
              <a:ext cx="87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decoder</a:t>
              </a:r>
              <a:endParaRPr/>
            </a:p>
          </p:txBody>
        </p:sp>
      </p:grpSp>
      <p:grpSp>
        <p:nvGrpSpPr>
          <p:cNvPr id="126" name="Google Shape;126;p17"/>
          <p:cNvGrpSpPr/>
          <p:nvPr/>
        </p:nvGrpSpPr>
        <p:grpSpPr>
          <a:xfrm>
            <a:off x="7326075" y="2778888"/>
            <a:ext cx="1065300" cy="420325"/>
            <a:chOff x="4812850" y="2371650"/>
            <a:chExt cx="1065300" cy="420325"/>
          </a:xfrm>
        </p:grpSpPr>
        <p:sp>
          <p:nvSpPr>
            <p:cNvPr id="127" name="Google Shape;127;p17"/>
            <p:cNvSpPr/>
            <p:nvPr/>
          </p:nvSpPr>
          <p:spPr>
            <a:xfrm>
              <a:off x="4812850" y="2391775"/>
              <a:ext cx="1065300" cy="4002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4941550" y="2371650"/>
              <a:ext cx="87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decoder</a:t>
              </a:r>
              <a:endParaRPr/>
            </a:p>
          </p:txBody>
        </p:sp>
      </p:grpSp>
      <p:cxnSp>
        <p:nvCxnSpPr>
          <p:cNvPr id="129" name="Google Shape;129;p17"/>
          <p:cNvCxnSpPr>
            <a:stCxn id="122" idx="3"/>
            <a:endCxn id="124" idx="1"/>
          </p:cNvCxnSpPr>
          <p:nvPr/>
        </p:nvCxnSpPr>
        <p:spPr>
          <a:xfrm>
            <a:off x="4780489" y="2997762"/>
            <a:ext cx="11295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7"/>
          <p:cNvSpPr txBox="1"/>
          <p:nvPr/>
        </p:nvSpPr>
        <p:spPr>
          <a:xfrm>
            <a:off x="4866725" y="2999250"/>
            <a:ext cx="72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transform</a:t>
            </a:r>
            <a:endParaRPr sz="1000"/>
          </a:p>
        </p:txBody>
      </p:sp>
      <p:sp>
        <p:nvSpPr>
          <p:cNvPr id="131" name="Google Shape;131;p17"/>
          <p:cNvSpPr txBox="1"/>
          <p:nvPr/>
        </p:nvSpPr>
        <p:spPr>
          <a:xfrm>
            <a:off x="5401800" y="2676150"/>
            <a:ext cx="32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h0</a:t>
            </a:r>
            <a:endParaRPr sz="400"/>
          </a:p>
        </p:txBody>
      </p:sp>
      <p:cxnSp>
        <p:nvCxnSpPr>
          <p:cNvPr id="132" name="Google Shape;132;p17"/>
          <p:cNvCxnSpPr/>
          <p:nvPr/>
        </p:nvCxnSpPr>
        <p:spPr>
          <a:xfrm rot="10800000">
            <a:off x="5436050" y="1575100"/>
            <a:ext cx="0" cy="14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>
            <a:stCxn id="121" idx="0"/>
          </p:cNvCxnSpPr>
          <p:nvPr/>
        </p:nvCxnSpPr>
        <p:spPr>
          <a:xfrm rot="-5400000">
            <a:off x="5715857" y="454895"/>
            <a:ext cx="813600" cy="3476400"/>
          </a:xfrm>
          <a:prstGeom prst="bentConnector2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7"/>
          <p:cNvSpPr txBox="1"/>
          <p:nvPr/>
        </p:nvSpPr>
        <p:spPr>
          <a:xfrm>
            <a:off x="4618600" y="1143350"/>
            <a:ext cx="1019400" cy="400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attention</a:t>
            </a:r>
            <a:endParaRPr/>
          </a:p>
        </p:txBody>
      </p:sp>
      <p:cxnSp>
        <p:nvCxnSpPr>
          <p:cNvPr id="135" name="Google Shape;135;p17"/>
          <p:cNvCxnSpPr>
            <a:endCxn id="134" idx="2"/>
          </p:cNvCxnSpPr>
          <p:nvPr/>
        </p:nvCxnSpPr>
        <p:spPr>
          <a:xfrm rot="10800000">
            <a:off x="5128300" y="1543550"/>
            <a:ext cx="0" cy="233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7"/>
          <p:cNvSpPr txBox="1"/>
          <p:nvPr/>
        </p:nvSpPr>
        <p:spPr>
          <a:xfrm>
            <a:off x="5891550" y="1143350"/>
            <a:ext cx="1019400" cy="400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attention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7326075" y="1143350"/>
            <a:ext cx="1019400" cy="400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attention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5114450" y="2061800"/>
            <a:ext cx="32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h0</a:t>
            </a:r>
            <a:endParaRPr sz="400"/>
          </a:p>
        </p:txBody>
      </p:sp>
      <p:cxnSp>
        <p:nvCxnSpPr>
          <p:cNvPr id="139" name="Google Shape;139;p17"/>
          <p:cNvCxnSpPr/>
          <p:nvPr/>
        </p:nvCxnSpPr>
        <p:spPr>
          <a:xfrm rot="10800000">
            <a:off x="6401250" y="1543600"/>
            <a:ext cx="0" cy="233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7"/>
          <p:cNvCxnSpPr>
            <a:endCxn id="141" idx="2"/>
          </p:cNvCxnSpPr>
          <p:nvPr/>
        </p:nvCxnSpPr>
        <p:spPr>
          <a:xfrm rot="10800000">
            <a:off x="6685150" y="2339600"/>
            <a:ext cx="18300" cy="4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7"/>
          <p:cNvSpPr txBox="1"/>
          <p:nvPr/>
        </p:nvSpPr>
        <p:spPr>
          <a:xfrm>
            <a:off x="6388600" y="1954700"/>
            <a:ext cx="59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This</a:t>
            </a:r>
            <a:endParaRPr sz="1300"/>
          </a:p>
        </p:txBody>
      </p:sp>
      <p:sp>
        <p:nvSpPr>
          <p:cNvPr id="142" name="Google Shape;142;p17"/>
          <p:cNvSpPr txBox="1"/>
          <p:nvPr/>
        </p:nvSpPr>
        <p:spPr>
          <a:xfrm>
            <a:off x="6363550" y="2455800"/>
            <a:ext cx="32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h1</a:t>
            </a:r>
            <a:endParaRPr sz="400"/>
          </a:p>
        </p:txBody>
      </p:sp>
      <p:cxnSp>
        <p:nvCxnSpPr>
          <p:cNvPr id="143" name="Google Shape;143;p17"/>
          <p:cNvCxnSpPr>
            <a:stCxn id="141" idx="0"/>
          </p:cNvCxnSpPr>
          <p:nvPr/>
        </p:nvCxnSpPr>
        <p:spPr>
          <a:xfrm rot="10800000">
            <a:off x="6685150" y="1574900"/>
            <a:ext cx="0" cy="3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7"/>
          <p:cNvSpPr txBox="1"/>
          <p:nvPr/>
        </p:nvSpPr>
        <p:spPr>
          <a:xfrm>
            <a:off x="7893850" y="1954700"/>
            <a:ext cx="59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cat</a:t>
            </a:r>
            <a:endParaRPr sz="1300"/>
          </a:p>
        </p:txBody>
      </p:sp>
      <p:sp>
        <p:nvSpPr>
          <p:cNvPr id="145" name="Google Shape;145;p17"/>
          <p:cNvSpPr txBox="1"/>
          <p:nvPr/>
        </p:nvSpPr>
        <p:spPr>
          <a:xfrm>
            <a:off x="7835775" y="2464400"/>
            <a:ext cx="32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h2</a:t>
            </a:r>
            <a:endParaRPr sz="400"/>
          </a:p>
        </p:txBody>
      </p:sp>
      <p:cxnSp>
        <p:nvCxnSpPr>
          <p:cNvPr id="146" name="Google Shape;146;p17"/>
          <p:cNvCxnSpPr/>
          <p:nvPr/>
        </p:nvCxnSpPr>
        <p:spPr>
          <a:xfrm rot="10800000">
            <a:off x="8105050" y="2339600"/>
            <a:ext cx="18300" cy="4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7"/>
          <p:cNvCxnSpPr/>
          <p:nvPr/>
        </p:nvCxnSpPr>
        <p:spPr>
          <a:xfrm rot="10800000">
            <a:off x="8114200" y="1559225"/>
            <a:ext cx="0" cy="3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7"/>
          <p:cNvCxnSpPr/>
          <p:nvPr/>
        </p:nvCxnSpPr>
        <p:spPr>
          <a:xfrm rot="10800000">
            <a:off x="7835775" y="1543600"/>
            <a:ext cx="0" cy="233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7"/>
          <p:cNvCxnSpPr>
            <a:endCxn id="127" idx="1"/>
          </p:cNvCxnSpPr>
          <p:nvPr/>
        </p:nvCxnSpPr>
        <p:spPr>
          <a:xfrm>
            <a:off x="6975075" y="2999113"/>
            <a:ext cx="35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7"/>
          <p:cNvSpPr txBox="1"/>
          <p:nvPr/>
        </p:nvSpPr>
        <p:spPr>
          <a:xfrm>
            <a:off x="6989775" y="2752350"/>
            <a:ext cx="32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h1</a:t>
            </a:r>
            <a:endParaRPr sz="400"/>
          </a:p>
        </p:txBody>
      </p:sp>
      <p:cxnSp>
        <p:nvCxnSpPr>
          <p:cNvPr id="151" name="Google Shape;151;p17"/>
          <p:cNvCxnSpPr/>
          <p:nvPr/>
        </p:nvCxnSpPr>
        <p:spPr>
          <a:xfrm>
            <a:off x="8391375" y="2999113"/>
            <a:ext cx="27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7"/>
          <p:cNvSpPr txBox="1"/>
          <p:nvPr/>
        </p:nvSpPr>
        <p:spPr>
          <a:xfrm>
            <a:off x="8406075" y="2752350"/>
            <a:ext cx="32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h2</a:t>
            </a:r>
            <a:endParaRPr sz="400"/>
          </a:p>
        </p:txBody>
      </p:sp>
      <p:cxnSp>
        <p:nvCxnSpPr>
          <p:cNvPr id="153" name="Google Shape;153;p17"/>
          <p:cNvCxnSpPr>
            <a:stCxn id="154" idx="3"/>
            <a:endCxn id="119" idx="1"/>
          </p:cNvCxnSpPr>
          <p:nvPr/>
        </p:nvCxnSpPr>
        <p:spPr>
          <a:xfrm>
            <a:off x="2056075" y="2952750"/>
            <a:ext cx="3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7"/>
          <p:cNvCxnSpPr>
            <a:stCxn id="119" idx="3"/>
            <a:endCxn id="121" idx="1"/>
          </p:cNvCxnSpPr>
          <p:nvPr/>
        </p:nvCxnSpPr>
        <p:spPr>
          <a:xfrm>
            <a:off x="3544075" y="2952750"/>
            <a:ext cx="3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7"/>
          <p:cNvCxnSpPr>
            <a:endCxn id="125" idx="2"/>
          </p:cNvCxnSpPr>
          <p:nvPr/>
        </p:nvCxnSpPr>
        <p:spPr>
          <a:xfrm rot="10800000">
            <a:off x="6474825" y="3179088"/>
            <a:ext cx="0" cy="4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7"/>
          <p:cNvSpPr txBox="1"/>
          <p:nvPr/>
        </p:nvSpPr>
        <p:spPr>
          <a:xfrm>
            <a:off x="6117550" y="3638525"/>
            <a:ext cx="8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&lt;start&gt;</a:t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7541175" y="3632150"/>
            <a:ext cx="8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This</a:t>
            </a:r>
            <a:endParaRPr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4758900" y="303100"/>
            <a:ext cx="642900" cy="642900"/>
            <a:chOff x="3885175" y="422500"/>
            <a:chExt cx="642900" cy="642900"/>
          </a:xfrm>
        </p:grpSpPr>
        <p:sp>
          <p:nvSpPr>
            <p:cNvPr id="160" name="Google Shape;160;p17"/>
            <p:cNvSpPr/>
            <p:nvPr/>
          </p:nvSpPr>
          <p:spPr>
            <a:xfrm>
              <a:off x="3885175" y="422500"/>
              <a:ext cx="642900" cy="642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4068875" y="597025"/>
              <a:ext cx="277800" cy="3798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17"/>
          <p:cNvSpPr/>
          <p:nvPr/>
        </p:nvSpPr>
        <p:spPr>
          <a:xfrm>
            <a:off x="6121125" y="303100"/>
            <a:ext cx="642900" cy="642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6407325" y="440875"/>
            <a:ext cx="277800" cy="192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7537275" y="303100"/>
            <a:ext cx="642900" cy="642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7589775" y="440875"/>
            <a:ext cx="358200" cy="323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7"/>
          <p:cNvGrpSpPr/>
          <p:nvPr/>
        </p:nvGrpSpPr>
        <p:grpSpPr>
          <a:xfrm>
            <a:off x="6197325" y="4288700"/>
            <a:ext cx="642900" cy="642900"/>
            <a:chOff x="3885175" y="422500"/>
            <a:chExt cx="642900" cy="642900"/>
          </a:xfrm>
        </p:grpSpPr>
        <p:sp>
          <p:nvSpPr>
            <p:cNvPr id="167" name="Google Shape;167;p17"/>
            <p:cNvSpPr/>
            <p:nvPr/>
          </p:nvSpPr>
          <p:spPr>
            <a:xfrm>
              <a:off x="3885175" y="422500"/>
              <a:ext cx="642900" cy="642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4068875" y="597025"/>
              <a:ext cx="277800" cy="3798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7"/>
          <p:cNvSpPr txBox="1"/>
          <p:nvPr/>
        </p:nvSpPr>
        <p:spPr>
          <a:xfrm>
            <a:off x="6352575" y="3901225"/>
            <a:ext cx="24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+</a:t>
            </a:r>
            <a:endParaRPr sz="1300"/>
          </a:p>
        </p:txBody>
      </p:sp>
      <p:cxnSp>
        <p:nvCxnSpPr>
          <p:cNvPr id="170" name="Google Shape;170;p17"/>
          <p:cNvCxnSpPr/>
          <p:nvPr/>
        </p:nvCxnSpPr>
        <p:spPr>
          <a:xfrm rot="10800000">
            <a:off x="7947975" y="3163550"/>
            <a:ext cx="0" cy="4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7"/>
          <p:cNvSpPr txBox="1"/>
          <p:nvPr/>
        </p:nvSpPr>
        <p:spPr>
          <a:xfrm>
            <a:off x="7874325" y="3901225"/>
            <a:ext cx="24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+</a:t>
            </a:r>
            <a:endParaRPr sz="1300"/>
          </a:p>
        </p:txBody>
      </p:sp>
      <p:sp>
        <p:nvSpPr>
          <p:cNvPr id="172" name="Google Shape;172;p17"/>
          <p:cNvSpPr/>
          <p:nvPr/>
        </p:nvSpPr>
        <p:spPr>
          <a:xfrm>
            <a:off x="7675125" y="4288700"/>
            <a:ext cx="642900" cy="642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7961325" y="4426475"/>
            <a:ext cx="277800" cy="192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17"/>
          <p:cNvCxnSpPr>
            <a:stCxn id="160" idx="3"/>
            <a:endCxn id="167" idx="1"/>
          </p:cNvCxnSpPr>
          <p:nvPr/>
        </p:nvCxnSpPr>
        <p:spPr>
          <a:xfrm>
            <a:off x="5401800" y="624550"/>
            <a:ext cx="795600" cy="3985500"/>
          </a:xfrm>
          <a:prstGeom prst="bentConnector3">
            <a:avLst>
              <a:gd fmla="val 3791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5" name="Google Shape;175;p17"/>
          <p:cNvCxnSpPr>
            <a:stCxn id="162" idx="3"/>
            <a:endCxn id="172" idx="1"/>
          </p:cNvCxnSpPr>
          <p:nvPr/>
        </p:nvCxnSpPr>
        <p:spPr>
          <a:xfrm>
            <a:off x="6764025" y="624550"/>
            <a:ext cx="911100" cy="398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76" name="Google Shape;176;p17"/>
          <p:cNvPicPr preferRelativeResize="0"/>
          <p:nvPr/>
        </p:nvPicPr>
        <p:blipFill rotWithShape="1">
          <a:blip r:embed="rId3">
            <a:alphaModFix/>
          </a:blip>
          <a:srcRect b="65956" l="22593" r="53834" t="2286"/>
          <a:stretch/>
        </p:blipFill>
        <p:spPr>
          <a:xfrm>
            <a:off x="1009075" y="2521075"/>
            <a:ext cx="1047076" cy="8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/>
        </p:nvSpPr>
        <p:spPr>
          <a:xfrm>
            <a:off x="2374900" y="3524450"/>
            <a:ext cx="1208400" cy="615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multi-label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classification</a:t>
            </a:r>
            <a:endParaRPr/>
          </a:p>
        </p:txBody>
      </p:sp>
      <p:cxnSp>
        <p:nvCxnSpPr>
          <p:cNvPr id="178" name="Google Shape;178;p17"/>
          <p:cNvCxnSpPr>
            <a:stCxn id="176" idx="2"/>
            <a:endCxn id="177" idx="1"/>
          </p:cNvCxnSpPr>
          <p:nvPr/>
        </p:nvCxnSpPr>
        <p:spPr>
          <a:xfrm flipH="1" rot="-5400000">
            <a:off x="1729863" y="3187200"/>
            <a:ext cx="447900" cy="84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9" name="Google Shape;179;p17"/>
          <p:cNvCxnSpPr>
            <a:stCxn id="177" idx="3"/>
            <a:endCxn id="157" idx="1"/>
          </p:cNvCxnSpPr>
          <p:nvPr/>
        </p:nvCxnSpPr>
        <p:spPr>
          <a:xfrm>
            <a:off x="3583300" y="3832250"/>
            <a:ext cx="25344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7"/>
          <p:cNvSpPr txBox="1"/>
          <p:nvPr/>
        </p:nvSpPr>
        <p:spPr>
          <a:xfrm>
            <a:off x="3943125" y="3904100"/>
            <a:ext cx="182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embedding後和dec_input做加總</a:t>
            </a: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692900" y="551475"/>
            <a:ext cx="398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Final Model</a:t>
            </a:r>
            <a:endParaRPr b="1" sz="3200">
              <a:solidFill>
                <a:schemeClr val="dk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highlight>
                  <a:schemeClr val="lt1"/>
                </a:highlight>
              </a:rPr>
              <a:t>Multi-label Classifation</a:t>
            </a:r>
            <a:endParaRPr sz="3200">
              <a:highlight>
                <a:schemeClr val="lt1"/>
              </a:highlight>
            </a:endParaRPr>
          </a:p>
        </p:txBody>
      </p:sp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592300" y="1450663"/>
            <a:ext cx="76887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</a:rPr>
              <a:t>Transfer learning - VGG19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zh-TW" sz="1600">
                <a:solidFill>
                  <a:schemeClr val="dk2"/>
                </a:solidFill>
                <a:highlight>
                  <a:srgbClr val="FFFFFF"/>
                </a:highlight>
              </a:rPr>
              <a:t>最後五層trainable設為True</a:t>
            </a:r>
            <a:endParaRPr sz="16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optimizer = SGD (lr=2e-4)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loss function = categorical crossentropy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88" name="Google Shape;188;p18"/>
          <p:cNvPicPr preferRelativeResize="0"/>
          <p:nvPr/>
        </p:nvPicPr>
        <p:blipFill rotWithShape="1">
          <a:blip r:embed="rId3">
            <a:alphaModFix/>
          </a:blip>
          <a:srcRect b="0" l="0" r="23792" t="0"/>
          <a:stretch/>
        </p:blipFill>
        <p:spPr>
          <a:xfrm>
            <a:off x="4949175" y="1892000"/>
            <a:ext cx="4043950" cy="30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727650" y="654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highlight>
                  <a:schemeClr val="lt1"/>
                </a:highlight>
              </a:rPr>
              <a:t>Multi-label Classifation</a:t>
            </a:r>
            <a:endParaRPr sz="3200">
              <a:highlight>
                <a:schemeClr val="lt1"/>
              </a:highlight>
            </a:endParaRPr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125" y="1952338"/>
            <a:ext cx="4109750" cy="28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00" y="1901914"/>
            <a:ext cx="4020325" cy="29472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19"/>
          <p:cNvCxnSpPr/>
          <p:nvPr/>
        </p:nvCxnSpPr>
        <p:spPr>
          <a:xfrm>
            <a:off x="2784225" y="2271388"/>
            <a:ext cx="0" cy="170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9"/>
          <p:cNvCxnSpPr/>
          <p:nvPr/>
        </p:nvCxnSpPr>
        <p:spPr>
          <a:xfrm>
            <a:off x="7243450" y="2752988"/>
            <a:ext cx="0" cy="170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845025" y="1370875"/>
            <a:ext cx="6934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latin typeface="Lato"/>
                <a:ea typeface="Lato"/>
                <a:cs typeface="Lato"/>
                <a:sym typeface="Lato"/>
              </a:rPr>
              <a:t>Actual </a:t>
            </a:r>
            <a:r>
              <a:rPr lang="zh-TW" sz="1700">
                <a:latin typeface="Lato"/>
                <a:ea typeface="Lato"/>
                <a:cs typeface="Lato"/>
                <a:sym typeface="Lato"/>
              </a:rPr>
              <a:t>: the bird is sitting on a thin broken branch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latin typeface="Lato"/>
                <a:ea typeface="Lato"/>
                <a:cs typeface="Lato"/>
                <a:sym typeface="Lato"/>
              </a:rPr>
              <a:t>Predict </a:t>
            </a:r>
            <a:r>
              <a:rPr lang="zh-TW" sz="1700">
                <a:latin typeface="Lato"/>
                <a:ea typeface="Lato"/>
                <a:cs typeface="Lato"/>
                <a:sym typeface="Lato"/>
              </a:rPr>
              <a:t>: a is a bird sitting on o a &lt;unk&gt; style tie near a bird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729450" y="518350"/>
            <a:ext cx="741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RESULT </a:t>
            </a:r>
            <a:r>
              <a:rPr b="1" lang="zh-TW" sz="3200">
                <a:solidFill>
                  <a:schemeClr val="dk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- image captioning </a:t>
            </a:r>
            <a:endParaRPr b="1" sz="3200">
              <a:solidFill>
                <a:schemeClr val="dk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6" name="Google Shape;206;p20"/>
          <p:cNvPicPr preferRelativeResize="0"/>
          <p:nvPr/>
        </p:nvPicPr>
        <p:blipFill rotWithShape="1">
          <a:blip r:embed="rId3">
            <a:alphaModFix/>
          </a:blip>
          <a:srcRect b="1777" l="2056" r="3621" t="15952"/>
          <a:stretch/>
        </p:blipFill>
        <p:spPr>
          <a:xfrm>
            <a:off x="261525" y="2254300"/>
            <a:ext cx="8624550" cy="23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 rotWithShape="1">
          <a:blip r:embed="rId3">
            <a:alphaModFix/>
          </a:blip>
          <a:srcRect b="2569" l="1106" r="1008" t="12054"/>
          <a:stretch/>
        </p:blipFill>
        <p:spPr>
          <a:xfrm>
            <a:off x="925613" y="2254300"/>
            <a:ext cx="7292776" cy="24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/>
        </p:nvSpPr>
        <p:spPr>
          <a:xfrm>
            <a:off x="845025" y="1370875"/>
            <a:ext cx="6934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latin typeface="Lato"/>
                <a:ea typeface="Lato"/>
                <a:cs typeface="Lato"/>
                <a:sym typeface="Lato"/>
              </a:rPr>
              <a:t>Actual </a:t>
            </a:r>
            <a:r>
              <a:rPr lang="zh-TW" sz="1700">
                <a:latin typeface="Lato"/>
                <a:ea typeface="Lato"/>
                <a:cs typeface="Lato"/>
                <a:sym typeface="Lato"/>
              </a:rPr>
              <a:t>: a tellow and green fire hydrant sits near a grassy area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latin typeface="Lato"/>
                <a:ea typeface="Lato"/>
                <a:cs typeface="Lato"/>
                <a:sym typeface="Lato"/>
              </a:rPr>
              <a:t>Predict </a:t>
            </a:r>
            <a:r>
              <a:rPr lang="zh-TW" sz="1700">
                <a:latin typeface="Lato"/>
                <a:ea typeface="Lato"/>
                <a:cs typeface="Lato"/>
                <a:sym typeface="Lato"/>
              </a:rPr>
              <a:t>: consisting of blue &lt;unk&gt; in a field of red colored mouth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729450" y="518350"/>
            <a:ext cx="789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RESULT </a:t>
            </a:r>
            <a:r>
              <a:rPr b="1" lang="zh-TW" sz="3200">
                <a:solidFill>
                  <a:schemeClr val="dk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b="1" lang="zh-TW" sz="3200">
                <a:solidFill>
                  <a:schemeClr val="dk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image captioning (Our model)</a:t>
            </a:r>
            <a:endParaRPr b="1" sz="3200">
              <a:solidFill>
                <a:schemeClr val="dk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