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76" r:id="rId8"/>
    <p:sldId id="259" r:id="rId9"/>
    <p:sldId id="261" r:id="rId10"/>
    <p:sldId id="277" r:id="rId11"/>
    <p:sldId id="280" r:id="rId12"/>
    <p:sldId id="278" r:id="rId13"/>
    <p:sldId id="279" r:id="rId14"/>
    <p:sldId id="281" r:id="rId15"/>
    <p:sldId id="282" r:id="rId16"/>
    <p:sldId id="265" r:id="rId17"/>
    <p:sldId id="283" r:id="rId18"/>
    <p:sldId id="284" r:id="rId19"/>
    <p:sldId id="285" r:id="rId20"/>
    <p:sldId id="287" r:id="rId21"/>
    <p:sldId id="286" r:id="rId22"/>
    <p:sldId id="288" r:id="rId23"/>
    <p:sldId id="28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0" d="100"/>
          <a:sy n="70" d="100"/>
        </p:scale>
        <p:origin x="536" y="4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11/24/2022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11/24/2022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KPIM DATATHON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11/24/2022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Picture 3">
            <a:extLst>
              <a:ext uri="{FF2B5EF4-FFF2-40B4-BE49-F238E27FC236}">
                <a16:creationId xmlns:a16="http://schemas.microsoft.com/office/drawing/2014/main" id="{6E80FF37-F3BE-BC4A-6ECD-074A4A966DE6}"/>
              </a:ext>
            </a:extLst>
          </p:cNvPr>
          <p:cNvPicPr>
            <a:picLocks noChangeAspect="1"/>
          </p:cNvPicPr>
          <p:nvPr/>
        </p:nvPicPr>
        <p:blipFill>
          <a:blip r:embed="rId2"/>
          <a:stretch>
            <a:fillRect/>
          </a:stretch>
        </p:blipFill>
        <p:spPr>
          <a:xfrm>
            <a:off x="1353312" y="1113001"/>
            <a:ext cx="9407836" cy="5248112"/>
          </a:xfrm>
          <a:prstGeom prst="rect">
            <a:avLst/>
          </a:prstGeom>
        </p:spPr>
      </p:pic>
      <p:sp>
        <p:nvSpPr>
          <p:cNvPr id="6" name="Title 1">
            <a:extLst>
              <a:ext uri="{FF2B5EF4-FFF2-40B4-BE49-F238E27FC236}">
                <a16:creationId xmlns:a16="http://schemas.microsoft.com/office/drawing/2014/main" id="{3DA40807-25DC-A9AF-DCF7-3D9379B06284}"/>
              </a:ext>
            </a:extLst>
          </p:cNvPr>
          <p:cNvSpPr>
            <a:spLocks noGrp="1"/>
          </p:cNvSpPr>
          <p:nvPr>
            <p:ph type="title"/>
          </p:nvPr>
        </p:nvSpPr>
        <p:spPr>
          <a:xfrm>
            <a:off x="1167492" y="381001"/>
            <a:ext cx="9779183" cy="736600"/>
          </a:xfrm>
        </p:spPr>
        <p:txBody>
          <a:bodyPr/>
          <a:lstStyle/>
          <a:p>
            <a:pPr algn="just"/>
            <a:r>
              <a:rPr lang="en-US" sz="3200" dirty="0" err="1"/>
              <a:t>Tỉ</a:t>
            </a:r>
            <a:r>
              <a:rPr lang="en-US" sz="3200" dirty="0"/>
              <a:t> </a:t>
            </a:r>
            <a:r>
              <a:rPr lang="en-US" sz="3200" dirty="0" err="1"/>
              <a:t>lệ</a:t>
            </a:r>
            <a:r>
              <a:rPr lang="en-US" sz="3200" dirty="0"/>
              <a:t> </a:t>
            </a:r>
            <a:r>
              <a:rPr lang="en-US" sz="3200" dirty="0" err="1"/>
              <a:t>giao</a:t>
            </a:r>
            <a:r>
              <a:rPr lang="en-US" sz="3200" dirty="0"/>
              <a:t> </a:t>
            </a:r>
            <a:r>
              <a:rPr lang="vi-VN" sz="3200" dirty="0"/>
              <a:t>hàng nội thành vẫn rất ít, chỉ chiếm 4.46%</a:t>
            </a:r>
            <a:endParaRPr lang="en-US" sz="3200" dirty="0"/>
          </a:p>
        </p:txBody>
      </p:sp>
      <p:pic>
        <p:nvPicPr>
          <p:cNvPr id="9" name="Picture 8">
            <a:extLst>
              <a:ext uri="{FF2B5EF4-FFF2-40B4-BE49-F238E27FC236}">
                <a16:creationId xmlns:a16="http://schemas.microsoft.com/office/drawing/2014/main" id="{ECB82971-00E3-DFE3-6515-930FB1C19BE2}"/>
              </a:ext>
            </a:extLst>
          </p:cNvPr>
          <p:cNvPicPr>
            <a:picLocks noChangeAspect="1"/>
          </p:cNvPicPr>
          <p:nvPr/>
        </p:nvPicPr>
        <p:blipFill>
          <a:blip r:embed="rId2"/>
          <a:stretch>
            <a:fillRect/>
          </a:stretch>
        </p:blipFill>
        <p:spPr>
          <a:xfrm>
            <a:off x="1505712" y="1265401"/>
            <a:ext cx="9407836" cy="5248112"/>
          </a:xfrm>
          <a:prstGeom prst="rect">
            <a:avLst/>
          </a:prstGeom>
        </p:spPr>
      </p:pic>
    </p:spTree>
    <p:extLst>
      <p:ext uri="{BB962C8B-B14F-4D97-AF65-F5344CB8AC3E}">
        <p14:creationId xmlns:p14="http://schemas.microsoft.com/office/powerpoint/2010/main" val="50105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11/24/2022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itle 1">
            <a:extLst>
              <a:ext uri="{FF2B5EF4-FFF2-40B4-BE49-F238E27FC236}">
                <a16:creationId xmlns:a16="http://schemas.microsoft.com/office/drawing/2014/main" id="{3DA40807-25DC-A9AF-DCF7-3D9379B06284}"/>
              </a:ext>
            </a:extLst>
          </p:cNvPr>
          <p:cNvSpPr>
            <a:spLocks noGrp="1"/>
          </p:cNvSpPr>
          <p:nvPr>
            <p:ph type="title"/>
          </p:nvPr>
        </p:nvSpPr>
        <p:spPr>
          <a:xfrm>
            <a:off x="1167492" y="136525"/>
            <a:ext cx="9779183" cy="1474852"/>
          </a:xfrm>
        </p:spPr>
        <p:txBody>
          <a:bodyPr/>
          <a:lstStyle/>
          <a:p>
            <a:pPr algn="just"/>
            <a:r>
              <a:rPr lang="vi-VN" sz="3200" dirty="0"/>
              <a:t>Hà nội có thời gian vận chuyển trung bình lớn nhất đồng thời cũng có tỷ lệ vận chuyển trễ và đơn hàng chưa hoàn thành lớn nhất</a:t>
            </a:r>
            <a:endParaRPr lang="en-US" sz="3200" dirty="0"/>
          </a:p>
        </p:txBody>
      </p:sp>
      <p:pic>
        <p:nvPicPr>
          <p:cNvPr id="8" name="Picture 7">
            <a:extLst>
              <a:ext uri="{FF2B5EF4-FFF2-40B4-BE49-F238E27FC236}">
                <a16:creationId xmlns:a16="http://schemas.microsoft.com/office/drawing/2014/main" id="{767265BE-EC47-8640-D398-310EC01E3C2F}"/>
              </a:ext>
            </a:extLst>
          </p:cNvPr>
          <p:cNvPicPr>
            <a:picLocks noChangeAspect="1"/>
          </p:cNvPicPr>
          <p:nvPr/>
        </p:nvPicPr>
        <p:blipFill>
          <a:blip r:embed="rId2"/>
          <a:stretch>
            <a:fillRect/>
          </a:stretch>
        </p:blipFill>
        <p:spPr>
          <a:xfrm>
            <a:off x="995336" y="1611377"/>
            <a:ext cx="9569274" cy="4504943"/>
          </a:xfrm>
          <a:prstGeom prst="rect">
            <a:avLst/>
          </a:prstGeom>
        </p:spPr>
      </p:pic>
    </p:spTree>
    <p:extLst>
      <p:ext uri="{BB962C8B-B14F-4D97-AF65-F5344CB8AC3E}">
        <p14:creationId xmlns:p14="http://schemas.microsoft.com/office/powerpoint/2010/main" val="330792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vi-VN" dirty="0"/>
              <a:t>Phân tích</a:t>
            </a:r>
            <a:r>
              <a:rPr lang="en-US" dirty="0"/>
              <a:t> </a:t>
            </a:r>
            <a:r>
              <a:rPr lang="en-US" dirty="0" err="1"/>
              <a:t>thống</a:t>
            </a:r>
            <a:r>
              <a:rPr lang="en-US" dirty="0"/>
              <a:t> </a:t>
            </a:r>
            <a:r>
              <a:rPr lang="en-US" dirty="0" err="1"/>
              <a:t>kê</a:t>
            </a:r>
            <a:r>
              <a:rPr lang="en-US" dirty="0"/>
              <a:t> </a:t>
            </a:r>
            <a:r>
              <a:rPr lang="en-US" dirty="0" err="1"/>
              <a:t>vào</a:t>
            </a:r>
            <a:r>
              <a:rPr lang="en-US" dirty="0"/>
              <a:t> </a:t>
            </a:r>
            <a:r>
              <a:rPr lang="en-US" dirty="0" err="1"/>
              <a:t>dự</a:t>
            </a:r>
            <a:r>
              <a:rPr lang="en-US" dirty="0"/>
              <a:t> </a:t>
            </a:r>
            <a:r>
              <a:rPr lang="en-US" dirty="0" err="1"/>
              <a:t>báo</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vi-VN" dirty="0"/>
              <a:t>Dữ liệu kinh doanh 6 tháng cuối năm 2019</a:t>
            </a:r>
            <a:endParaRPr lang="en-US" dirty="0"/>
          </a:p>
        </p:txBody>
      </p:sp>
    </p:spTree>
    <p:extLst>
      <p:ext uri="{BB962C8B-B14F-4D97-AF65-F5344CB8AC3E}">
        <p14:creationId xmlns:p14="http://schemas.microsoft.com/office/powerpoint/2010/main" val="164321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nchor="b">
            <a:normAutofit/>
          </a:bodyPr>
          <a:lstStyle/>
          <a:p>
            <a:r>
              <a:rPr lang="en-US" dirty="0" err="1"/>
              <a:t>Thống</a:t>
            </a:r>
            <a:r>
              <a:rPr lang="en-US" dirty="0"/>
              <a:t> </a:t>
            </a:r>
            <a:r>
              <a:rPr lang="en-US" dirty="0" err="1"/>
              <a:t>kê</a:t>
            </a:r>
            <a:r>
              <a:rPr lang="en-US" dirty="0"/>
              <a:t> </a:t>
            </a:r>
          </a:p>
        </p:txBody>
      </p:sp>
      <p:pic>
        <p:nvPicPr>
          <p:cNvPr id="19" name="Picture 18">
            <a:extLst>
              <a:ext uri="{FF2B5EF4-FFF2-40B4-BE49-F238E27FC236}">
                <a16:creationId xmlns:a16="http://schemas.microsoft.com/office/drawing/2014/main" id="{0FB5867B-1CDA-2364-7ADA-21F19EA9B841}"/>
              </a:ext>
            </a:extLst>
          </p:cNvPr>
          <p:cNvPicPr>
            <a:picLocks noChangeAspect="1"/>
          </p:cNvPicPr>
          <p:nvPr/>
        </p:nvPicPr>
        <p:blipFill>
          <a:blip r:embed="rId2"/>
          <a:stretch>
            <a:fillRect/>
          </a:stretch>
        </p:blipFill>
        <p:spPr>
          <a:xfrm>
            <a:off x="8154673" y="3151704"/>
            <a:ext cx="3218688" cy="2018500"/>
          </a:xfrm>
          <a:prstGeom prst="rect">
            <a:avLst/>
          </a:prstGeom>
          <a:noFill/>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1767114" cy="365125"/>
          </a:xfrm>
        </p:spPr>
        <p:txBody>
          <a:bodyPr anchor="ctr">
            <a:normAutofit/>
          </a:bodyPr>
          <a:lstStyle/>
          <a:p>
            <a:pPr>
              <a:spcAft>
                <a:spcPts val="600"/>
              </a:spcAft>
            </a:pPr>
            <a:fld id="{0B931EDA-BCF8-BB4B-B4D1-2CFE062FA080}" type="datetime1">
              <a:rPr lang="en-US" smtClean="0"/>
              <a:pPr>
                <a:spcAft>
                  <a:spcPts val="600"/>
                </a:spcAft>
              </a:pPr>
              <a:t>11/24/2022</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pic>
        <p:nvPicPr>
          <p:cNvPr id="17" name="Picture 16">
            <a:extLst>
              <a:ext uri="{FF2B5EF4-FFF2-40B4-BE49-F238E27FC236}">
                <a16:creationId xmlns:a16="http://schemas.microsoft.com/office/drawing/2014/main" id="{B2740180-CFE9-90DF-AC06-92A91E3D33A6}"/>
              </a:ext>
            </a:extLst>
          </p:cNvPr>
          <p:cNvPicPr>
            <a:picLocks noChangeAspect="1"/>
          </p:cNvPicPr>
          <p:nvPr/>
        </p:nvPicPr>
        <p:blipFill>
          <a:blip r:embed="rId3"/>
          <a:stretch>
            <a:fillRect/>
          </a:stretch>
        </p:blipFill>
        <p:spPr>
          <a:xfrm>
            <a:off x="1299986" y="2526318"/>
            <a:ext cx="1454146" cy="2828613"/>
          </a:xfrm>
          <a:prstGeom prst="rect">
            <a:avLst/>
          </a:prstGeom>
          <a:noFill/>
        </p:spPr>
      </p:pic>
      <p:sp>
        <p:nvSpPr>
          <p:cNvPr id="6" name="Text Placeholder 5">
            <a:extLst>
              <a:ext uri="{FF2B5EF4-FFF2-40B4-BE49-F238E27FC236}">
                <a16:creationId xmlns:a16="http://schemas.microsoft.com/office/drawing/2014/main" id="{F5018B6D-E395-49AD-92AD-AD69E3AB40C3}"/>
              </a:ext>
            </a:extLst>
          </p:cNvPr>
          <p:cNvSpPr>
            <a:spLocks noGrp="1"/>
          </p:cNvSpPr>
          <p:nvPr>
            <p:ph idx="11"/>
          </p:nvPr>
        </p:nvSpPr>
        <p:spPr>
          <a:xfrm>
            <a:off x="1167493" y="2003804"/>
            <a:ext cx="3173278" cy="522514"/>
          </a:xfrm>
        </p:spPr>
        <p:txBody>
          <a:bodyPr>
            <a:normAutofit/>
          </a:bodyPr>
          <a:lstStyle/>
          <a:p>
            <a:r>
              <a:rPr lang="en-US" sz="1500" err="1"/>
              <a:t>Một</a:t>
            </a:r>
            <a:r>
              <a:rPr lang="en-US" sz="1500"/>
              <a:t> </a:t>
            </a:r>
            <a:r>
              <a:rPr lang="en-US" sz="1500" err="1"/>
              <a:t>số</a:t>
            </a:r>
            <a:r>
              <a:rPr lang="en-US" sz="1500"/>
              <a:t> </a:t>
            </a:r>
            <a:r>
              <a:rPr lang="en-US" sz="1500" err="1"/>
              <a:t>thống</a:t>
            </a:r>
            <a:r>
              <a:rPr lang="en-US" sz="1500"/>
              <a:t> </a:t>
            </a:r>
            <a:r>
              <a:rPr lang="en-US" sz="1500" err="1"/>
              <a:t>kê</a:t>
            </a:r>
            <a:r>
              <a:rPr lang="en-US" sz="1500"/>
              <a:t> </a:t>
            </a:r>
            <a:r>
              <a:rPr lang="en-US" sz="1500" err="1"/>
              <a:t>cơ</a:t>
            </a:r>
            <a:r>
              <a:rPr lang="en-US" sz="1500"/>
              <a:t> </a:t>
            </a:r>
            <a:r>
              <a:rPr lang="en-US" sz="1500" err="1"/>
              <a:t>bản</a:t>
            </a:r>
            <a:r>
              <a:rPr lang="en-US" sz="1500"/>
              <a:t> </a:t>
            </a:r>
            <a:r>
              <a:rPr lang="en-US" sz="1500" err="1"/>
              <a:t>của</a:t>
            </a:r>
            <a:r>
              <a:rPr lang="en-US" sz="1500"/>
              <a:t> </a:t>
            </a:r>
            <a:r>
              <a:rPr lang="en-US" sz="1500" err="1"/>
              <a:t>dữ</a:t>
            </a:r>
            <a:r>
              <a:rPr lang="en-US" sz="1500"/>
              <a:t> </a:t>
            </a:r>
            <a:r>
              <a:rPr lang="en-US" sz="1500" err="1"/>
              <a:t>liệu</a:t>
            </a:r>
            <a:endParaRPr lang="en-US" sz="1500"/>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2"/>
          </p:nvPr>
        </p:nvSpPr>
        <p:spPr>
          <a:xfrm>
            <a:off x="4683788" y="2003804"/>
            <a:ext cx="3173278" cy="522514"/>
          </a:xfrm>
        </p:spPr>
        <p:txBody>
          <a:bodyPr>
            <a:normAutofit/>
          </a:bodyPr>
          <a:lstStyle/>
          <a:p>
            <a:r>
              <a:rPr lang="en-US" dirty="0"/>
              <a:t>5 </a:t>
            </a:r>
            <a:r>
              <a:rPr lang="en-US" dirty="0" err="1"/>
              <a:t>dòng</a:t>
            </a:r>
            <a:r>
              <a:rPr lang="en-US" dirty="0"/>
              <a:t> </a:t>
            </a:r>
            <a:r>
              <a:rPr lang="en-US" dirty="0" err="1"/>
              <a:t>đầu</a:t>
            </a:r>
            <a:r>
              <a:rPr lang="en-US" dirty="0"/>
              <a:t> </a:t>
            </a:r>
            <a:r>
              <a:rPr lang="en-US" dirty="0" err="1"/>
              <a:t>dữ</a:t>
            </a:r>
            <a:r>
              <a:rPr lang="en-US" dirty="0"/>
              <a:t> </a:t>
            </a:r>
            <a:r>
              <a:rPr lang="en-US" dirty="0" err="1"/>
              <a:t>liệu</a:t>
            </a:r>
            <a:endParaRPr lang="en-US" dirty="0"/>
          </a:p>
        </p:txBody>
      </p:sp>
      <p:pic>
        <p:nvPicPr>
          <p:cNvPr id="15" name="Picture 14">
            <a:extLst>
              <a:ext uri="{FF2B5EF4-FFF2-40B4-BE49-F238E27FC236}">
                <a16:creationId xmlns:a16="http://schemas.microsoft.com/office/drawing/2014/main" id="{96975DB4-1789-84E8-6C32-568097EDFA71}"/>
              </a:ext>
            </a:extLst>
          </p:cNvPr>
          <p:cNvPicPr>
            <a:picLocks noChangeAspect="1"/>
          </p:cNvPicPr>
          <p:nvPr/>
        </p:nvPicPr>
        <p:blipFill>
          <a:blip r:embed="rId4"/>
          <a:stretch>
            <a:fillRect/>
          </a:stretch>
        </p:blipFill>
        <p:spPr>
          <a:xfrm>
            <a:off x="4723458" y="2746648"/>
            <a:ext cx="2667249" cy="2828613"/>
          </a:xfrm>
          <a:prstGeom prst="rect">
            <a:avLst/>
          </a:prstGeom>
          <a:noFill/>
        </p:spPr>
      </p:pic>
      <p:sp>
        <p:nvSpPr>
          <p:cNvPr id="24" name="Content Placeholder 9">
            <a:extLst>
              <a:ext uri="{FF2B5EF4-FFF2-40B4-BE49-F238E27FC236}">
                <a16:creationId xmlns:a16="http://schemas.microsoft.com/office/drawing/2014/main" id="{BF17F306-AC06-6E42-55B8-148AF4407A66}"/>
              </a:ext>
            </a:extLst>
          </p:cNvPr>
          <p:cNvSpPr>
            <a:spLocks noGrp="1"/>
          </p:cNvSpPr>
          <p:nvPr>
            <p:ph idx="14"/>
          </p:nvPr>
        </p:nvSpPr>
        <p:spPr>
          <a:xfrm>
            <a:off x="8200083" y="2003804"/>
            <a:ext cx="3173278" cy="522514"/>
          </a:xfrm>
        </p:spPr>
        <p:txBody>
          <a:bodyPr/>
          <a:lstStyle/>
          <a:p>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trống</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spTree>
    <p:extLst>
      <p:ext uri="{BB962C8B-B14F-4D97-AF65-F5344CB8AC3E}">
        <p14:creationId xmlns:p14="http://schemas.microsoft.com/office/powerpoint/2010/main"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5F15DF7-59D6-D78D-02F1-FAB1FC58C340}"/>
              </a:ext>
            </a:extLst>
          </p:cNvPr>
          <p:cNvSpPr>
            <a:spLocks noGrp="1"/>
          </p:cNvSpPr>
          <p:nvPr>
            <p:ph type="title"/>
          </p:nvPr>
        </p:nvSpPr>
        <p:spPr>
          <a:xfrm>
            <a:off x="1167492" y="381000"/>
            <a:ext cx="9779183" cy="1325563"/>
          </a:xfrm>
        </p:spPr>
        <p:txBody>
          <a:bodyPr/>
          <a:lstStyle/>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915EB7-9DB8-605B-B8F7-2F3E2F1D1268}"/>
              </a:ext>
            </a:extLst>
          </p:cNvPr>
          <p:cNvPicPr>
            <a:picLocks noChangeAspect="1"/>
          </p:cNvPicPr>
          <p:nvPr/>
        </p:nvPicPr>
        <p:blipFill>
          <a:blip r:embed="rId2"/>
          <a:stretch>
            <a:fillRect/>
          </a:stretch>
        </p:blipFill>
        <p:spPr>
          <a:xfrm>
            <a:off x="140939" y="2036284"/>
            <a:ext cx="11910121" cy="3185956"/>
          </a:xfrm>
          <a:prstGeom prst="rect">
            <a:avLst/>
          </a:prstGeom>
          <a:noFill/>
        </p:spPr>
      </p:pic>
      <p:sp>
        <p:nvSpPr>
          <p:cNvPr id="12" name="Date Placeholder 3">
            <a:extLst>
              <a:ext uri="{FF2B5EF4-FFF2-40B4-BE49-F238E27FC236}">
                <a16:creationId xmlns:a16="http://schemas.microsoft.com/office/drawing/2014/main" id="{80CF3AA7-DF01-93C0-A7D4-26409175AE4F}"/>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11/24/2022</a:t>
            </a:fld>
            <a:endParaRPr lang="en-US"/>
          </a:p>
        </p:txBody>
      </p:sp>
      <p:sp>
        <p:nvSpPr>
          <p:cNvPr id="14" name="Footer Placeholder 4">
            <a:extLst>
              <a:ext uri="{FF2B5EF4-FFF2-40B4-BE49-F238E27FC236}">
                <a16:creationId xmlns:a16="http://schemas.microsoft.com/office/drawing/2014/main" id="{7FEFD0FC-8BBF-DD83-12DD-3344F6E28215}"/>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6" name="Slide Number Placeholder 5">
            <a:extLst>
              <a:ext uri="{FF2B5EF4-FFF2-40B4-BE49-F238E27FC236}">
                <a16:creationId xmlns:a16="http://schemas.microsoft.com/office/drawing/2014/main" id="{7999C2E6-8495-57BA-A2FD-6A2EA980AC31}"/>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317049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5F15DF7-59D6-D78D-02F1-FAB1FC58C340}"/>
              </a:ext>
            </a:extLst>
          </p:cNvPr>
          <p:cNvSpPr>
            <a:spLocks noGrp="1"/>
          </p:cNvSpPr>
          <p:nvPr>
            <p:ph type="title"/>
          </p:nvPr>
        </p:nvSpPr>
        <p:spPr>
          <a:xfrm>
            <a:off x="1167492" y="381000"/>
            <a:ext cx="9779183" cy="1325563"/>
          </a:xfrm>
        </p:spPr>
        <p:txBody>
          <a:bodyPr/>
          <a:lstStyle/>
          <a:p>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trend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seasonal </a:t>
            </a:r>
          </a:p>
        </p:txBody>
      </p:sp>
      <p:sp>
        <p:nvSpPr>
          <p:cNvPr id="12" name="Date Placeholder 3">
            <a:extLst>
              <a:ext uri="{FF2B5EF4-FFF2-40B4-BE49-F238E27FC236}">
                <a16:creationId xmlns:a16="http://schemas.microsoft.com/office/drawing/2014/main" id="{80CF3AA7-DF01-93C0-A7D4-26409175AE4F}"/>
              </a:ext>
            </a:extLst>
          </p:cNvPr>
          <p:cNvSpPr>
            <a:spLocks noGrp="1"/>
          </p:cNvSpPr>
          <p:nvPr>
            <p:ph type="dt" sz="half" idx="2"/>
          </p:nvPr>
        </p:nvSpPr>
        <p:spPr>
          <a:xfrm>
            <a:off x="381000" y="6356350"/>
            <a:ext cx="1701018" cy="365125"/>
          </a:xfrm>
        </p:spPr>
        <p:txBody>
          <a:bodyPr/>
          <a:lstStyle/>
          <a:p>
            <a:pPr>
              <a:spcAft>
                <a:spcPts val="600"/>
              </a:spcAft>
            </a:pPr>
            <a:fld id="{8CE9AC2A-20AD-8C48-B5EB-B5322BDBCDEE}" type="datetime1">
              <a:rPr lang="en-US" smtClean="0"/>
              <a:pPr>
                <a:spcAft>
                  <a:spcPts val="600"/>
                </a:spcAft>
              </a:pPr>
              <a:t>11/24/2022</a:t>
            </a:fld>
            <a:endParaRPr lang="en-US"/>
          </a:p>
        </p:txBody>
      </p:sp>
      <p:sp>
        <p:nvSpPr>
          <p:cNvPr id="14" name="Footer Placeholder 4">
            <a:extLst>
              <a:ext uri="{FF2B5EF4-FFF2-40B4-BE49-F238E27FC236}">
                <a16:creationId xmlns:a16="http://schemas.microsoft.com/office/drawing/2014/main" id="{7FEFD0FC-8BBF-DD83-12DD-3344F6E28215}"/>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6" name="Slide Number Placeholder 5">
            <a:extLst>
              <a:ext uri="{FF2B5EF4-FFF2-40B4-BE49-F238E27FC236}">
                <a16:creationId xmlns:a16="http://schemas.microsoft.com/office/drawing/2014/main" id="{7999C2E6-8495-57BA-A2FD-6A2EA980AC31}"/>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15</a:t>
            </a:fld>
            <a:endParaRPr lang="en-US"/>
          </a:p>
        </p:txBody>
      </p:sp>
      <p:pic>
        <p:nvPicPr>
          <p:cNvPr id="3" name="Picture 2">
            <a:extLst>
              <a:ext uri="{FF2B5EF4-FFF2-40B4-BE49-F238E27FC236}">
                <a16:creationId xmlns:a16="http://schemas.microsoft.com/office/drawing/2014/main" id="{EE180DF7-1E76-D0F5-0C2F-85240D7656F9}"/>
              </a:ext>
            </a:extLst>
          </p:cNvPr>
          <p:cNvPicPr>
            <a:picLocks noChangeAspect="1"/>
          </p:cNvPicPr>
          <p:nvPr/>
        </p:nvPicPr>
        <p:blipFill>
          <a:blip r:embed="rId2"/>
          <a:stretch>
            <a:fillRect/>
          </a:stretch>
        </p:blipFill>
        <p:spPr>
          <a:xfrm>
            <a:off x="254000" y="2180894"/>
            <a:ext cx="5842000" cy="3410017"/>
          </a:xfrm>
          <a:prstGeom prst="rect">
            <a:avLst/>
          </a:prstGeom>
        </p:spPr>
      </p:pic>
      <p:pic>
        <p:nvPicPr>
          <p:cNvPr id="6" name="Picture 5">
            <a:extLst>
              <a:ext uri="{FF2B5EF4-FFF2-40B4-BE49-F238E27FC236}">
                <a16:creationId xmlns:a16="http://schemas.microsoft.com/office/drawing/2014/main" id="{9AE8A9F9-6914-3F0A-8787-EF559D06EF0E}"/>
              </a:ext>
            </a:extLst>
          </p:cNvPr>
          <p:cNvPicPr>
            <a:picLocks noChangeAspect="1"/>
          </p:cNvPicPr>
          <p:nvPr/>
        </p:nvPicPr>
        <p:blipFill>
          <a:blip r:embed="rId3"/>
          <a:stretch>
            <a:fillRect/>
          </a:stretch>
        </p:blipFill>
        <p:spPr>
          <a:xfrm>
            <a:off x="6350000" y="2201478"/>
            <a:ext cx="5842000" cy="3368850"/>
          </a:xfrm>
          <a:prstGeom prst="rect">
            <a:avLst/>
          </a:prstGeom>
        </p:spPr>
      </p:pic>
    </p:spTree>
    <p:extLst>
      <p:ext uri="{BB962C8B-B14F-4D97-AF65-F5344CB8AC3E}">
        <p14:creationId xmlns:p14="http://schemas.microsoft.com/office/powerpoint/2010/main" val="219599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2140-858F-F7B9-A727-2CC45546DC5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huỗi dừng bằng adfuller test</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410C87B-886D-BBBF-8050-3DF065DD1DF3}"/>
              </a:ext>
            </a:extLst>
          </p:cNvPr>
          <p:cNvSpPr>
            <a:spLocks noGrp="1"/>
          </p:cNvSpPr>
          <p:nvPr>
            <p:ph type="dt" sz="half" idx="2"/>
          </p:nvPr>
        </p:nvSpPr>
        <p:spPr/>
        <p:txBody>
          <a:bodyPr/>
          <a:lstStyle/>
          <a:p>
            <a:fld id="{8CE9AC2A-20AD-8C48-B5EB-B5322BDBCDEE}" type="datetime1">
              <a:rPr lang="en-US" smtClean="0"/>
              <a:pPr/>
              <a:t>11/24/2022</a:t>
            </a:fld>
            <a:endParaRPr lang="en-US" dirty="0"/>
          </a:p>
        </p:txBody>
      </p:sp>
      <p:sp>
        <p:nvSpPr>
          <p:cNvPr id="5" name="Footer Placeholder 4">
            <a:extLst>
              <a:ext uri="{FF2B5EF4-FFF2-40B4-BE49-F238E27FC236}">
                <a16:creationId xmlns:a16="http://schemas.microsoft.com/office/drawing/2014/main" id="{F323BE2C-F773-638C-058D-6EC3EC18F00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D0AC8EB-6F9A-3C72-6A1B-045370EAD0F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8" name="Picture 7">
            <a:extLst>
              <a:ext uri="{FF2B5EF4-FFF2-40B4-BE49-F238E27FC236}">
                <a16:creationId xmlns:a16="http://schemas.microsoft.com/office/drawing/2014/main" id="{4FFE433C-A505-681C-21E4-3B7413248FC4}"/>
              </a:ext>
            </a:extLst>
          </p:cNvPr>
          <p:cNvPicPr>
            <a:picLocks noChangeAspect="1"/>
          </p:cNvPicPr>
          <p:nvPr/>
        </p:nvPicPr>
        <p:blipFill>
          <a:blip r:embed="rId2"/>
          <a:stretch>
            <a:fillRect/>
          </a:stretch>
        </p:blipFill>
        <p:spPr>
          <a:xfrm>
            <a:off x="1167492" y="2190050"/>
            <a:ext cx="7262878" cy="1467550"/>
          </a:xfrm>
          <a:prstGeom prst="rect">
            <a:avLst/>
          </a:prstGeom>
        </p:spPr>
      </p:pic>
    </p:spTree>
    <p:extLst>
      <p:ext uri="{BB962C8B-B14F-4D97-AF65-F5344CB8AC3E}">
        <p14:creationId xmlns:p14="http://schemas.microsoft.com/office/powerpoint/2010/main" val="276537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54E3-C30E-5277-A2B3-00DA150E78F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u</a:t>
            </a:r>
            <a:r>
              <a:rPr lang="en-US" dirty="0" err="1">
                <a:latin typeface="Times New Roman" panose="02020603050405020304" pitchFamily="18" charset="0"/>
                <a:cs typeface="Times New Roman" panose="02020603050405020304" pitchFamily="18" charset="0"/>
              </a:rPr>
              <a:t>ỗi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dừng bằng cách lấy vi phân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2A110F-47EE-52B8-B041-CAC98E20E3F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0F947CB-FE54-781E-8EA3-8D85A0D6B0A0}"/>
              </a:ext>
            </a:extLst>
          </p:cNvPr>
          <p:cNvSpPr>
            <a:spLocks noGrp="1"/>
          </p:cNvSpPr>
          <p:nvPr>
            <p:ph type="dt" sz="half" idx="2"/>
          </p:nvPr>
        </p:nvSpPr>
        <p:spPr/>
        <p:txBody>
          <a:bodyPr/>
          <a:lstStyle/>
          <a:p>
            <a:fld id="{8CE9AC2A-20AD-8C48-B5EB-B5322BDBCDEE}" type="datetime1">
              <a:rPr lang="en-US" smtClean="0"/>
              <a:pPr/>
              <a:t>11/24/2022</a:t>
            </a:fld>
            <a:endParaRPr lang="en-US" dirty="0"/>
          </a:p>
        </p:txBody>
      </p:sp>
      <p:sp>
        <p:nvSpPr>
          <p:cNvPr id="5" name="Footer Placeholder 4">
            <a:extLst>
              <a:ext uri="{FF2B5EF4-FFF2-40B4-BE49-F238E27FC236}">
                <a16:creationId xmlns:a16="http://schemas.microsoft.com/office/drawing/2014/main" id="{64853C9E-5626-2716-E932-5DFB4C19015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1202D6-37E1-EA3C-86E5-016EC753F63F}"/>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F58EFDF6-D355-4C1C-1FC3-249D09C203E3}"/>
              </a:ext>
            </a:extLst>
          </p:cNvPr>
          <p:cNvPicPr>
            <a:picLocks noChangeAspect="1"/>
          </p:cNvPicPr>
          <p:nvPr/>
        </p:nvPicPr>
        <p:blipFill>
          <a:blip r:embed="rId2"/>
          <a:stretch>
            <a:fillRect/>
          </a:stretch>
        </p:blipFill>
        <p:spPr>
          <a:xfrm>
            <a:off x="1593287" y="1982015"/>
            <a:ext cx="8927592" cy="4374335"/>
          </a:xfrm>
          <a:prstGeom prst="rect">
            <a:avLst/>
          </a:prstGeom>
        </p:spPr>
      </p:pic>
    </p:spTree>
    <p:extLst>
      <p:ext uri="{BB962C8B-B14F-4D97-AF65-F5344CB8AC3E}">
        <p14:creationId xmlns:p14="http://schemas.microsoft.com/office/powerpoint/2010/main" val="32478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2B59-FCAF-9E35-E581-1D1621288B52}"/>
              </a:ext>
            </a:extLst>
          </p:cNvPr>
          <p:cNvSpPr>
            <a:spLocks noGrp="1"/>
          </p:cNvSpPr>
          <p:nvPr>
            <p:ph type="title"/>
          </p:nvPr>
        </p:nvSpPr>
        <p:spPr>
          <a:xfrm>
            <a:off x="1167492" y="381000"/>
            <a:ext cx="9779183" cy="1325563"/>
          </a:xfrm>
        </p:spPr>
        <p:txBody>
          <a:bodyPr anchor="b">
            <a:normAutofit/>
          </a:bodyPr>
          <a:lstStyle/>
          <a:p>
            <a:r>
              <a:rPr lang="vi-VN" sz="4400"/>
              <a:t>Vẽ hàm acf và pacf để tính các thông số đầu vào cho mô hình</a:t>
            </a:r>
            <a:endParaRPr lang="en-US" sz="4400"/>
          </a:p>
        </p:txBody>
      </p:sp>
      <p:pic>
        <p:nvPicPr>
          <p:cNvPr id="7" name="Picture 6">
            <a:extLst>
              <a:ext uri="{FF2B5EF4-FFF2-40B4-BE49-F238E27FC236}">
                <a16:creationId xmlns:a16="http://schemas.microsoft.com/office/drawing/2014/main" id="{D405ACBF-6590-17A5-0557-76820D5C0BFA}"/>
              </a:ext>
            </a:extLst>
          </p:cNvPr>
          <p:cNvPicPr>
            <a:picLocks noChangeAspect="1"/>
          </p:cNvPicPr>
          <p:nvPr/>
        </p:nvPicPr>
        <p:blipFill>
          <a:blip r:embed="rId2"/>
          <a:stretch>
            <a:fillRect/>
          </a:stretch>
        </p:blipFill>
        <p:spPr>
          <a:xfrm>
            <a:off x="1167493" y="2607600"/>
            <a:ext cx="4663440" cy="2669818"/>
          </a:xfrm>
          <a:prstGeom prst="rect">
            <a:avLst/>
          </a:prstGeom>
          <a:noFill/>
        </p:spPr>
      </p:pic>
      <p:sp>
        <p:nvSpPr>
          <p:cNvPr id="4" name="Date Placeholder 3">
            <a:extLst>
              <a:ext uri="{FF2B5EF4-FFF2-40B4-BE49-F238E27FC236}">
                <a16:creationId xmlns:a16="http://schemas.microsoft.com/office/drawing/2014/main" id="{EA3A5FE5-BBBA-94F8-A45A-925E3350802C}"/>
              </a:ext>
            </a:extLst>
          </p:cNvPr>
          <p:cNvSpPr>
            <a:spLocks noGrp="1"/>
          </p:cNvSpPr>
          <p:nvPr>
            <p:ph type="dt" sz="half" idx="2"/>
          </p:nvPr>
        </p:nvSpPr>
        <p:spPr>
          <a:xfrm>
            <a:off x="381000" y="6356350"/>
            <a:ext cx="2743200" cy="365125"/>
          </a:xfrm>
        </p:spPr>
        <p:txBody>
          <a:bodyPr anchor="ctr">
            <a:normAutofit/>
          </a:bodyPr>
          <a:lstStyle/>
          <a:p>
            <a:pPr>
              <a:spcAft>
                <a:spcPts val="600"/>
              </a:spcAft>
            </a:pPr>
            <a:fld id="{8CE9AC2A-20AD-8C48-B5EB-B5322BDBCDEE}"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5FAC1FD4-7997-ED03-D9A9-4DC0188E0BA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520B61E-4888-9741-1E3B-E36B4BB6EC1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pic>
        <p:nvPicPr>
          <p:cNvPr id="8" name="Content Placeholder 7">
            <a:extLst>
              <a:ext uri="{FF2B5EF4-FFF2-40B4-BE49-F238E27FC236}">
                <a16:creationId xmlns:a16="http://schemas.microsoft.com/office/drawing/2014/main" id="{3221970A-4B50-9057-1558-ED3432D61259}"/>
              </a:ext>
            </a:extLst>
          </p:cNvPr>
          <p:cNvPicPr>
            <a:picLocks noGrp="1" noChangeAspect="1"/>
          </p:cNvPicPr>
          <p:nvPr>
            <p:ph idx="10"/>
          </p:nvPr>
        </p:nvPicPr>
        <p:blipFill>
          <a:blip r:embed="rId3"/>
          <a:stretch>
            <a:fillRect/>
          </a:stretch>
        </p:blipFill>
        <p:spPr>
          <a:xfrm>
            <a:off x="6283235" y="2904894"/>
            <a:ext cx="4663440" cy="2075231"/>
          </a:xfrm>
          <a:noFill/>
        </p:spPr>
      </p:pic>
    </p:spTree>
    <p:extLst>
      <p:ext uri="{BB962C8B-B14F-4D97-AF65-F5344CB8AC3E}">
        <p14:creationId xmlns:p14="http://schemas.microsoft.com/office/powerpoint/2010/main" val="339979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2B59-FCAF-9E35-E581-1D1621288B52}"/>
              </a:ext>
            </a:extLst>
          </p:cNvPr>
          <p:cNvSpPr>
            <a:spLocks noGrp="1"/>
          </p:cNvSpPr>
          <p:nvPr>
            <p:ph type="title"/>
          </p:nvPr>
        </p:nvSpPr>
        <p:spPr>
          <a:xfrm>
            <a:off x="1167492" y="381000"/>
            <a:ext cx="9779183" cy="1325563"/>
          </a:xfrm>
        </p:spPr>
        <p:txBody>
          <a:bodyPr anchor="b">
            <a:normAutofit/>
          </a:bodyPr>
          <a:lstStyle/>
          <a:p>
            <a:r>
              <a:rPr lang="vi-VN" sz="4400" dirty="0">
                <a:latin typeface="Times New Roman" panose="02020603050405020304" pitchFamily="18" charset="0"/>
                <a:cs typeface="Times New Roman" panose="02020603050405020304" pitchFamily="18" charset="0"/>
              </a:rPr>
              <a:t>Chạy mô hình và test với tập dữ liệu test, mse = 9241</a:t>
            </a:r>
            <a:endParaRPr lang="en-US" sz="4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A3A5FE5-BBBA-94F8-A45A-925E3350802C}"/>
              </a:ext>
            </a:extLst>
          </p:cNvPr>
          <p:cNvSpPr>
            <a:spLocks noGrp="1"/>
          </p:cNvSpPr>
          <p:nvPr>
            <p:ph type="dt" sz="half" idx="2"/>
          </p:nvPr>
        </p:nvSpPr>
        <p:spPr>
          <a:xfrm>
            <a:off x="381000" y="6356350"/>
            <a:ext cx="2743200" cy="365125"/>
          </a:xfrm>
        </p:spPr>
        <p:txBody>
          <a:bodyPr anchor="ctr">
            <a:normAutofit/>
          </a:bodyPr>
          <a:lstStyle/>
          <a:p>
            <a:pPr>
              <a:spcAft>
                <a:spcPts val="600"/>
              </a:spcAft>
            </a:pPr>
            <a:fld id="{8CE9AC2A-20AD-8C48-B5EB-B5322BDBCDEE}"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5FAC1FD4-7997-ED03-D9A9-4DC0188E0BA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520B61E-4888-9741-1E3B-E36B4BB6EC1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
        <p:nvSpPr>
          <p:cNvPr id="9" name="Content Placeholder 8">
            <a:extLst>
              <a:ext uri="{FF2B5EF4-FFF2-40B4-BE49-F238E27FC236}">
                <a16:creationId xmlns:a16="http://schemas.microsoft.com/office/drawing/2014/main" id="{A5410BEE-BC76-84A8-44A8-9016D9C1F20A}"/>
              </a:ext>
            </a:extLst>
          </p:cNvPr>
          <p:cNvSpPr>
            <a:spLocks noGrp="1"/>
          </p:cNvSpPr>
          <p:nvPr>
            <p:ph idx="10"/>
          </p:nvPr>
        </p:nvSpPr>
        <p:spPr/>
        <p:txBody>
          <a:bodyPr/>
          <a:lstStyle/>
          <a:p>
            <a:endParaRPr lang="en-US"/>
          </a:p>
        </p:txBody>
      </p:sp>
      <p:pic>
        <p:nvPicPr>
          <p:cNvPr id="11" name="Picture 10">
            <a:extLst>
              <a:ext uri="{FF2B5EF4-FFF2-40B4-BE49-F238E27FC236}">
                <a16:creationId xmlns:a16="http://schemas.microsoft.com/office/drawing/2014/main" id="{328B715E-2273-2042-3614-28C0AFD2F8FC}"/>
              </a:ext>
            </a:extLst>
          </p:cNvPr>
          <p:cNvPicPr>
            <a:picLocks noChangeAspect="1"/>
          </p:cNvPicPr>
          <p:nvPr/>
        </p:nvPicPr>
        <p:blipFill>
          <a:blip r:embed="rId2"/>
          <a:stretch>
            <a:fillRect/>
          </a:stretch>
        </p:blipFill>
        <p:spPr>
          <a:xfrm>
            <a:off x="701039" y="2101385"/>
            <a:ext cx="10070283" cy="4254965"/>
          </a:xfrm>
          <a:prstGeom prst="rect">
            <a:avLst/>
          </a:prstGeom>
        </p:spPr>
      </p:pic>
    </p:spTree>
    <p:extLst>
      <p:ext uri="{BB962C8B-B14F-4D97-AF65-F5344CB8AC3E}">
        <p14:creationId xmlns:p14="http://schemas.microsoft.com/office/powerpoint/2010/main" val="116726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55732" y="34036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vi-VN" dirty="0"/>
              <a:t>Chuẩn bị dữ liệu</a:t>
            </a:r>
          </a:p>
          <a:p>
            <a:r>
              <a:rPr lang="vi-VN" dirty="0"/>
              <a:t>Phân tích mô tả</a:t>
            </a:r>
          </a:p>
          <a:p>
            <a:r>
              <a:rPr lang="vi-VN" dirty="0"/>
              <a:t>Phân tích thống kê nâng cao</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11/24/2022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2B59-FCAF-9E35-E581-1D1621288B52}"/>
              </a:ext>
            </a:extLst>
          </p:cNvPr>
          <p:cNvSpPr>
            <a:spLocks noGrp="1"/>
          </p:cNvSpPr>
          <p:nvPr>
            <p:ph type="title"/>
          </p:nvPr>
        </p:nvSpPr>
        <p:spPr>
          <a:xfrm>
            <a:off x="1167492" y="381000"/>
            <a:ext cx="9779183" cy="1325563"/>
          </a:xfrm>
        </p:spPr>
        <p:txBody>
          <a:bodyPr anchor="b">
            <a:normAutofit/>
          </a:bodyPr>
          <a:lstStyle/>
          <a:p>
            <a:r>
              <a:rPr lang="vi-VN" sz="4400" dirty="0">
                <a:latin typeface="Times New Roman" panose="02020603050405020304" pitchFamily="18" charset="0"/>
                <a:cs typeface="Times New Roman" panose="02020603050405020304" pitchFamily="18" charset="0"/>
              </a:rPr>
              <a:t>Dự báo đơn hàng trong 1 tháng tới với mse = </a:t>
            </a:r>
            <a:endParaRPr lang="en-US" sz="4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A3A5FE5-BBBA-94F8-A45A-925E3350802C}"/>
              </a:ext>
            </a:extLst>
          </p:cNvPr>
          <p:cNvSpPr>
            <a:spLocks noGrp="1"/>
          </p:cNvSpPr>
          <p:nvPr>
            <p:ph type="dt" sz="half" idx="2"/>
          </p:nvPr>
        </p:nvSpPr>
        <p:spPr>
          <a:xfrm>
            <a:off x="381000" y="6356350"/>
            <a:ext cx="2743200" cy="365125"/>
          </a:xfrm>
        </p:spPr>
        <p:txBody>
          <a:bodyPr anchor="ctr">
            <a:normAutofit/>
          </a:bodyPr>
          <a:lstStyle/>
          <a:p>
            <a:pPr>
              <a:spcAft>
                <a:spcPts val="600"/>
              </a:spcAft>
            </a:pPr>
            <a:fld id="{8CE9AC2A-20AD-8C48-B5EB-B5322BDBCDEE}"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5FAC1FD4-7997-ED03-D9A9-4DC0188E0BA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520B61E-4888-9741-1E3B-E36B4BB6EC1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20</a:t>
            </a:fld>
            <a:endParaRPr lang="en-US"/>
          </a:p>
        </p:txBody>
      </p:sp>
      <p:sp>
        <p:nvSpPr>
          <p:cNvPr id="9" name="Content Placeholder 8">
            <a:extLst>
              <a:ext uri="{FF2B5EF4-FFF2-40B4-BE49-F238E27FC236}">
                <a16:creationId xmlns:a16="http://schemas.microsoft.com/office/drawing/2014/main" id="{A5410BEE-BC76-84A8-44A8-9016D9C1F20A}"/>
              </a:ext>
            </a:extLst>
          </p:cNvPr>
          <p:cNvSpPr>
            <a:spLocks noGrp="1"/>
          </p:cNvSpPr>
          <p:nvPr>
            <p:ph idx="10"/>
          </p:nvPr>
        </p:nvSpPr>
        <p:spPr/>
        <p:txBody>
          <a:bodyPr/>
          <a:lstStyle/>
          <a:p>
            <a:endParaRPr lang="en-US"/>
          </a:p>
        </p:txBody>
      </p:sp>
      <p:pic>
        <p:nvPicPr>
          <p:cNvPr id="7" name="Picture 6">
            <a:extLst>
              <a:ext uri="{FF2B5EF4-FFF2-40B4-BE49-F238E27FC236}">
                <a16:creationId xmlns:a16="http://schemas.microsoft.com/office/drawing/2014/main" id="{54B73615-3E6A-BC03-E718-39077896EF12}"/>
              </a:ext>
            </a:extLst>
          </p:cNvPr>
          <p:cNvPicPr>
            <a:picLocks noChangeAspect="1"/>
          </p:cNvPicPr>
          <p:nvPr/>
        </p:nvPicPr>
        <p:blipFill>
          <a:blip r:embed="rId2"/>
          <a:stretch>
            <a:fillRect/>
          </a:stretch>
        </p:blipFill>
        <p:spPr>
          <a:xfrm>
            <a:off x="1056640" y="1949652"/>
            <a:ext cx="10078720" cy="4163608"/>
          </a:xfrm>
          <a:prstGeom prst="rect">
            <a:avLst/>
          </a:prstGeom>
        </p:spPr>
      </p:pic>
    </p:spTree>
    <p:extLst>
      <p:ext uri="{BB962C8B-B14F-4D97-AF65-F5344CB8AC3E}">
        <p14:creationId xmlns:p14="http://schemas.microsoft.com/office/powerpoint/2010/main" val="250613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vi-VN" dirty="0"/>
              <a:t>Nguyễn Ngọc Quang	</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Chuẩn</a:t>
            </a:r>
            <a:r>
              <a:rPr lang="en-US" dirty="0"/>
              <a:t> </a:t>
            </a:r>
            <a:r>
              <a:rPr lang="en-US" dirty="0" err="1"/>
              <a:t>bị</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err="1"/>
              <a:t>Tổng</a:t>
            </a:r>
            <a:r>
              <a:rPr lang="en-US" dirty="0"/>
              <a:t> </a:t>
            </a:r>
            <a:r>
              <a:rPr lang="en-US" dirty="0" err="1"/>
              <a:t>hợp</a:t>
            </a:r>
            <a:r>
              <a:rPr lang="en-US" dirty="0"/>
              <a:t> </a:t>
            </a:r>
            <a:r>
              <a:rPr lang="en-US" dirty="0" err="1"/>
              <a:t>từ</a:t>
            </a:r>
            <a:r>
              <a:rPr lang="en-US" dirty="0"/>
              <a:t> excel </a:t>
            </a:r>
            <a:r>
              <a:rPr lang="en-US" dirty="0" err="1"/>
              <a:t>và</a:t>
            </a:r>
            <a:r>
              <a:rPr lang="en-US" dirty="0"/>
              <a:t> </a:t>
            </a:r>
            <a:r>
              <a:rPr lang="en-US" dirty="0" err="1"/>
              <a:t>sql</a:t>
            </a:r>
            <a:r>
              <a:rPr lang="en-US" dirty="0"/>
              <a:t> </a:t>
            </a:r>
            <a:r>
              <a:rPr lang="en-US" dirty="0" err="1"/>
              <a:t>với</a:t>
            </a:r>
            <a:r>
              <a:rPr lang="en-US" dirty="0"/>
              <a:t> </a:t>
            </a:r>
            <a:r>
              <a:rPr lang="en-US" dirty="0" err="1"/>
              <a:t>hơn</a:t>
            </a:r>
            <a:r>
              <a:rPr lang="en-US" dirty="0"/>
              <a:t> 5 </a:t>
            </a:r>
            <a:r>
              <a:rPr lang="en-US" dirty="0" err="1"/>
              <a:t>triệu</a:t>
            </a:r>
            <a:r>
              <a:rPr lang="en-US" dirty="0"/>
              <a:t> </a:t>
            </a:r>
            <a:r>
              <a:rPr lang="en-US" dirty="0" err="1"/>
              <a:t>dòng</a:t>
            </a:r>
            <a:r>
              <a:rPr lang="en-US" dirty="0"/>
              <a:t> </a:t>
            </a:r>
            <a:r>
              <a:rPr lang="en-US" dirty="0" err="1"/>
              <a:t>dữ</a:t>
            </a:r>
            <a:r>
              <a:rPr lang="en-US" dirty="0"/>
              <a:t> </a:t>
            </a:r>
            <a:r>
              <a:rPr lang="en-US" dirty="0" err="1"/>
              <a:t>liệu</a:t>
            </a:r>
            <a:r>
              <a:rPr lang="vi-VN" dirty="0"/>
              <a:t>, bảng dữ liệu ở dạng dim đã phù hợp với phân tích</a:t>
            </a:r>
            <a:endParaRPr lang="en-US" dirty="0"/>
          </a:p>
          <a:p>
            <a:pPr marL="342900" indent="-342900">
              <a:buFont typeface="Arial" panose="020B0604020202020204" pitchFamily="34" charset="0"/>
              <a:buChar char="•"/>
            </a:pPr>
            <a:r>
              <a:rPr lang="vi-VN" dirty="0"/>
              <a:t>Tạo thêm một số cột tính toán ( thời gian giao hàng, phạm vi giao hàng, độ trễ, ..)</a:t>
            </a:r>
          </a:p>
          <a:p>
            <a:pPr marL="342900" indent="-342900">
              <a:buFont typeface="Arial" panose="020B0604020202020204" pitchFamily="34" charset="0"/>
              <a:buChar char="•"/>
            </a:pPr>
            <a:r>
              <a:rPr lang="vi-VN" dirty="0"/>
              <a:t>Loại bỏ những dòng dữ liệu lỗi, trùng lặp ( ngày giao hàng trước ngày đặt hàng)</a:t>
            </a:r>
            <a:endParaRPr lang="en-US" dirty="0"/>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11/24/2022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3367CD4-1224-041B-0F86-739818010C68}"/>
              </a:ext>
            </a:extLst>
          </p:cNvPr>
          <p:cNvPicPr>
            <a:picLocks noGrp="1" noChangeAspect="1"/>
          </p:cNvPicPr>
          <p:nvPr>
            <p:ph type="pic" sz="quarter" idx="13"/>
          </p:nvPr>
        </p:nvPicPr>
        <p:blipFill rotWithShape="1">
          <a:blip r:embed="rId2"/>
          <a:srcRect l="1569" r="400" b="-1"/>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p:spPr>
      </p:pic>
      <p:sp>
        <p:nvSpPr>
          <p:cNvPr id="5" name="Footer Placeholder 4">
            <a:extLst>
              <a:ext uri="{FF2B5EF4-FFF2-40B4-BE49-F238E27FC236}">
                <a16:creationId xmlns:a16="http://schemas.microsoft.com/office/drawing/2014/main" id="{D0086B95-F03E-6A17-18B5-3C6723FBBD1D}"/>
              </a:ext>
            </a:extLst>
          </p:cNvPr>
          <p:cNvSpPr>
            <a:spLocks noGrp="1"/>
          </p:cNvSpPr>
          <p:nvPr>
            <p:ph type="ftr" sz="quarter" idx="4294967295"/>
          </p:nvPr>
        </p:nvSpPr>
        <p:spPr>
          <a:xfrm>
            <a:off x="7876903" y="385179"/>
            <a:ext cx="3877302"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Data modeling</a:t>
            </a:r>
          </a:p>
        </p:txBody>
      </p:sp>
      <p:sp>
        <p:nvSpPr>
          <p:cNvPr id="44"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hidden="1">
            <a:extLst>
              <a:ext uri="{FF2B5EF4-FFF2-40B4-BE49-F238E27FC236}">
                <a16:creationId xmlns:a16="http://schemas.microsoft.com/office/drawing/2014/main" id="{21A7CD70-B139-D4AD-4805-99F8511ED3FC}"/>
              </a:ext>
            </a:extLst>
          </p:cNvPr>
          <p:cNvSpPr>
            <a:spLocks noGrp="1"/>
          </p:cNvSpPr>
          <p:nvPr>
            <p:ph type="dt" sz="half" idx="4294967295"/>
          </p:nvPr>
        </p:nvSpPr>
        <p:spPr>
          <a:xfrm>
            <a:off x="381000" y="6356350"/>
            <a:ext cx="1701018" cy="365125"/>
          </a:xfrm>
        </p:spPr>
        <p:txBody>
          <a:bodyPr/>
          <a:lstStyle/>
          <a:p>
            <a:pPr>
              <a:spcAft>
                <a:spcPts val="600"/>
              </a:spcAft>
            </a:pPr>
            <a:fld id="{7E7AB22C-8B7E-9B4A-8C65-396C3C874D86}" type="datetime1">
              <a:rPr lang="en-US" smtClean="0"/>
              <a:pPr>
                <a:spcAft>
                  <a:spcPts val="600"/>
                </a:spcAft>
              </a:pPr>
              <a:t>11/24/2022</a:t>
            </a:fld>
            <a:endParaRPr lang="en-US"/>
          </a:p>
        </p:txBody>
      </p:sp>
      <p:sp>
        <p:nvSpPr>
          <p:cNvPr id="6" name="Slide Number Placeholder 5" hidden="1">
            <a:extLst>
              <a:ext uri="{FF2B5EF4-FFF2-40B4-BE49-F238E27FC236}">
                <a16:creationId xmlns:a16="http://schemas.microsoft.com/office/drawing/2014/main" id="{1A201DB8-1C27-C90B-4231-AB8AD26BFB8C}"/>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415480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vi-VN" dirty="0"/>
              <a:t>Phân tích mô tả</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vi-VN" dirty="0"/>
              <a:t>Dữ liệu kinh doanh 6 tháng cuối năm 2019</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pPr algn="just"/>
            <a:r>
              <a:rPr lang="vi-VN" sz="3200" dirty="0"/>
              <a:t>Doanh thu hàng tháng khá ổn định, có tăng nhẹ vào dịp cuối năm. Nguyên nhân có thể do các ngày lễ đặc biệt. </a:t>
            </a:r>
            <a:endParaRPr lang="en-US" sz="32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11/24/2022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vi-VN" sz="2000" dirty="0"/>
              <a:t>Số đơn hàng mỗi tháng</a:t>
            </a:r>
            <a:endParaRPr lang="en-US" sz="2000"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25" name="Picture 24">
            <a:extLst>
              <a:ext uri="{FF2B5EF4-FFF2-40B4-BE49-F238E27FC236}">
                <a16:creationId xmlns:a16="http://schemas.microsoft.com/office/drawing/2014/main" id="{9DC37A67-0FD2-766B-A7BB-9F71F62ABBF8}"/>
              </a:ext>
            </a:extLst>
          </p:cNvPr>
          <p:cNvPicPr>
            <a:picLocks noChangeAspect="1"/>
          </p:cNvPicPr>
          <p:nvPr/>
        </p:nvPicPr>
        <p:blipFill>
          <a:blip r:embed="rId2"/>
          <a:stretch>
            <a:fillRect/>
          </a:stretch>
        </p:blipFill>
        <p:spPr>
          <a:xfrm>
            <a:off x="2255519" y="1705725"/>
            <a:ext cx="8261237" cy="465062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pPr algn="just"/>
            <a:r>
              <a:rPr lang="vi-VN" sz="3200" dirty="0"/>
              <a:t>Các sản phẩm được tiêu thụ nhiều nhất lần lượt là trang trí, quần áo và mỹ phẩm. </a:t>
            </a:r>
            <a:endParaRPr lang="en-US" sz="32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11/24/2022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2" name="Picture 11">
            <a:extLst>
              <a:ext uri="{FF2B5EF4-FFF2-40B4-BE49-F238E27FC236}">
                <a16:creationId xmlns:a16="http://schemas.microsoft.com/office/drawing/2014/main" id="{F585D1AC-7361-0715-1BE5-BCD0382FE35A}"/>
              </a:ext>
            </a:extLst>
          </p:cNvPr>
          <p:cNvPicPr>
            <a:picLocks noChangeAspect="1"/>
          </p:cNvPicPr>
          <p:nvPr/>
        </p:nvPicPr>
        <p:blipFill>
          <a:blip r:embed="rId2"/>
          <a:stretch>
            <a:fillRect/>
          </a:stretch>
        </p:blipFill>
        <p:spPr>
          <a:xfrm>
            <a:off x="1671320" y="1828799"/>
            <a:ext cx="9067800" cy="4892675"/>
          </a:xfrm>
          <a:prstGeom prst="rect">
            <a:avLst/>
          </a:prstGeom>
        </p:spPr>
      </p:pic>
    </p:spTree>
    <p:extLst>
      <p:ext uri="{BB962C8B-B14F-4D97-AF65-F5344CB8AC3E}">
        <p14:creationId xmlns:p14="http://schemas.microsoft.com/office/powerpoint/2010/main" val="269149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pPr algn="just"/>
            <a:r>
              <a:rPr lang="vi-VN" sz="3200" dirty="0"/>
              <a:t>Các mặt hàng đa phần đều được tiêu thụ tại 5 thành phố lớn thuộc trung ương, tuy nhiên tỉnh đăk lăk lại tiêu thu mặt hàng phần mềm nhiều nhất</a:t>
            </a:r>
            <a:endParaRPr lang="en-US" sz="32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11/24/2022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2A7DF927-AB31-EC93-3321-90D4D3B4B0B9}"/>
              </a:ext>
            </a:extLst>
          </p:cNvPr>
          <p:cNvPicPr>
            <a:picLocks noChangeAspect="1"/>
          </p:cNvPicPr>
          <p:nvPr/>
        </p:nvPicPr>
        <p:blipFill>
          <a:blip r:embed="rId2"/>
          <a:stretch>
            <a:fillRect/>
          </a:stretch>
        </p:blipFill>
        <p:spPr>
          <a:xfrm>
            <a:off x="1031240" y="2005471"/>
            <a:ext cx="7839882" cy="4533441"/>
          </a:xfrm>
          <a:prstGeom prst="rect">
            <a:avLst/>
          </a:prstGeom>
        </p:spPr>
      </p:pic>
    </p:spTree>
    <p:extLst>
      <p:ext uri="{BB962C8B-B14F-4D97-AF65-F5344CB8AC3E}">
        <p14:creationId xmlns:p14="http://schemas.microsoft.com/office/powerpoint/2010/main" val="87209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11/24/2022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13" name="Title 1">
            <a:extLst>
              <a:ext uri="{FF2B5EF4-FFF2-40B4-BE49-F238E27FC236}">
                <a16:creationId xmlns:a16="http://schemas.microsoft.com/office/drawing/2014/main" id="{60D75124-079D-EBD3-1086-15D1105CC871}"/>
              </a:ext>
            </a:extLst>
          </p:cNvPr>
          <p:cNvSpPr>
            <a:spLocks noGrp="1"/>
          </p:cNvSpPr>
          <p:nvPr>
            <p:ph type="title"/>
          </p:nvPr>
        </p:nvSpPr>
        <p:spPr>
          <a:xfrm>
            <a:off x="1167492" y="381000"/>
            <a:ext cx="9779183" cy="1325563"/>
          </a:xfrm>
        </p:spPr>
        <p:txBody>
          <a:bodyPr/>
          <a:lstStyle/>
          <a:p>
            <a:pPr algn="just"/>
            <a:r>
              <a:rPr lang="vi-VN" sz="3200" dirty="0"/>
              <a:t>Các nơi tiêu thụ nhiều nhất là những thành phố lớn, tuy nhiên cũng còn rất nhiều thành phố đông dân cư </a:t>
            </a:r>
            <a:r>
              <a:rPr lang="en-US" sz="3200" dirty="0" err="1"/>
              <a:t>còn</a:t>
            </a:r>
            <a:r>
              <a:rPr lang="en-US" sz="3200" dirty="0"/>
              <a:t> </a:t>
            </a:r>
            <a:r>
              <a:rPr lang="vi-VN" sz="3200" dirty="0"/>
              <a:t>tiềm năng như thành phố hồ chí minh</a:t>
            </a:r>
            <a:endParaRPr lang="en-US" sz="3200" dirty="0"/>
          </a:p>
        </p:txBody>
      </p:sp>
      <p:pic>
        <p:nvPicPr>
          <p:cNvPr id="24" name="Picture 23">
            <a:extLst>
              <a:ext uri="{FF2B5EF4-FFF2-40B4-BE49-F238E27FC236}">
                <a16:creationId xmlns:a16="http://schemas.microsoft.com/office/drawing/2014/main" id="{E9195EBA-306B-592F-37A1-44E6EA6CFBE8}"/>
              </a:ext>
            </a:extLst>
          </p:cNvPr>
          <p:cNvPicPr>
            <a:picLocks noChangeAspect="1"/>
          </p:cNvPicPr>
          <p:nvPr/>
        </p:nvPicPr>
        <p:blipFill>
          <a:blip r:embed="rId2"/>
          <a:stretch>
            <a:fillRect/>
          </a:stretch>
        </p:blipFill>
        <p:spPr>
          <a:xfrm>
            <a:off x="5760721" y="1694054"/>
            <a:ext cx="6189712" cy="3406817"/>
          </a:xfrm>
          <a:prstGeom prst="rect">
            <a:avLst/>
          </a:prstGeom>
        </p:spPr>
      </p:pic>
      <p:pic>
        <p:nvPicPr>
          <p:cNvPr id="26" name="Picture 25">
            <a:extLst>
              <a:ext uri="{FF2B5EF4-FFF2-40B4-BE49-F238E27FC236}">
                <a16:creationId xmlns:a16="http://schemas.microsoft.com/office/drawing/2014/main" id="{47FA5C7E-A885-0ABB-CEEA-40604F4ED34A}"/>
              </a:ext>
            </a:extLst>
          </p:cNvPr>
          <p:cNvPicPr>
            <a:picLocks noChangeAspect="1"/>
          </p:cNvPicPr>
          <p:nvPr/>
        </p:nvPicPr>
        <p:blipFill>
          <a:blip r:embed="rId3"/>
          <a:stretch>
            <a:fillRect/>
          </a:stretch>
        </p:blipFill>
        <p:spPr>
          <a:xfrm>
            <a:off x="1" y="1706563"/>
            <a:ext cx="5801176" cy="3281997"/>
          </a:xfrm>
          <a:prstGeom prst="rect">
            <a:avLst/>
          </a:prstGeom>
        </p:spPr>
      </p:pic>
    </p:spTree>
    <p:extLst>
      <p:ext uri="{BB962C8B-B14F-4D97-AF65-F5344CB8AC3E}">
        <p14:creationId xmlns:p14="http://schemas.microsoft.com/office/powerpoint/2010/main" val="83269412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391</TotalTime>
  <Words>448</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Times New Roman</vt:lpstr>
      <vt:lpstr>Office Theme</vt:lpstr>
      <vt:lpstr>Bài toán thương mại điện tử</vt:lpstr>
      <vt:lpstr>Agenda</vt:lpstr>
      <vt:lpstr>Chuẩn bị dữ liệu</vt:lpstr>
      <vt:lpstr>PowerPoint Presentation</vt:lpstr>
      <vt:lpstr>Phân tích mô tả</vt:lpstr>
      <vt:lpstr>Doanh thu hàng tháng khá ổn định, có tăng nhẹ vào dịp cuối năm. Nguyên nhân có thể do các ngày lễ đặc biệt. </vt:lpstr>
      <vt:lpstr>Các sản phẩm được tiêu thụ nhiều nhất lần lượt là trang trí, quần áo và mỹ phẩm. </vt:lpstr>
      <vt:lpstr>Các mặt hàng đa phần đều được tiêu thụ tại 5 thành phố lớn thuộc trung ương, tuy nhiên tỉnh đăk lăk lại tiêu thu mặt hàng phần mềm nhiều nhất</vt:lpstr>
      <vt:lpstr>Các nơi tiêu thụ nhiều nhất là những thành phố lớn, tuy nhiên cũng còn rất nhiều thành phố đông dân cư còn tiềm năng như thành phố hồ chí minh</vt:lpstr>
      <vt:lpstr>Tỉ lệ giao hàng nội thành vẫn rất ít, chỉ chiếm 4.46%</vt:lpstr>
      <vt:lpstr>Hà nội có thời gian vận chuyển trung bình lớn nhất đồng thời cũng có tỷ lệ vận chuyển trễ và đơn hàng chưa hoàn thành lớn nhất</vt:lpstr>
      <vt:lpstr>Phân tích thống kê vào dự báo</vt:lpstr>
      <vt:lpstr>Thống kê </vt:lpstr>
      <vt:lpstr>Biểu diễn số đơn hàng theo thời gian</vt:lpstr>
      <vt:lpstr>Tách trend và seasonal </vt:lpstr>
      <vt:lpstr>Kiểm tra điều kiện chuỗi dừng bằng adfuller test</vt:lpstr>
      <vt:lpstr>Biến đổi sang chuỗi dừng bằng cách lấy vi phân</vt:lpstr>
      <vt:lpstr>Vẽ hàm acf và pacf để tính các thông số đầu vào cho mô hình</vt:lpstr>
      <vt:lpstr>Chạy mô hình và test với tập dữ liệu test, mse = 9241</vt:lpstr>
      <vt:lpstr>Dự báo đơn hàng trong 1 tháng tới với mse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toán thương mại điện tử</dc:title>
  <dc:creator>NGUYEN NGOC QUANG 20185395</dc:creator>
  <cp:lastModifiedBy>NGUYEN NGOC QUANG 20185395</cp:lastModifiedBy>
  <cp:revision>4</cp:revision>
  <dcterms:created xsi:type="dcterms:W3CDTF">2022-11-21T09:09:27Z</dcterms:created>
  <dcterms:modified xsi:type="dcterms:W3CDTF">2022-11-24T09:12:13Z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