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6" r:id="rId5"/>
    <p:sldId id="269" r:id="rId6"/>
    <p:sldId id="270" r:id="rId7"/>
    <p:sldId id="261" r:id="rId8"/>
    <p:sldId id="262" r:id="rId9"/>
    <p:sldId id="263" r:id="rId10"/>
    <p:sldId id="264" r:id="rId11"/>
    <p:sldId id="268" r:id="rId12"/>
    <p:sldId id="278" r:id="rId13"/>
    <p:sldId id="265" r:id="rId14"/>
    <p:sldId id="280" r:id="rId15"/>
    <p:sldId id="273" r:id="rId16"/>
    <p:sldId id="272" r:id="rId17"/>
    <p:sldId id="271" r:id="rId18"/>
    <p:sldId id="274" r:id="rId19"/>
    <p:sldId id="275" r:id="rId20"/>
    <p:sldId id="276" r:id="rId21"/>
    <p:sldId id="277" r:id="rId22"/>
    <p:sldId id="279" r:id="rId23"/>
    <p:sldId id="281"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6B36F-1CF7-4124-BA49-A6B1182C521D}"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247573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8354CB-59F3-41A9-967B-3C833DCD6D8A}"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328302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6C03B4-59BA-44F4-97BC-92D3C8C50FFF}"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923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672F5D-9EFD-4708-B894-F580B581E747}"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1427705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363E02-1038-4A3B-A932-E70DBAE3CE3F}"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785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A0372E-36DA-46DB-8DFD-01B6900655AE}"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259754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2D57F-6430-4F71-B334-3F38AE095142}"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3709525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C4425-0C65-4E4D-9735-D783768E0B06}"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88516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2DBDD-2C67-4FAD-8270-138BC2721AAF}"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212859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0F1D4A-7057-4693-B159-6E546BE3C23E}" type="datetime1">
              <a:rPr lang="en-US" smtClean="0"/>
              <a:t>5/4/2018</a:t>
            </a:fld>
            <a:endParaRPr lang="en-US"/>
          </a:p>
        </p:txBody>
      </p:sp>
      <p:sp>
        <p:nvSpPr>
          <p:cNvPr id="5" name="Footer Placeholder 4"/>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125574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B7CCB-6470-44C7-9FF5-441C6852797A}" type="datetime1">
              <a:rPr lang="en-US" smtClean="0"/>
              <a:t>5/4/2018</a:t>
            </a:fld>
            <a:endParaRPr lang="en-US"/>
          </a:p>
        </p:txBody>
      </p:sp>
      <p:sp>
        <p:nvSpPr>
          <p:cNvPr id="6" name="Footer Placeholder 5"/>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7" name="Slide Number Placeholder 6"/>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41692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53846-EFAC-4CD2-A2FC-0739DBD44E13}" type="datetime1">
              <a:rPr lang="en-US" smtClean="0"/>
              <a:t>5/4/2018</a:t>
            </a:fld>
            <a:endParaRPr lang="en-US"/>
          </a:p>
        </p:txBody>
      </p:sp>
      <p:sp>
        <p:nvSpPr>
          <p:cNvPr id="8" name="Footer Placeholder 7"/>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9" name="Slide Number Placeholder 8"/>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312919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C816D-08BA-4155-82E7-4DAAF0E3DE56}" type="datetime1">
              <a:rPr lang="en-US" smtClean="0"/>
              <a:t>5/4/2018</a:t>
            </a:fld>
            <a:endParaRPr lang="en-US"/>
          </a:p>
        </p:txBody>
      </p:sp>
      <p:sp>
        <p:nvSpPr>
          <p:cNvPr id="4" name="Footer Placeholder 3"/>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5" name="Slide Number Placeholder 4"/>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302798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6832-0F56-4193-B425-CCD6B62DF1BC}" type="datetime1">
              <a:rPr lang="en-US" smtClean="0"/>
              <a:t>5/4/2018</a:t>
            </a:fld>
            <a:endParaRPr lang="en-US"/>
          </a:p>
        </p:txBody>
      </p:sp>
      <p:sp>
        <p:nvSpPr>
          <p:cNvPr id="3" name="Footer Placeholder 2"/>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4" name="Slide Number Placeholder 3"/>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3862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4D9AFF-7B45-4FD2-BA00-9AE73CFB7FEC}" type="datetime1">
              <a:rPr lang="en-US" smtClean="0"/>
              <a:t>5/4/2018</a:t>
            </a:fld>
            <a:endParaRPr lang="en-US"/>
          </a:p>
        </p:txBody>
      </p:sp>
      <p:sp>
        <p:nvSpPr>
          <p:cNvPr id="6" name="Footer Placeholder 5"/>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7" name="Slide Number Placeholder 6"/>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134921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86314-C753-44F1-AE75-53D9A1A45F05}" type="datetime1">
              <a:rPr lang="en-US" smtClean="0"/>
              <a:t>5/4/2018</a:t>
            </a:fld>
            <a:endParaRPr lang="en-US"/>
          </a:p>
        </p:txBody>
      </p:sp>
      <p:sp>
        <p:nvSpPr>
          <p:cNvPr id="6" name="Footer Placeholder 5"/>
          <p:cNvSpPr>
            <a:spLocks noGrp="1"/>
          </p:cNvSpPr>
          <p:nvPr>
            <p:ph type="ftr" sz="quarter" idx="11"/>
          </p:nvPr>
        </p:nvSpPr>
        <p:spPr/>
        <p:txBody>
          <a:bodyPr/>
          <a:lstStyle/>
          <a:p>
            <a:r>
              <a:rPr lang="en-US"/>
              <a:t>“3D Human Action Recognition Based on Hu Moment Invariants and Euclidean Distance”, Fadwa Al-Azzo, Arwa Mohammed Taqi,  and Mariofanna Milanova, Published paper in IJACSA Volume 8 Issue 4 April 2017. </a:t>
            </a:r>
          </a:p>
        </p:txBody>
      </p:sp>
      <p:sp>
        <p:nvSpPr>
          <p:cNvPr id="7" name="Slide Number Placeholder 6"/>
          <p:cNvSpPr>
            <a:spLocks noGrp="1"/>
          </p:cNvSpPr>
          <p:nvPr>
            <p:ph type="sldNum" sz="quarter" idx="12"/>
          </p:nvPr>
        </p:nvSpPr>
        <p:spPr/>
        <p:txBody>
          <a:bodyPr/>
          <a:lstStyle/>
          <a:p>
            <a:fld id="{F73751F2-D344-4718-B52A-09FC286A6FE6}" type="slidenum">
              <a:rPr lang="en-US" smtClean="0"/>
              <a:t>‹#›</a:t>
            </a:fld>
            <a:endParaRPr lang="en-US"/>
          </a:p>
        </p:txBody>
      </p:sp>
    </p:spTree>
    <p:extLst>
      <p:ext uri="{BB962C8B-B14F-4D97-AF65-F5344CB8AC3E}">
        <p14:creationId xmlns:p14="http://schemas.microsoft.com/office/powerpoint/2010/main" val="289179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DEA748-4885-40CC-910A-A1B637649E51}" type="datetime1">
              <a:rPr lang="en-US" smtClean="0"/>
              <a:t>5/4/2018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“3D Human Action Recognition Based on Hu Moment Invariants and Euclidean Distance”, Fadwa Al-Azzo, Arwa Mohammed Taqi,  and Mariofanna Milanova, Published paper in IJACSA Volume 8 Issue 4 April 2017. </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3751F2-D344-4718-B52A-09FC286A6FE6}" type="slidenum">
              <a:rPr lang="en-US" smtClean="0"/>
              <a:t>‹#›</a:t>
            </a:fld>
            <a:endParaRPr lang="en-US"/>
          </a:p>
        </p:txBody>
      </p:sp>
    </p:spTree>
    <p:extLst>
      <p:ext uri="{BB962C8B-B14F-4D97-AF65-F5344CB8AC3E}">
        <p14:creationId xmlns:p14="http://schemas.microsoft.com/office/powerpoint/2010/main" val="2252924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vass-Labs/TensorFlow-Tutorials/blob/master/02_Convolutional_Neural_Network.ipynb" TargetMode="External"/><Relationship Id="rId2" Type="http://schemas.openxmlformats.org/officeDocument/2006/relationships/hyperlink" Target="d" TargetMode="External"/><Relationship Id="rId1" Type="http://schemas.openxmlformats.org/officeDocument/2006/relationships/slideLayout" Target="../slideLayouts/slideLayout7.xml"/><Relationship Id="rId4" Type="http://schemas.openxmlformats.org/officeDocument/2006/relationships/hyperlink" Target="d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31520" y="744583"/>
            <a:ext cx="9067800" cy="1623224"/>
          </a:xfrm>
          <a:prstGeom prst="rect">
            <a:avLst/>
          </a:prstGeom>
          <a:noFill/>
          <a:scene3d>
            <a:camera prst="orthographicFront"/>
            <a:lightRig rig="morning" dir="t"/>
          </a:scene3d>
          <a:sp3d>
            <a:bevelT prst="relaxedInset"/>
            <a:bevelB prst="relaxedInset"/>
          </a:sp3d>
        </p:spPr>
        <p:txBody>
          <a:bodyPr>
            <a:noAutofit/>
            <a:scene3d>
              <a:camera prst="orthographicFront"/>
              <a:lightRig rig="harsh" dir="t"/>
            </a:scene3d>
            <a:sp3d extrusionH="57150" prstMaterial="matte">
              <a:bevelT w="63500" h="12700" prst="angle"/>
              <a:contourClr>
                <a:schemeClr val="bg1">
                  <a:lumMod val="65000"/>
                </a:schemeClr>
              </a:contourClr>
            </a:sp3d>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lnSpc>
                <a:spcPct val="115000"/>
              </a:lnSpc>
              <a:spcAft>
                <a:spcPts val="1000"/>
              </a:spcAft>
              <a:defRPr/>
            </a:pPr>
            <a:r>
              <a:rPr kumimoji="0" lang="en-US" sz="4000" b="1" i="1" u="none" strike="noStrike" kern="1200" cap="none" spc="0" normalizeH="0" baseline="0" noProof="0" dirty="0">
                <a:ln>
                  <a:noFill/>
                </a:ln>
                <a:solidFill>
                  <a:srgbClr val="00B050"/>
                </a:solidFill>
                <a:effectLst/>
                <a:uLnTx/>
                <a:uFillTx/>
                <a:latin typeface="Sitka Small" panose="02000505000000020004" pitchFamily="2" charset="0"/>
                <a:ea typeface="Calibri" panose="020F0502020204030204" pitchFamily="34" charset="0"/>
                <a:cs typeface="Arial" panose="020B0604020202020204" pitchFamily="34" charset="0"/>
              </a:rPr>
              <a:t>Sports I</a:t>
            </a:r>
            <a:r>
              <a:rPr lang="en-US" sz="4000" b="1" i="1" dirty="0">
                <a:solidFill>
                  <a:srgbClr val="00B050"/>
                </a:solidFill>
                <a:latin typeface="Sitka Small" panose="02000505000000020004" pitchFamily="2" charset="0"/>
                <a:ea typeface="Calibri" panose="020F0502020204030204" pitchFamily="34" charset="0"/>
                <a:cs typeface="Arial" panose="020B0604020202020204" pitchFamily="34" charset="0"/>
              </a:rPr>
              <a:t>mage </a:t>
            </a:r>
            <a:r>
              <a:rPr kumimoji="0" lang="en-US" sz="4000" b="1" i="1" u="none" strike="noStrike" kern="1200" cap="none" spc="0" normalizeH="0" baseline="0" noProof="0" dirty="0">
                <a:ln>
                  <a:noFill/>
                </a:ln>
                <a:solidFill>
                  <a:srgbClr val="00B050"/>
                </a:solidFill>
                <a:effectLst/>
                <a:uLnTx/>
                <a:uFillTx/>
                <a:latin typeface="Sitka Small" panose="02000505000000020004" pitchFamily="2" charset="0"/>
                <a:ea typeface="Calibri" panose="020F0502020204030204" pitchFamily="34" charset="0"/>
                <a:cs typeface="Arial" panose="020B0604020202020204" pitchFamily="34" charset="0"/>
              </a:rPr>
              <a:t>Recognition Using TensorFlow </a:t>
            </a:r>
            <a:r>
              <a:rPr lang="en-US" sz="4000" b="1" i="1" dirty="0">
                <a:solidFill>
                  <a:srgbClr val="00B050"/>
                </a:solidFill>
                <a:latin typeface="Sitka Small" panose="02000505000000020004" pitchFamily="2" charset="0"/>
                <a:ea typeface="Calibri" panose="020F0502020204030204" pitchFamily="34" charset="0"/>
                <a:cs typeface="Arial" panose="020B0604020202020204" pitchFamily="34" charset="0"/>
              </a:rPr>
              <a:t>classification</a:t>
            </a:r>
            <a:endParaRPr kumimoji="0" lang="en-US" sz="1800" b="0" i="1" u="none" strike="noStrike" kern="1200" cap="none" spc="0" normalizeH="0" baseline="0" noProof="0" dirty="0">
              <a:ln>
                <a:noFill/>
              </a:ln>
              <a:solidFill>
                <a:srgbClr val="00B050"/>
              </a:solidFill>
              <a:effectLst/>
              <a:uLnTx/>
              <a:uFillTx/>
              <a:latin typeface="Sitka Small" panose="02000505000000020004" pitchFamily="2" charset="0"/>
              <a:ea typeface="Calibri" panose="020F0502020204030204" pitchFamily="34" charset="0"/>
              <a:cs typeface="Arial" panose="020B0604020202020204" pitchFamily="34" charset="0"/>
            </a:endParaRPr>
          </a:p>
        </p:txBody>
      </p:sp>
      <p:cxnSp>
        <p:nvCxnSpPr>
          <p:cNvPr id="3" name="Straight Connector 2"/>
          <p:cNvCxnSpPr/>
          <p:nvPr/>
        </p:nvCxnSpPr>
        <p:spPr>
          <a:xfrm>
            <a:off x="1523764" y="2676467"/>
            <a:ext cx="77724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074420" y="3029822"/>
            <a:ext cx="8382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Narrow" panose="020B0606020202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By </a:t>
            </a:r>
            <a:r>
              <a:rPr kumimoji="0" lang="en-US" sz="1800" b="1" i="0" u="none" strike="noStrike" kern="1200" cap="none" spc="0" normalizeH="0" baseline="0" noProof="0" dirty="0">
                <a:ln>
                  <a:noFill/>
                </a:ln>
                <a:solidFill>
                  <a:srgbClr val="FFFF00"/>
                </a:solidFill>
                <a:effectLst/>
                <a:uLnTx/>
                <a:uFillTx/>
                <a:latin typeface="Trebuchet MS" panose="020B0603020202020204"/>
                <a:ea typeface="+mn-ea"/>
                <a:cs typeface="+mn-cs"/>
              </a:rPr>
              <a:t> </a:t>
            </a:r>
            <a:r>
              <a:rPr kumimoji="0" lang="en-US" sz="1800" b="1" i="0" u="none" strike="noStrike" kern="1200" cap="none" spc="0" normalizeH="0" baseline="0" noProof="0" dirty="0">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rPr>
              <a:t>Xin Zhang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Supervisor: </a:t>
            </a:r>
            <a:r>
              <a:rPr kumimoji="0" lang="en-US" sz="1800" b="1" i="0" u="none" strike="noStrike" kern="1200" cap="none" spc="0" normalizeH="0" baseline="0" noProof="0" dirty="0">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rPr>
              <a:t>Dr. </a:t>
            </a:r>
            <a:r>
              <a:rPr kumimoji="0" lang="en-US" sz="1800" b="1" i="0" u="none" strike="noStrike" kern="1200" cap="none" spc="0" normalizeH="0" baseline="0" noProof="0" dirty="0" err="1">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rPr>
              <a:t>Mariofanna</a:t>
            </a:r>
            <a:r>
              <a:rPr kumimoji="0" lang="en-US" sz="1800" b="1" i="0" u="none" strike="noStrike" kern="1200" cap="none" spc="0" normalizeH="0" baseline="0" noProof="0" dirty="0">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err="1">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rPr>
              <a:t>Milanova</a:t>
            </a:r>
            <a:endParaRPr kumimoji="0" lang="en-US" sz="1800" b="1" i="0" u="none" strike="noStrike" kern="1200" cap="none" spc="0" normalizeH="0" baseline="0" noProof="0" dirty="0">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54A021">
                    <a:lumMod val="50000"/>
                  </a:srgbClr>
                </a:solidFill>
                <a:latin typeface="Times New Roman" panose="02020603050405020304" pitchFamily="18" charset="0"/>
                <a:cs typeface="Times New Roman" panose="02020603050405020304" pitchFamily="18" charset="0"/>
              </a:rPr>
              <a:t>                       Dr. </a:t>
            </a:r>
            <a:r>
              <a:rPr lang="en-US" b="1" dirty="0" err="1">
                <a:solidFill>
                  <a:srgbClr val="54A021">
                    <a:lumMod val="50000"/>
                  </a:srgbClr>
                </a:solidFill>
                <a:latin typeface="Times New Roman" panose="02020603050405020304" pitchFamily="18" charset="0"/>
                <a:cs typeface="Times New Roman" panose="02020603050405020304" pitchFamily="18" charset="0"/>
              </a:rPr>
              <a:t>PeiYi</a:t>
            </a:r>
            <a:r>
              <a:rPr lang="en-US" b="1" dirty="0">
                <a:solidFill>
                  <a:srgbClr val="54A021">
                    <a:lumMod val="50000"/>
                  </a:srgbClr>
                </a:solidFill>
                <a:latin typeface="Times New Roman" panose="02020603050405020304" pitchFamily="18" charset="0"/>
                <a:cs typeface="Times New Roman" panose="02020603050405020304" pitchFamily="18" charset="0"/>
              </a:rPr>
              <a:t> Tang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4A021">
                    <a:lumMod val="50000"/>
                  </a:srgbClr>
                </a:solidFill>
                <a:effectLst/>
                <a:uLnTx/>
                <a:uFillTx/>
                <a:latin typeface="Times New Roman" panose="02020603050405020304" pitchFamily="18" charset="0"/>
                <a:ea typeface="+mn-ea"/>
                <a:cs typeface="Times New Roman" panose="02020603050405020304" pitchFamily="18" charset="0"/>
              </a:rPr>
              <a:t>                       Dr. Chia-Chu Chiang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Arial Narrow" panose="020B0606020202030204" pitchFamily="34" charset="0"/>
                <a:ea typeface="+mn-ea"/>
                <a:cs typeface="+mn-cs"/>
              </a:rPr>
              <a:t> </a:t>
            </a:r>
            <a:endParaRPr kumimoji="0" lang="en-US" sz="2000" b="0" i="0" u="none" strike="noStrike" kern="1200" cap="none" spc="0" normalizeH="0" baseline="0" noProof="0" dirty="0">
              <a:ln>
                <a:noFill/>
              </a:ln>
              <a:solidFill>
                <a:srgbClr val="FFFF00"/>
              </a:solidFill>
              <a:effectLst/>
              <a:uLnTx/>
              <a:uFillTx/>
              <a:latin typeface="Arial Narrow" panose="020B0606020202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rebuchet MS" panose="020B0603020202020204"/>
                <a:ea typeface="+mn-ea"/>
                <a:cs typeface="+mn-cs"/>
              </a:rPr>
              <a:t>    </a:t>
            </a:r>
            <a:endParaRPr kumimoji="0" lang="en-US" sz="20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685" y="5260933"/>
            <a:ext cx="1574657" cy="1410864"/>
          </a:xfrm>
          <a:prstGeom prst="rect">
            <a:avLst/>
          </a:prstGeom>
        </p:spPr>
      </p:pic>
    </p:spTree>
    <p:extLst>
      <p:ext uri="{BB962C8B-B14F-4D97-AF65-F5344CB8AC3E}">
        <p14:creationId xmlns:p14="http://schemas.microsoft.com/office/powerpoint/2010/main" val="286281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6615CE04-48E2-42D4-8E64-83AD8E0B5A42}"/>
              </a:ext>
            </a:extLst>
          </p:cNvPr>
          <p:cNvSpPr txBox="1"/>
          <p:nvPr/>
        </p:nvSpPr>
        <p:spPr>
          <a:xfrm>
            <a:off x="4195287" y="158434"/>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33A9C5F1-5188-4F42-8972-BA67AE54563E}"/>
              </a:ext>
            </a:extLst>
          </p:cNvPr>
          <p:cNvSpPr>
            <a:spLocks noChangeArrowheads="1"/>
          </p:cNvSpPr>
          <p:nvPr/>
        </p:nvSpPr>
        <p:spPr bwMode="auto">
          <a:xfrm>
            <a:off x="1404595" y="1579998"/>
            <a:ext cx="5062193"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math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random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pandas</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as</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Arial Unicode MS"/>
                <a:ea typeface="Courier New" panose="02070309020205020404" pitchFamily="49" charset="0"/>
              </a:rPr>
              <a:t>pd</a:t>
            </a:r>
            <a:endPar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Arial Unicode MS"/>
                <a:ea typeface="Courier New" panose="02070309020205020404" pitchFamily="49" charset="0"/>
              </a:rPr>
              <a:t>numpy</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as</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np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Arial Unicode MS"/>
                <a:ea typeface="Courier New" panose="02070309020205020404" pitchFamily="49" charset="0"/>
              </a:rPr>
              <a:t>matplotlib.pyplot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as</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Arial Unicode MS"/>
                <a:ea typeface="Courier New" panose="02070309020205020404" pitchFamily="49" charset="0"/>
              </a:rPr>
              <a:t>plt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Arial Unicode MS"/>
                <a:ea typeface="Courier New" panose="02070309020205020404" pitchFamily="49" charset="0"/>
              </a:rPr>
              <a:t>tensorflow</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as</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Arial Unicode MS"/>
                <a:ea typeface="Courier New" panose="02070309020205020404" pitchFamily="49" charset="0"/>
              </a:rPr>
              <a:t>tf</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dataset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8000"/>
                </a:solidFill>
                <a:effectLst/>
                <a:latin typeface="Arial Unicode MS"/>
                <a:ea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Arial Unicode MS"/>
                <a:ea typeface="Courier New" panose="02070309020205020404" pitchFamily="49" charset="0"/>
              </a:rPr>
              <a:t> </a:t>
            </a:r>
            <a:r>
              <a:rPr kumimoji="0" lang="en-US" altLang="en-US" sz="1000" b="1" i="0" u="none" strike="noStrike" cap="none" normalizeH="0" baseline="0" dirty="0">
                <a:ln>
                  <a:noFill/>
                </a:ln>
                <a:solidFill>
                  <a:srgbClr val="0000FF"/>
                </a:solidFill>
                <a:effectLst/>
                <a:latin typeface="Arial Unicode MS"/>
                <a:ea typeface="Courier New" panose="02070309020205020404" pitchFamily="49" charset="0"/>
              </a:rPr>
              <a:t>cv2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CB4CBBCE-2D30-48E7-8344-ABC7755C7BB4}"/>
              </a:ext>
            </a:extLst>
          </p:cNvPr>
          <p:cNvSpPr/>
          <p:nvPr/>
        </p:nvSpPr>
        <p:spPr>
          <a:xfrm>
            <a:off x="531044" y="982873"/>
            <a:ext cx="9970416" cy="5078313"/>
          </a:xfrm>
          <a:prstGeom prst="rect">
            <a:avLst/>
          </a:prstGeom>
        </p:spPr>
        <p:txBody>
          <a:bodyPr wrap="square">
            <a:spAutoFit/>
          </a:bodyPr>
          <a:lstStyle/>
          <a:p>
            <a:r>
              <a:rPr lang="en-US" dirty="0"/>
              <a:t>Step 1: Convert video to frame. We can use some application such as </a:t>
            </a:r>
            <a:r>
              <a:rPr lang="en-US" dirty="0" err="1"/>
              <a:t>FastStone</a:t>
            </a:r>
            <a:r>
              <a:rPr lang="en-US" dirty="0"/>
              <a:t> photo resize</a:t>
            </a:r>
          </a:p>
          <a:p>
            <a:r>
              <a:rPr lang="en-US" dirty="0"/>
              <a:t>Step 2: Setup your python environment. such as the picture</a:t>
            </a:r>
          </a:p>
          <a:p>
            <a:endParaRPr lang="en-US" dirty="0"/>
          </a:p>
          <a:p>
            <a:endParaRPr lang="en-US" dirty="0"/>
          </a:p>
          <a:p>
            <a:endParaRPr lang="en-US" dirty="0"/>
          </a:p>
          <a:p>
            <a:endParaRPr lang="en-US" dirty="0"/>
          </a:p>
          <a:p>
            <a:endParaRPr lang="en-US" dirty="0"/>
          </a:p>
          <a:p>
            <a:endParaRPr lang="en-US" dirty="0"/>
          </a:p>
          <a:p>
            <a:r>
              <a:rPr lang="en-US" dirty="0"/>
              <a:t>Pandas// </a:t>
            </a:r>
            <a:r>
              <a:rPr lang="en-US" dirty="0">
                <a:solidFill>
                  <a:srgbClr val="00B0F0"/>
                </a:solidFill>
              </a:rPr>
              <a:t>work with data as tables</a:t>
            </a:r>
            <a:r>
              <a:rPr lang="en-US" dirty="0"/>
              <a:t>.   </a:t>
            </a:r>
            <a:r>
              <a:rPr lang="en-US" dirty="0" err="1"/>
              <a:t>Numpy</a:t>
            </a:r>
            <a:r>
              <a:rPr lang="en-US" dirty="0"/>
              <a:t>//</a:t>
            </a:r>
            <a:r>
              <a:rPr lang="en-US" dirty="0">
                <a:solidFill>
                  <a:srgbClr val="00B0F0"/>
                </a:solidFill>
              </a:rPr>
              <a:t>use number matrices</a:t>
            </a:r>
          </a:p>
          <a:p>
            <a:endParaRPr lang="en-US" dirty="0"/>
          </a:p>
          <a:p>
            <a:r>
              <a:rPr lang="en-US" dirty="0"/>
              <a:t>Step 3: Make two folders form dataset, one is call test, the other one is call train. The test fold you will randomly pick some pictures form train. </a:t>
            </a:r>
          </a:p>
          <a:p>
            <a:endParaRPr lang="en-US" dirty="0"/>
          </a:p>
          <a:p>
            <a:endParaRPr lang="en-US" dirty="0"/>
          </a:p>
          <a:p>
            <a:endParaRPr lang="en-US" dirty="0"/>
          </a:p>
          <a:p>
            <a:endParaRPr lang="en-US" dirty="0"/>
          </a:p>
          <a:p>
            <a:r>
              <a:rPr lang="en-US" dirty="0"/>
              <a:t>Step 4:Use </a:t>
            </a:r>
            <a:r>
              <a:rPr lang="en-US" dirty="0" err="1"/>
              <a:t>FastStone</a:t>
            </a:r>
            <a:r>
              <a:rPr lang="en-US" dirty="0"/>
              <a:t> photo resize make the size of all image’s</a:t>
            </a:r>
          </a:p>
          <a:p>
            <a:endParaRPr lang="en-US" dirty="0"/>
          </a:p>
        </p:txBody>
      </p:sp>
      <p:pic>
        <p:nvPicPr>
          <p:cNvPr id="2" name="图片 1">
            <a:extLst>
              <a:ext uri="{FF2B5EF4-FFF2-40B4-BE49-F238E27FC236}">
                <a16:creationId xmlns:a16="http://schemas.microsoft.com/office/drawing/2014/main" id="{80440C63-826D-47A4-87CB-7A46A2C4530E}"/>
              </a:ext>
            </a:extLst>
          </p:cNvPr>
          <p:cNvPicPr>
            <a:picLocks noChangeAspect="1"/>
          </p:cNvPicPr>
          <p:nvPr/>
        </p:nvPicPr>
        <p:blipFill>
          <a:blip r:embed="rId2"/>
          <a:stretch>
            <a:fillRect/>
          </a:stretch>
        </p:blipFill>
        <p:spPr>
          <a:xfrm>
            <a:off x="1099795" y="4484065"/>
            <a:ext cx="3218041" cy="930215"/>
          </a:xfrm>
          <a:prstGeom prst="rect">
            <a:avLst/>
          </a:prstGeom>
        </p:spPr>
      </p:pic>
    </p:spTree>
    <p:extLst>
      <p:ext uri="{BB962C8B-B14F-4D97-AF65-F5344CB8AC3E}">
        <p14:creationId xmlns:p14="http://schemas.microsoft.com/office/powerpoint/2010/main" val="299758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2AB88FEA-7C06-4E28-B0D1-83D3A7F8C8A5}"/>
              </a:ext>
            </a:extLst>
          </p:cNvPr>
          <p:cNvSpPr txBox="1"/>
          <p:nvPr/>
        </p:nvSpPr>
        <p:spPr>
          <a:xfrm>
            <a:off x="4006751" y="167861"/>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3" name="矩形 2">
            <a:extLst>
              <a:ext uri="{FF2B5EF4-FFF2-40B4-BE49-F238E27FC236}">
                <a16:creationId xmlns:a16="http://schemas.microsoft.com/office/drawing/2014/main" id="{AD149BFF-9379-4AF9-90CF-62A9322CFDFF}"/>
              </a:ext>
            </a:extLst>
          </p:cNvPr>
          <p:cNvSpPr/>
          <p:nvPr/>
        </p:nvSpPr>
        <p:spPr>
          <a:xfrm>
            <a:off x="65988" y="820132"/>
            <a:ext cx="9775595" cy="5355312"/>
          </a:xfrm>
          <a:prstGeom prst="rect">
            <a:avLst/>
          </a:prstGeom>
        </p:spPr>
        <p:txBody>
          <a:bodyPr wrap="square">
            <a:spAutoFit/>
          </a:bodyPr>
          <a:lstStyle/>
          <a:p>
            <a:r>
              <a:rPr lang="en-US" b="1" dirty="0"/>
              <a:t>Step 5: Load data</a:t>
            </a:r>
          </a:p>
          <a:p>
            <a:r>
              <a:rPr lang="en-US" dirty="0"/>
              <a:t>I have used images of UCF Sports Datasets but you could use any image folders on your computer which contain different kinds of objects. We divide our input data into 3 parts: </a:t>
            </a:r>
          </a:p>
          <a:p>
            <a:r>
              <a:rPr lang="en-US" dirty="0"/>
              <a:t>1.Training Data</a:t>
            </a:r>
          </a:p>
          <a:p>
            <a:endParaRPr lang="en-US" dirty="0"/>
          </a:p>
          <a:p>
            <a:r>
              <a:rPr lang="en-US" dirty="0"/>
              <a:t>2.Validation Data:20% images will be used for validation, These images are taken out of training data to calculate accuracy independently during the training process.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图片 5">
            <a:extLst>
              <a:ext uri="{FF2B5EF4-FFF2-40B4-BE49-F238E27FC236}">
                <a16:creationId xmlns:a16="http://schemas.microsoft.com/office/drawing/2014/main" id="{6015ACA4-2916-4160-8710-67819515EE72}"/>
              </a:ext>
            </a:extLst>
          </p:cNvPr>
          <p:cNvPicPr>
            <a:picLocks noChangeAspect="1"/>
          </p:cNvPicPr>
          <p:nvPr/>
        </p:nvPicPr>
        <p:blipFill>
          <a:blip r:embed="rId2"/>
          <a:stretch>
            <a:fillRect/>
          </a:stretch>
        </p:blipFill>
        <p:spPr>
          <a:xfrm>
            <a:off x="358219" y="2935082"/>
            <a:ext cx="9483364" cy="2539157"/>
          </a:xfrm>
          <a:prstGeom prst="rect">
            <a:avLst/>
          </a:prstGeom>
        </p:spPr>
      </p:pic>
    </p:spTree>
    <p:extLst>
      <p:ext uri="{BB962C8B-B14F-4D97-AF65-F5344CB8AC3E}">
        <p14:creationId xmlns:p14="http://schemas.microsoft.com/office/powerpoint/2010/main" val="317612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F5E3BC-503B-4476-9430-04DFB8E4DBA9}"/>
              </a:ext>
            </a:extLst>
          </p:cNvPr>
          <p:cNvSpPr/>
          <p:nvPr/>
        </p:nvSpPr>
        <p:spPr>
          <a:xfrm>
            <a:off x="351934" y="649806"/>
            <a:ext cx="9169138" cy="2031325"/>
          </a:xfrm>
          <a:prstGeom prst="rect">
            <a:avLst/>
          </a:prstGeom>
        </p:spPr>
        <p:txBody>
          <a:bodyPr wrap="square">
            <a:spAutoFit/>
          </a:bodyPr>
          <a:lstStyle/>
          <a:p>
            <a:r>
              <a:rPr lang="en-US" dirty="0"/>
              <a:t>3.Test Set: Separate independent data for testing which has a lot of images. </a:t>
            </a:r>
          </a:p>
          <a:p>
            <a:endParaRPr lang="en-US" dirty="0"/>
          </a:p>
          <a:p>
            <a:r>
              <a:rPr lang="en-US" dirty="0"/>
              <a:t>After training, neural networks start working very well on the training data. For example, if you are training a classifier get training data from someone who takes all images with white backgrounds. It’s possible that your network works very well on this validation data-set, but if you try to run it on an image with a cluttered background, it will most likely fail. </a:t>
            </a:r>
          </a:p>
        </p:txBody>
      </p:sp>
      <p:pic>
        <p:nvPicPr>
          <p:cNvPr id="3" name="图片 2">
            <a:extLst>
              <a:ext uri="{FF2B5EF4-FFF2-40B4-BE49-F238E27FC236}">
                <a16:creationId xmlns:a16="http://schemas.microsoft.com/office/drawing/2014/main" id="{245D503D-BA91-4857-BCC9-0C7E2A4A05B7}"/>
              </a:ext>
            </a:extLst>
          </p:cNvPr>
          <p:cNvPicPr>
            <a:picLocks noChangeAspect="1"/>
          </p:cNvPicPr>
          <p:nvPr/>
        </p:nvPicPr>
        <p:blipFill>
          <a:blip r:embed="rId2"/>
          <a:stretch>
            <a:fillRect/>
          </a:stretch>
        </p:blipFill>
        <p:spPr>
          <a:xfrm>
            <a:off x="631596" y="2857609"/>
            <a:ext cx="8251596" cy="2317706"/>
          </a:xfrm>
          <a:prstGeom prst="rect">
            <a:avLst/>
          </a:prstGeom>
        </p:spPr>
      </p:pic>
    </p:spTree>
    <p:extLst>
      <p:ext uri="{BB962C8B-B14F-4D97-AF65-F5344CB8AC3E}">
        <p14:creationId xmlns:p14="http://schemas.microsoft.com/office/powerpoint/2010/main" val="201761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3B85813F-543A-4E96-BCEF-03160BD99C8C}"/>
              </a:ext>
            </a:extLst>
          </p:cNvPr>
          <p:cNvSpPr txBox="1"/>
          <p:nvPr/>
        </p:nvSpPr>
        <p:spPr>
          <a:xfrm>
            <a:off x="4195286" y="214995"/>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3" name="矩形 2">
            <a:extLst>
              <a:ext uri="{FF2B5EF4-FFF2-40B4-BE49-F238E27FC236}">
                <a16:creationId xmlns:a16="http://schemas.microsoft.com/office/drawing/2014/main" id="{04D74F7A-57AF-4F24-B1EA-28B865747B55}"/>
              </a:ext>
            </a:extLst>
          </p:cNvPr>
          <p:cNvSpPr/>
          <p:nvPr/>
        </p:nvSpPr>
        <p:spPr>
          <a:xfrm>
            <a:off x="254813" y="845989"/>
            <a:ext cx="9992123" cy="8402300"/>
          </a:xfrm>
          <a:prstGeom prst="rect">
            <a:avLst/>
          </a:prstGeom>
        </p:spPr>
        <p:txBody>
          <a:bodyPr wrap="square">
            <a:spAutoFit/>
          </a:bodyPr>
          <a:lstStyle/>
          <a:p>
            <a:r>
              <a:rPr lang="en-US" altLang="en-US" b="1" dirty="0">
                <a:latin typeface="Arial" panose="020B0604020202020204" pitchFamily="34" charset="0"/>
              </a:rPr>
              <a:t>Step 6: </a:t>
            </a:r>
            <a:r>
              <a:rPr lang="en-US" b="1" dirty="0"/>
              <a:t>Building convolution layer in TensorFlow</a:t>
            </a:r>
          </a:p>
          <a:p>
            <a:r>
              <a:rPr lang="en-US" dirty="0"/>
              <a:t>Network that we will implement is smaller and simpler so that you can train this on your </a:t>
            </a:r>
            <a:r>
              <a:rPr lang="en-US" dirty="0" err="1"/>
              <a:t>cpu</a:t>
            </a:r>
            <a:r>
              <a:rPr lang="en-US" dirty="0"/>
              <a:t> as well. While training, images from the classes are fed to a convolutional layer which is followed by 2 more convolutional layers. After convolutional layers, we flatten the output and add two fully connected layer in the end. The second fully connected layer has outputs which represent the probability of an image being which sports.</a:t>
            </a:r>
          </a:p>
          <a:p>
            <a:endParaRPr lang="en-US" dirty="0"/>
          </a:p>
          <a:p>
            <a:endParaRPr lang="en-US" dirty="0"/>
          </a:p>
          <a:p>
            <a:endParaRPr lang="en-US" dirty="0"/>
          </a:p>
          <a:p>
            <a:endParaRPr lang="en-US" dirty="0"/>
          </a:p>
          <a:p>
            <a:endParaRPr lang="en-US" b="1" dirty="0"/>
          </a:p>
          <a:p>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 </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pic>
        <p:nvPicPr>
          <p:cNvPr id="7" name="图片 6">
            <a:extLst>
              <a:ext uri="{FF2B5EF4-FFF2-40B4-BE49-F238E27FC236}">
                <a16:creationId xmlns:a16="http://schemas.microsoft.com/office/drawing/2014/main" id="{033D1322-880A-44A6-A9AE-4172803D0EC1}"/>
              </a:ext>
            </a:extLst>
          </p:cNvPr>
          <p:cNvPicPr>
            <a:picLocks noChangeAspect="1"/>
          </p:cNvPicPr>
          <p:nvPr/>
        </p:nvPicPr>
        <p:blipFill>
          <a:blip r:embed="rId2"/>
          <a:stretch>
            <a:fillRect/>
          </a:stretch>
        </p:blipFill>
        <p:spPr>
          <a:xfrm>
            <a:off x="1166049" y="2825618"/>
            <a:ext cx="7302811" cy="2613648"/>
          </a:xfrm>
          <a:prstGeom prst="rect">
            <a:avLst/>
          </a:prstGeom>
        </p:spPr>
      </p:pic>
    </p:spTree>
    <p:extLst>
      <p:ext uri="{BB962C8B-B14F-4D97-AF65-F5344CB8AC3E}">
        <p14:creationId xmlns:p14="http://schemas.microsoft.com/office/powerpoint/2010/main" val="132283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118FBED-BC12-4C02-996C-AF79BAB1B1B0}"/>
              </a:ext>
            </a:extLst>
          </p:cNvPr>
          <p:cNvPicPr>
            <a:picLocks noChangeAspect="1"/>
          </p:cNvPicPr>
          <p:nvPr/>
        </p:nvPicPr>
        <p:blipFill>
          <a:blip r:embed="rId2"/>
          <a:stretch>
            <a:fillRect/>
          </a:stretch>
        </p:blipFill>
        <p:spPr>
          <a:xfrm>
            <a:off x="1434271" y="2662444"/>
            <a:ext cx="7478946" cy="3918557"/>
          </a:xfrm>
          <a:prstGeom prst="rect">
            <a:avLst/>
          </a:prstGeom>
        </p:spPr>
      </p:pic>
      <p:sp>
        <p:nvSpPr>
          <p:cNvPr id="3" name="矩形 2">
            <a:extLst>
              <a:ext uri="{FF2B5EF4-FFF2-40B4-BE49-F238E27FC236}">
                <a16:creationId xmlns:a16="http://schemas.microsoft.com/office/drawing/2014/main" id="{1FAD0DAF-7E9D-4836-9A0E-21678C603FB3}"/>
              </a:ext>
            </a:extLst>
          </p:cNvPr>
          <p:cNvSpPr/>
          <p:nvPr/>
        </p:nvSpPr>
        <p:spPr>
          <a:xfrm>
            <a:off x="285946" y="631119"/>
            <a:ext cx="10602013" cy="2031325"/>
          </a:xfrm>
          <a:prstGeom prst="rect">
            <a:avLst/>
          </a:prstGeom>
        </p:spPr>
        <p:txBody>
          <a:bodyPr wrap="square">
            <a:spAutoFit/>
          </a:bodyPr>
          <a:lstStyle/>
          <a:p>
            <a:r>
              <a:rPr lang="en-US" dirty="0"/>
              <a:t>This function creates a new convolutional layer in the computational graph for TensorFlow. Nothing is actually calculated here, we are just adding the mathematical formulas to the TensorFlow graph.</a:t>
            </a:r>
          </a:p>
          <a:p>
            <a:r>
              <a:rPr lang="en-US" dirty="0"/>
              <a:t>It is assumed that the input is a 4-dim tensor with the following dimensions:</a:t>
            </a:r>
          </a:p>
          <a:p>
            <a:r>
              <a:rPr lang="en-US" dirty="0"/>
              <a:t>Image number.</a:t>
            </a:r>
          </a:p>
          <a:p>
            <a:r>
              <a:rPr lang="en-US" dirty="0"/>
              <a:t>Y-axis of each image.</a:t>
            </a:r>
          </a:p>
          <a:p>
            <a:r>
              <a:rPr lang="en-US" dirty="0"/>
              <a:t>X-axis of each image.</a:t>
            </a:r>
          </a:p>
          <a:p>
            <a:r>
              <a:rPr lang="en-US" dirty="0"/>
              <a:t>Channels of each image.</a:t>
            </a:r>
          </a:p>
        </p:txBody>
      </p:sp>
      <p:sp>
        <p:nvSpPr>
          <p:cNvPr id="4" name="TextBox 6">
            <a:extLst>
              <a:ext uri="{FF2B5EF4-FFF2-40B4-BE49-F238E27FC236}">
                <a16:creationId xmlns:a16="http://schemas.microsoft.com/office/drawing/2014/main" id="{2B56D980-5995-4D86-A6F4-A4B12242196D}"/>
              </a:ext>
            </a:extLst>
          </p:cNvPr>
          <p:cNvSpPr txBox="1"/>
          <p:nvPr/>
        </p:nvSpPr>
        <p:spPr>
          <a:xfrm>
            <a:off x="3714519" y="107899"/>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052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0C7B53-4792-45E9-A46D-25804DEA119D}"/>
              </a:ext>
            </a:extLst>
          </p:cNvPr>
          <p:cNvSpPr/>
          <p:nvPr/>
        </p:nvSpPr>
        <p:spPr>
          <a:xfrm>
            <a:off x="323880" y="812219"/>
            <a:ext cx="9574264" cy="1477328"/>
          </a:xfrm>
          <a:prstGeom prst="rect">
            <a:avLst/>
          </a:prstGeom>
        </p:spPr>
        <p:txBody>
          <a:bodyPr wrap="square">
            <a:spAutoFit/>
          </a:bodyPr>
          <a:lstStyle/>
          <a:p>
            <a:r>
              <a:rPr lang="en-US" b="1" dirty="0"/>
              <a:t>Step 7. Flattening layer</a:t>
            </a:r>
          </a:p>
          <a:p>
            <a:endParaRPr lang="en-US" dirty="0"/>
          </a:p>
          <a:p>
            <a:r>
              <a:rPr lang="en-US" dirty="0"/>
              <a:t>The Output of a convolutional layer is a multi-dimensional Tensor. We want to convert this into a one-dimensional tensor. This is done in the Flattening layer. We can use the reshape operation to create a single dimensional tensor as defined below:</a:t>
            </a:r>
          </a:p>
        </p:txBody>
      </p:sp>
      <p:sp>
        <p:nvSpPr>
          <p:cNvPr id="3" name="TextBox 6">
            <a:extLst>
              <a:ext uri="{FF2B5EF4-FFF2-40B4-BE49-F238E27FC236}">
                <a16:creationId xmlns:a16="http://schemas.microsoft.com/office/drawing/2014/main" id="{BDD76308-5987-469D-BFF3-5F3413C26697}"/>
              </a:ext>
            </a:extLst>
          </p:cNvPr>
          <p:cNvSpPr txBox="1"/>
          <p:nvPr/>
        </p:nvSpPr>
        <p:spPr>
          <a:xfrm>
            <a:off x="3771080" y="120727"/>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pic>
        <p:nvPicPr>
          <p:cNvPr id="4" name="图片 3">
            <a:extLst>
              <a:ext uri="{FF2B5EF4-FFF2-40B4-BE49-F238E27FC236}">
                <a16:creationId xmlns:a16="http://schemas.microsoft.com/office/drawing/2014/main" id="{E5CAAFE7-C06D-41D5-89B4-8147A85DA4F6}"/>
              </a:ext>
            </a:extLst>
          </p:cNvPr>
          <p:cNvPicPr>
            <a:picLocks noChangeAspect="1"/>
          </p:cNvPicPr>
          <p:nvPr/>
        </p:nvPicPr>
        <p:blipFill>
          <a:blip r:embed="rId2"/>
          <a:stretch>
            <a:fillRect/>
          </a:stretch>
        </p:blipFill>
        <p:spPr>
          <a:xfrm>
            <a:off x="686811" y="2457819"/>
            <a:ext cx="8848401" cy="1769011"/>
          </a:xfrm>
          <a:prstGeom prst="rect">
            <a:avLst/>
          </a:prstGeom>
        </p:spPr>
      </p:pic>
    </p:spTree>
    <p:extLst>
      <p:ext uri="{BB962C8B-B14F-4D97-AF65-F5344CB8AC3E}">
        <p14:creationId xmlns:p14="http://schemas.microsoft.com/office/powerpoint/2010/main" val="52468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F09F08-D1E0-41B2-B9AF-6442416224B9}"/>
              </a:ext>
            </a:extLst>
          </p:cNvPr>
          <p:cNvSpPr/>
          <p:nvPr/>
        </p:nvSpPr>
        <p:spPr>
          <a:xfrm>
            <a:off x="340814" y="616911"/>
            <a:ext cx="9208539" cy="4801314"/>
          </a:xfrm>
          <a:prstGeom prst="rect">
            <a:avLst/>
          </a:prstGeom>
        </p:spPr>
        <p:txBody>
          <a:bodyPr wrap="square">
            <a:spAutoFit/>
          </a:bodyPr>
          <a:lstStyle/>
          <a:p>
            <a:endParaRPr lang="en-US" dirty="0"/>
          </a:p>
          <a:p>
            <a:r>
              <a:rPr lang="en-US" b="1" dirty="0"/>
              <a:t>Step 8. Fully connected layer</a:t>
            </a:r>
          </a:p>
          <a:p>
            <a:r>
              <a:rPr lang="en-US" dirty="0"/>
              <a:t>Just like any other layer, we declare weights and biases as random normal distributions. In fully connected layer, we take all the inputs, operation on it. Also sometimes you would want to add a non-linearity(</a:t>
            </a:r>
            <a:r>
              <a:rPr lang="en-US" b="1" dirty="0"/>
              <a:t>RELU</a:t>
            </a:r>
            <a:r>
              <a:rPr lang="en-US" dirty="0"/>
              <a:t>) to it.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After this step, we have finished defining the building blocks of the network.</a:t>
            </a:r>
          </a:p>
        </p:txBody>
      </p:sp>
      <p:sp>
        <p:nvSpPr>
          <p:cNvPr id="3" name="TextBox 6">
            <a:extLst>
              <a:ext uri="{FF2B5EF4-FFF2-40B4-BE49-F238E27FC236}">
                <a16:creationId xmlns:a16="http://schemas.microsoft.com/office/drawing/2014/main" id="{73CA881A-033A-4FC6-B2C4-DFF49AB1B0A7}"/>
              </a:ext>
            </a:extLst>
          </p:cNvPr>
          <p:cNvSpPr txBox="1"/>
          <p:nvPr/>
        </p:nvSpPr>
        <p:spPr>
          <a:xfrm>
            <a:off x="3733373" y="139857"/>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pic>
        <p:nvPicPr>
          <p:cNvPr id="4" name="图片 3">
            <a:extLst>
              <a:ext uri="{FF2B5EF4-FFF2-40B4-BE49-F238E27FC236}">
                <a16:creationId xmlns:a16="http://schemas.microsoft.com/office/drawing/2014/main" id="{2C5E5A80-7B6D-4B18-B21E-61C191CE848C}"/>
              </a:ext>
            </a:extLst>
          </p:cNvPr>
          <p:cNvPicPr>
            <a:picLocks noChangeAspect="1"/>
          </p:cNvPicPr>
          <p:nvPr/>
        </p:nvPicPr>
        <p:blipFill>
          <a:blip r:embed="rId2"/>
          <a:stretch>
            <a:fillRect/>
          </a:stretch>
        </p:blipFill>
        <p:spPr>
          <a:xfrm>
            <a:off x="340814" y="2571293"/>
            <a:ext cx="8520382" cy="2333625"/>
          </a:xfrm>
          <a:prstGeom prst="rect">
            <a:avLst/>
          </a:prstGeom>
        </p:spPr>
      </p:pic>
    </p:spTree>
    <p:extLst>
      <p:ext uri="{BB962C8B-B14F-4D97-AF65-F5344CB8AC3E}">
        <p14:creationId xmlns:p14="http://schemas.microsoft.com/office/powerpoint/2010/main" val="76619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70FF9F-474D-4828-AD2E-31FFD8DBFB6B}"/>
              </a:ext>
            </a:extLst>
          </p:cNvPr>
          <p:cNvSpPr/>
          <p:nvPr/>
        </p:nvSpPr>
        <p:spPr>
          <a:xfrm>
            <a:off x="173236" y="595402"/>
            <a:ext cx="9275564" cy="3416320"/>
          </a:xfrm>
          <a:prstGeom prst="rect">
            <a:avLst/>
          </a:prstGeom>
        </p:spPr>
        <p:txBody>
          <a:bodyPr wrap="square">
            <a:spAutoFit/>
          </a:bodyPr>
          <a:lstStyle/>
          <a:p>
            <a:endParaRPr lang="en-US" dirty="0"/>
          </a:p>
          <a:p>
            <a:r>
              <a:rPr lang="en-US" b="1" dirty="0"/>
              <a:t>Step 9. Placeholders and input</a:t>
            </a:r>
          </a:p>
          <a:p>
            <a:r>
              <a:rPr lang="en-US" dirty="0"/>
              <a:t>Placeholder variables serve as the input to the TensorFlow computational graph that we may change each time we execute the graph. We call this feeding the placeholder variables and it is demonstrated further below.</a:t>
            </a:r>
          </a:p>
          <a:p>
            <a:endParaRPr lang="en-US" dirty="0"/>
          </a:p>
          <a:p>
            <a:r>
              <a:rPr lang="en-US" dirty="0"/>
              <a:t>placeholder that will hold the input training images. All the input images are read in dataset.py file and resized to 128 x 128 x 3 size. Input placeholder x is created in the shape of [None, 128, 128, 3]. The first dimension being None means you can pass any number of images to it.</a:t>
            </a:r>
          </a:p>
          <a:p>
            <a:br>
              <a:rPr lang="en-US" dirty="0"/>
            </a:br>
            <a:endParaRPr lang="en-US" dirty="0"/>
          </a:p>
        </p:txBody>
      </p:sp>
      <p:sp>
        <p:nvSpPr>
          <p:cNvPr id="3" name="TextBox 6">
            <a:extLst>
              <a:ext uri="{FF2B5EF4-FFF2-40B4-BE49-F238E27FC236}">
                <a16:creationId xmlns:a16="http://schemas.microsoft.com/office/drawing/2014/main" id="{6AC3F69D-F333-4111-AD0F-C6B14E4B9EE6}"/>
              </a:ext>
            </a:extLst>
          </p:cNvPr>
          <p:cNvSpPr txBox="1"/>
          <p:nvPr/>
        </p:nvSpPr>
        <p:spPr>
          <a:xfrm>
            <a:off x="4195286" y="214995"/>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pic>
        <p:nvPicPr>
          <p:cNvPr id="4" name="图片 3">
            <a:extLst>
              <a:ext uri="{FF2B5EF4-FFF2-40B4-BE49-F238E27FC236}">
                <a16:creationId xmlns:a16="http://schemas.microsoft.com/office/drawing/2014/main" id="{4D5BF8FC-CE2A-4B9E-B3CB-03BE92AFAD61}"/>
              </a:ext>
            </a:extLst>
          </p:cNvPr>
          <p:cNvPicPr>
            <a:picLocks noChangeAspect="1"/>
          </p:cNvPicPr>
          <p:nvPr/>
        </p:nvPicPr>
        <p:blipFill>
          <a:blip r:embed="rId2"/>
          <a:stretch>
            <a:fillRect/>
          </a:stretch>
        </p:blipFill>
        <p:spPr>
          <a:xfrm>
            <a:off x="209073" y="3490891"/>
            <a:ext cx="7972425" cy="1510105"/>
          </a:xfrm>
          <a:prstGeom prst="rect">
            <a:avLst/>
          </a:prstGeom>
        </p:spPr>
      </p:pic>
    </p:spTree>
    <p:extLst>
      <p:ext uri="{BB962C8B-B14F-4D97-AF65-F5344CB8AC3E}">
        <p14:creationId xmlns:p14="http://schemas.microsoft.com/office/powerpoint/2010/main" val="122202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CE2D11-E7F6-4461-A0AD-F2E4E4DB2E76}"/>
              </a:ext>
            </a:extLst>
          </p:cNvPr>
          <p:cNvSpPr/>
          <p:nvPr/>
        </p:nvSpPr>
        <p:spPr>
          <a:xfrm>
            <a:off x="219781" y="717951"/>
            <a:ext cx="9734923" cy="5632311"/>
          </a:xfrm>
          <a:prstGeom prst="rect">
            <a:avLst/>
          </a:prstGeom>
        </p:spPr>
        <p:txBody>
          <a:bodyPr wrap="square">
            <a:spAutoFit/>
          </a:bodyPr>
          <a:lstStyle/>
          <a:p>
            <a:r>
              <a:rPr lang="en-US" b="1" dirty="0"/>
              <a:t>Step 10. Predictions</a:t>
            </a:r>
          </a:p>
          <a:p>
            <a:r>
              <a:rPr lang="en-US" dirty="0"/>
              <a:t>you can get the probability of each class by applying </a:t>
            </a:r>
            <a:r>
              <a:rPr lang="en-US" dirty="0" err="1"/>
              <a:t>softmax</a:t>
            </a:r>
            <a:r>
              <a:rPr lang="en-US" dirty="0"/>
              <a:t> to the output of fully connected layer.</a:t>
            </a:r>
          </a:p>
          <a:p>
            <a:r>
              <a:rPr lang="en-US" dirty="0" err="1">
                <a:solidFill>
                  <a:schemeClr val="accent4">
                    <a:lumMod val="60000"/>
                    <a:lumOff val="40000"/>
                  </a:schemeClr>
                </a:solidFill>
              </a:rPr>
              <a:t>y_pred</a:t>
            </a:r>
            <a:r>
              <a:rPr lang="en-US" dirty="0">
                <a:solidFill>
                  <a:schemeClr val="accent4">
                    <a:lumMod val="60000"/>
                    <a:lumOff val="40000"/>
                  </a:schemeClr>
                </a:solidFill>
              </a:rPr>
              <a:t> = </a:t>
            </a:r>
            <a:r>
              <a:rPr lang="en-US" dirty="0" err="1">
                <a:solidFill>
                  <a:schemeClr val="accent4">
                    <a:lumMod val="60000"/>
                    <a:lumOff val="40000"/>
                  </a:schemeClr>
                </a:solidFill>
              </a:rPr>
              <a:t>tf.nn.softmax</a:t>
            </a:r>
            <a:r>
              <a:rPr lang="en-US" dirty="0">
                <a:solidFill>
                  <a:schemeClr val="accent4">
                    <a:lumMod val="60000"/>
                    <a:lumOff val="40000"/>
                  </a:schemeClr>
                </a:solidFill>
              </a:rPr>
              <a:t>(layer_fc2,name="</a:t>
            </a:r>
            <a:r>
              <a:rPr lang="en-US" dirty="0" err="1">
                <a:solidFill>
                  <a:schemeClr val="accent4">
                    <a:lumMod val="60000"/>
                    <a:lumOff val="40000"/>
                  </a:schemeClr>
                </a:solidFill>
              </a:rPr>
              <a:t>y_pred</a:t>
            </a:r>
            <a:r>
              <a:rPr lang="en-US" dirty="0">
                <a:solidFill>
                  <a:schemeClr val="accent4">
                    <a:lumMod val="60000"/>
                    <a:lumOff val="40000"/>
                  </a:schemeClr>
                </a:solidFill>
              </a:rPr>
              <a:t>")</a:t>
            </a:r>
          </a:p>
          <a:p>
            <a:endParaRPr lang="en-US" dirty="0"/>
          </a:p>
          <a:p>
            <a:r>
              <a:rPr lang="en-US" dirty="0" err="1"/>
              <a:t>y_pred</a:t>
            </a:r>
            <a:r>
              <a:rPr lang="en-US" dirty="0"/>
              <a:t> contains the predicted probability of each class for each input image. The class having higher probability is the prediction of the network.</a:t>
            </a:r>
            <a:r>
              <a:rPr lang="es-ES" dirty="0"/>
              <a:t> </a:t>
            </a:r>
          </a:p>
          <a:p>
            <a:r>
              <a:rPr lang="es-ES" dirty="0">
                <a:solidFill>
                  <a:schemeClr val="accent4">
                    <a:lumMod val="60000"/>
                    <a:lumOff val="40000"/>
                  </a:schemeClr>
                </a:solidFill>
              </a:rPr>
              <a:t>y_pred_cls = tf.argmax(y_pred, dimension=1)</a:t>
            </a:r>
          </a:p>
          <a:p>
            <a:endParaRPr lang="es-ES" dirty="0"/>
          </a:p>
          <a:p>
            <a:r>
              <a:rPr lang="en-US" dirty="0"/>
              <a:t>The cost that will be minimized to reach the optimum value of weights. We will use a simple cost that will be calculated using a </a:t>
            </a:r>
            <a:r>
              <a:rPr lang="en-US" dirty="0" err="1"/>
              <a:t>Tensorflow</a:t>
            </a:r>
            <a:r>
              <a:rPr lang="en-US" dirty="0"/>
              <a:t> function </a:t>
            </a:r>
            <a:r>
              <a:rPr lang="en-US" dirty="0" err="1"/>
              <a:t>softmax_cross_entropy_with_logits</a:t>
            </a:r>
            <a:r>
              <a:rPr lang="en-US" dirty="0"/>
              <a:t> which takes the output of last fully connected layer and actual labels to calculate </a:t>
            </a:r>
            <a:r>
              <a:rPr lang="en-US" dirty="0" err="1"/>
              <a:t>cross_entropy</a:t>
            </a:r>
            <a:r>
              <a:rPr lang="en-US" dirty="0"/>
              <a:t> whose average will give us the cost.</a:t>
            </a:r>
          </a:p>
          <a:p>
            <a:endParaRPr lang="en-US" dirty="0"/>
          </a:p>
          <a:p>
            <a:r>
              <a:rPr lang="en-US" dirty="0"/>
              <a:t>In Neural networks. The </a:t>
            </a:r>
            <a:r>
              <a:rPr lang="en-US" b="1" dirty="0" err="1"/>
              <a:t>softmax</a:t>
            </a:r>
            <a:r>
              <a:rPr lang="en-US" dirty="0"/>
              <a:t> function is often used in the final layer of a neural network-based classifier. Such networks are commonly trained under a log loss (or cross-entropy) regime, giving a non-linear variant of multinomial logistic regression.</a:t>
            </a:r>
          </a:p>
          <a:p>
            <a:endParaRPr lang="en-US" dirty="0"/>
          </a:p>
          <a:p>
            <a:endParaRPr lang="en-US" dirty="0"/>
          </a:p>
          <a:p>
            <a:endParaRPr lang="en-US" dirty="0"/>
          </a:p>
        </p:txBody>
      </p:sp>
      <p:sp>
        <p:nvSpPr>
          <p:cNvPr id="3" name="TextBox 6">
            <a:extLst>
              <a:ext uri="{FF2B5EF4-FFF2-40B4-BE49-F238E27FC236}">
                <a16:creationId xmlns:a16="http://schemas.microsoft.com/office/drawing/2014/main" id="{D6E79DFF-38A9-4D96-9A83-930B7CD9AA8A}"/>
              </a:ext>
            </a:extLst>
          </p:cNvPr>
          <p:cNvSpPr txBox="1"/>
          <p:nvPr/>
        </p:nvSpPr>
        <p:spPr>
          <a:xfrm>
            <a:off x="3667385" y="102149"/>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pic>
        <p:nvPicPr>
          <p:cNvPr id="8" name="图片 7">
            <a:extLst>
              <a:ext uri="{FF2B5EF4-FFF2-40B4-BE49-F238E27FC236}">
                <a16:creationId xmlns:a16="http://schemas.microsoft.com/office/drawing/2014/main" id="{92638A20-8823-4641-B8CB-28A682DD7185}"/>
              </a:ext>
            </a:extLst>
          </p:cNvPr>
          <p:cNvPicPr>
            <a:picLocks noChangeAspect="1"/>
          </p:cNvPicPr>
          <p:nvPr/>
        </p:nvPicPr>
        <p:blipFill>
          <a:blip r:embed="rId2"/>
          <a:stretch>
            <a:fillRect/>
          </a:stretch>
        </p:blipFill>
        <p:spPr>
          <a:xfrm>
            <a:off x="1013072" y="5512143"/>
            <a:ext cx="7962900" cy="1243708"/>
          </a:xfrm>
          <a:prstGeom prst="rect">
            <a:avLst/>
          </a:prstGeom>
        </p:spPr>
      </p:pic>
    </p:spTree>
    <p:extLst>
      <p:ext uri="{BB962C8B-B14F-4D97-AF65-F5344CB8AC3E}">
        <p14:creationId xmlns:p14="http://schemas.microsoft.com/office/powerpoint/2010/main" val="134421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F6DFD1-ACAC-4EEE-8323-829D8E8372DD}"/>
              </a:ext>
            </a:extLst>
          </p:cNvPr>
          <p:cNvSpPr/>
          <p:nvPr/>
        </p:nvSpPr>
        <p:spPr>
          <a:xfrm>
            <a:off x="244740" y="738215"/>
            <a:ext cx="9380027" cy="4247317"/>
          </a:xfrm>
          <a:prstGeom prst="rect">
            <a:avLst/>
          </a:prstGeom>
        </p:spPr>
        <p:txBody>
          <a:bodyPr wrap="square">
            <a:spAutoFit/>
          </a:bodyPr>
          <a:lstStyle/>
          <a:p>
            <a:r>
              <a:rPr lang="en-US" b="1" dirty="0"/>
              <a:t>Step 11. Optimization</a:t>
            </a:r>
          </a:p>
          <a:p>
            <a:r>
              <a:rPr lang="en-US" dirty="0"/>
              <a:t>we have a cost measure that must be minimized, we can then create an optimizer </a:t>
            </a:r>
            <a:r>
              <a:rPr lang="en-US" dirty="0" err="1"/>
              <a:t>Tensorflow</a:t>
            </a:r>
            <a:r>
              <a:rPr lang="en-US" dirty="0"/>
              <a:t> implements most of the optimization functions. We shall use </a:t>
            </a:r>
            <a:r>
              <a:rPr lang="en-US" dirty="0" err="1"/>
              <a:t>AdamOptimizer</a:t>
            </a:r>
            <a:r>
              <a:rPr lang="en-US" dirty="0"/>
              <a:t> for gradient calculation and weight optimization. </a:t>
            </a:r>
          </a:p>
          <a:p>
            <a:endParaRPr lang="en-US" dirty="0"/>
          </a:p>
          <a:p>
            <a:r>
              <a:rPr lang="en-US" dirty="0">
                <a:solidFill>
                  <a:schemeClr val="accent4">
                    <a:lumMod val="60000"/>
                    <a:lumOff val="40000"/>
                  </a:schemeClr>
                </a:solidFill>
              </a:rPr>
              <a:t>optimizer = </a:t>
            </a:r>
            <a:r>
              <a:rPr lang="en-US" dirty="0" err="1">
                <a:solidFill>
                  <a:schemeClr val="accent4">
                    <a:lumMod val="60000"/>
                    <a:lumOff val="40000"/>
                  </a:schemeClr>
                </a:solidFill>
              </a:rPr>
              <a:t>tf.train.AdamOptimizer</a:t>
            </a:r>
            <a:r>
              <a:rPr lang="en-US" dirty="0">
                <a:solidFill>
                  <a:schemeClr val="accent4">
                    <a:lumMod val="60000"/>
                    <a:lumOff val="40000"/>
                  </a:schemeClr>
                </a:solidFill>
              </a:rPr>
              <a:t>(</a:t>
            </a:r>
            <a:r>
              <a:rPr lang="en-US" dirty="0" err="1">
                <a:solidFill>
                  <a:schemeClr val="accent4">
                    <a:lumMod val="60000"/>
                    <a:lumOff val="40000"/>
                  </a:schemeClr>
                </a:solidFill>
              </a:rPr>
              <a:t>learning_rate</a:t>
            </a:r>
            <a:r>
              <a:rPr lang="en-US" dirty="0">
                <a:solidFill>
                  <a:schemeClr val="accent4">
                    <a:lumMod val="60000"/>
                    <a:lumOff val="40000"/>
                  </a:schemeClr>
                </a:solidFill>
              </a:rPr>
              <a:t>=1e-4).minimize(cost)</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r>
              <a:rPr lang="en-US" dirty="0"/>
              <a:t>But we run optimizer operation inside </a:t>
            </a:r>
            <a:r>
              <a:rPr lang="en-US" dirty="0" err="1"/>
              <a:t>session.run</a:t>
            </a:r>
            <a:r>
              <a:rPr lang="en-US" dirty="0"/>
              <a:t>(), in order to calculate the value of cost, the whole network will have to be run and we will pass the training images. Does that make sense? Think about, what variable would you need to calculate cost and keep going up in the code). Training images are passed in a batch of 26(</a:t>
            </a:r>
            <a:r>
              <a:rPr lang="en-US" dirty="0" err="1"/>
              <a:t>batch_size</a:t>
            </a:r>
            <a:r>
              <a:rPr lang="en-US" dirty="0"/>
              <a:t>) in each iteration.  </a:t>
            </a:r>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p:txBody>
      </p:sp>
      <p:sp>
        <p:nvSpPr>
          <p:cNvPr id="3" name="TextBox 6">
            <a:extLst>
              <a:ext uri="{FF2B5EF4-FFF2-40B4-BE49-F238E27FC236}">
                <a16:creationId xmlns:a16="http://schemas.microsoft.com/office/drawing/2014/main" id="{7ACC9EB9-52D0-49E2-B8C1-52B6B8ADBA8D}"/>
              </a:ext>
            </a:extLst>
          </p:cNvPr>
          <p:cNvSpPr txBox="1"/>
          <p:nvPr/>
        </p:nvSpPr>
        <p:spPr>
          <a:xfrm>
            <a:off x="3714519" y="214995"/>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84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64520" y="137639"/>
            <a:ext cx="7923247" cy="5976984"/>
            <a:chOff x="1121210" y="221559"/>
            <a:chExt cx="7923247" cy="5609980"/>
          </a:xfrm>
        </p:grpSpPr>
        <p:sp>
          <p:nvSpPr>
            <p:cNvPr id="4" name="Pentagon 34"/>
            <p:cNvSpPr/>
            <p:nvPr/>
          </p:nvSpPr>
          <p:spPr>
            <a:xfrm rot="10800000">
              <a:off x="1521341" y="4807027"/>
              <a:ext cx="7263274" cy="552122"/>
            </a:xfrm>
            <a:prstGeom prst="homePlate">
              <a:avLst/>
            </a:prstGeom>
            <a:ln/>
            <a:scene3d>
              <a:camera prst="orthographicFront"/>
              <a:lightRig rig="morning" dir="t"/>
            </a:scene3d>
            <a:sp3d prstMaterial="dkEdge">
              <a:bevelT prst="angle"/>
              <a:bevelB prst="angle"/>
            </a:sp3d>
          </p:spPr>
          <p:style>
            <a:lnRef idx="2">
              <a:schemeClr val="accent2"/>
            </a:lnRef>
            <a:fillRef idx="1">
              <a:schemeClr val="lt1"/>
            </a:fillRef>
            <a:effectRef idx="0">
              <a:schemeClr val="accent2"/>
            </a:effectRef>
            <a:fontRef idx="minor">
              <a:schemeClr val="dk1"/>
            </a:fontRef>
          </p:style>
        </p:sp>
        <p:sp>
          <p:nvSpPr>
            <p:cNvPr id="7" name="Pentagon 34"/>
            <p:cNvSpPr/>
            <p:nvPr/>
          </p:nvSpPr>
          <p:spPr>
            <a:xfrm rot="10800000">
              <a:off x="1521343" y="2862419"/>
              <a:ext cx="7263274" cy="610781"/>
            </a:xfrm>
            <a:prstGeom prst="homePlate">
              <a:avLst/>
            </a:prstGeom>
            <a:ln/>
            <a:scene3d>
              <a:camera prst="orthographicFront"/>
              <a:lightRig rig="morning" dir="t"/>
            </a:scene3d>
            <a:sp3d prstMaterial="dkEdge">
              <a:bevelT prst="angle"/>
              <a:bevelB prst="angle"/>
            </a:sp3d>
          </p:spPr>
          <p:style>
            <a:lnRef idx="2">
              <a:schemeClr val="accent2"/>
            </a:lnRef>
            <a:fillRef idx="1">
              <a:schemeClr val="lt1"/>
            </a:fillRef>
            <a:effectRef idx="0">
              <a:schemeClr val="accent2"/>
            </a:effectRef>
            <a:fontRef idx="minor">
              <a:schemeClr val="dk1"/>
            </a:fontRef>
          </p:style>
        </p:sp>
        <p:sp>
          <p:nvSpPr>
            <p:cNvPr id="8" name="Pentagon 34"/>
            <p:cNvSpPr/>
            <p:nvPr/>
          </p:nvSpPr>
          <p:spPr>
            <a:xfrm rot="10800000">
              <a:off x="1521342" y="1964739"/>
              <a:ext cx="7263274" cy="610781"/>
            </a:xfrm>
            <a:prstGeom prst="homePlate">
              <a:avLst/>
            </a:prstGeom>
            <a:ln/>
            <a:scene3d>
              <a:camera prst="orthographicFront"/>
              <a:lightRig rig="morning" dir="t"/>
            </a:scene3d>
            <a:sp3d prstMaterial="dkEdge">
              <a:bevelT prst="angle"/>
              <a:bevelB prst="angle"/>
            </a:sp3d>
          </p:spPr>
          <p:style>
            <a:lnRef idx="2">
              <a:schemeClr val="accent2"/>
            </a:lnRef>
            <a:fillRef idx="1">
              <a:schemeClr val="lt1"/>
            </a:fillRef>
            <a:effectRef idx="0">
              <a:schemeClr val="accent2"/>
            </a:effectRef>
            <a:fontRef idx="minor">
              <a:schemeClr val="dk1"/>
            </a:fontRef>
          </p:style>
        </p:sp>
        <p:sp>
          <p:nvSpPr>
            <p:cNvPr id="9" name="Pentagon 34"/>
            <p:cNvSpPr/>
            <p:nvPr/>
          </p:nvSpPr>
          <p:spPr>
            <a:xfrm rot="10800000">
              <a:off x="1521343" y="1093148"/>
              <a:ext cx="7263274" cy="610781"/>
            </a:xfrm>
            <a:prstGeom prst="homePlate">
              <a:avLst/>
            </a:prstGeom>
            <a:ln/>
            <a:scene3d>
              <a:camera prst="orthographicFront"/>
              <a:lightRig rig="morning" dir="t"/>
            </a:scene3d>
            <a:sp3d prstMaterial="dkEdge">
              <a:bevelT prst="angle"/>
              <a:bevelB prst="angle"/>
            </a:sp3d>
          </p:spPr>
          <p:style>
            <a:lnRef idx="2">
              <a:schemeClr val="accent2"/>
            </a:lnRef>
            <a:fillRef idx="1">
              <a:schemeClr val="lt1"/>
            </a:fillRef>
            <a:effectRef idx="0">
              <a:schemeClr val="accent2"/>
            </a:effectRef>
            <a:fontRef idx="minor">
              <a:schemeClr val="dk1"/>
            </a:fontRef>
          </p:style>
        </p:sp>
        <p:sp>
          <p:nvSpPr>
            <p:cNvPr id="10" name="Pentagon 34"/>
            <p:cNvSpPr/>
            <p:nvPr/>
          </p:nvSpPr>
          <p:spPr>
            <a:xfrm rot="10800000">
              <a:off x="1521343" y="249404"/>
              <a:ext cx="7263274" cy="610781"/>
            </a:xfrm>
            <a:prstGeom prst="homePlate">
              <a:avLst/>
            </a:prstGeom>
            <a:ln/>
            <a:scene3d>
              <a:camera prst="orthographicFront"/>
              <a:lightRig rig="morning" dir="t"/>
            </a:scene3d>
            <a:sp3d prstMaterial="dkEdge">
              <a:bevelT prst="angle"/>
              <a:bevelB prst="angle"/>
            </a:sp3d>
          </p:spPr>
          <p:style>
            <a:lnRef idx="2">
              <a:schemeClr val="accent2"/>
            </a:lnRef>
            <a:fillRef idx="1">
              <a:schemeClr val="lt1"/>
            </a:fillRef>
            <a:effectRef idx="0">
              <a:schemeClr val="accent2"/>
            </a:effectRef>
            <a:fontRef idx="minor">
              <a:schemeClr val="dk1"/>
            </a:fontRef>
          </p:style>
        </p:sp>
        <p:sp>
          <p:nvSpPr>
            <p:cNvPr id="11" name="Oval 13"/>
            <p:cNvSpPr/>
            <p:nvPr/>
          </p:nvSpPr>
          <p:spPr>
            <a:xfrm>
              <a:off x="1260231" y="221559"/>
              <a:ext cx="762693" cy="610781"/>
            </a:xfrm>
            <a:prstGeom prst="ellipse">
              <a:avLst/>
            </a:prstGeom>
            <a:solidFill>
              <a:schemeClr val="accent1">
                <a:tint val="50000"/>
                <a:hueOff val="0"/>
                <a:satOff val="0"/>
                <a:lumOff val="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Oval 13"/>
            <p:cNvSpPr/>
            <p:nvPr/>
          </p:nvSpPr>
          <p:spPr>
            <a:xfrm>
              <a:off x="1211340" y="1093149"/>
              <a:ext cx="762693" cy="610781"/>
            </a:xfrm>
            <a:prstGeom prst="ellipse">
              <a:avLst/>
            </a:prstGeom>
            <a:solidFill>
              <a:schemeClr val="accent1">
                <a:tint val="50000"/>
                <a:hueOff val="0"/>
                <a:satOff val="0"/>
                <a:lumOff val="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Oval 13"/>
            <p:cNvSpPr/>
            <p:nvPr/>
          </p:nvSpPr>
          <p:spPr>
            <a:xfrm>
              <a:off x="1193754" y="1965921"/>
              <a:ext cx="762693" cy="610781"/>
            </a:xfrm>
            <a:prstGeom prst="ellipse">
              <a:avLst/>
            </a:prstGeom>
            <a:solidFill>
              <a:schemeClr val="accent1">
                <a:tint val="50000"/>
                <a:hueOff val="0"/>
                <a:satOff val="0"/>
                <a:lumOff val="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Oval 13"/>
            <p:cNvSpPr/>
            <p:nvPr/>
          </p:nvSpPr>
          <p:spPr>
            <a:xfrm>
              <a:off x="1193753" y="2838693"/>
              <a:ext cx="762693" cy="610781"/>
            </a:xfrm>
            <a:prstGeom prst="ellipse">
              <a:avLst/>
            </a:prstGeom>
            <a:solidFill>
              <a:schemeClr val="accent1">
                <a:tint val="50000"/>
                <a:hueOff val="0"/>
                <a:satOff val="0"/>
                <a:lumOff val="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TextBox 15"/>
            <p:cNvSpPr txBox="1"/>
            <p:nvPr/>
          </p:nvSpPr>
          <p:spPr>
            <a:xfrm>
              <a:off x="4176798" y="293373"/>
              <a:ext cx="3434737"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a:t>
              </a:r>
            </a:p>
            <a:p>
              <a:endParaRPr lang="en-US" dirty="0"/>
            </a:p>
          </p:txBody>
        </p:sp>
        <p:sp>
          <p:nvSpPr>
            <p:cNvPr id="17" name="TextBox 16"/>
            <p:cNvSpPr txBox="1"/>
            <p:nvPr/>
          </p:nvSpPr>
          <p:spPr>
            <a:xfrm>
              <a:off x="4111146" y="1088407"/>
              <a:ext cx="2785403" cy="677108"/>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Objectives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8" name="TextBox 17"/>
            <p:cNvSpPr txBox="1"/>
            <p:nvPr/>
          </p:nvSpPr>
          <p:spPr>
            <a:xfrm>
              <a:off x="4111145" y="2006205"/>
              <a:ext cx="2785403"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Challenges</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ctr"/>
              <a:endParaRPr lang="en-US" dirty="0"/>
            </a:p>
          </p:txBody>
        </p:sp>
        <p:sp>
          <p:nvSpPr>
            <p:cNvPr id="20" name="Oval 13"/>
            <p:cNvSpPr/>
            <p:nvPr/>
          </p:nvSpPr>
          <p:spPr>
            <a:xfrm>
              <a:off x="1121210" y="4792575"/>
              <a:ext cx="762693" cy="610781"/>
            </a:xfrm>
            <a:prstGeom prst="ellipse">
              <a:avLst/>
            </a:prstGeom>
            <a:solidFill>
              <a:schemeClr val="accent1">
                <a:tint val="50000"/>
                <a:hueOff val="0"/>
                <a:satOff val="0"/>
                <a:lumOff val="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 name="Rectangle 21"/>
            <p:cNvSpPr/>
            <p:nvPr/>
          </p:nvSpPr>
          <p:spPr>
            <a:xfrm>
              <a:off x="3739368" y="2962762"/>
              <a:ext cx="1947969" cy="369332"/>
            </a:xfrm>
            <a:prstGeom prst="rect">
              <a:avLst/>
            </a:prstGeom>
          </p:spPr>
          <p:txBody>
            <a:bodyPr wrap="none">
              <a:spAutoFit/>
            </a:bodyPr>
            <a:lstStyle/>
            <a:p>
              <a:pPr lvl="0"/>
              <a:r>
                <a:rPr lang="en-US" b="1" dirty="0">
                  <a:latin typeface="Times New Roman" panose="02020603050405020304" pitchFamily="18" charset="0"/>
                  <a:cs typeface="Times New Roman" panose="02020603050405020304" pitchFamily="18" charset="0"/>
                </a:rPr>
                <a:t>    Sports Datasets</a:t>
              </a: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1763083" y="3703978"/>
              <a:ext cx="7281374" cy="400110"/>
            </a:xfrm>
            <a:prstGeom prst="rect">
              <a:avLst/>
            </a:prstGeom>
          </p:spPr>
          <p:txBody>
            <a:bodyPr wrap="square">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1641576" y="4467079"/>
              <a:ext cx="7143039" cy="399405"/>
            </a:xfrm>
            <a:prstGeom prst="rect">
              <a:avLst/>
            </a:prstGeom>
          </p:spPr>
          <p:txBody>
            <a:bodyPr wrap="square">
              <a:spAutoFit/>
            </a:bodyPr>
            <a:lstStyle/>
            <a:p>
              <a:pPr lvl="1" algn="ctr">
                <a:lnSpc>
                  <a:spcPct val="107000"/>
                </a:lnSpc>
                <a:spcBef>
                  <a:spcPts val="200"/>
                </a:spcBef>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 name="Rectangle 24"/>
            <p:cNvSpPr/>
            <p:nvPr/>
          </p:nvSpPr>
          <p:spPr>
            <a:xfrm>
              <a:off x="3517813" y="5432134"/>
              <a:ext cx="2395207" cy="399405"/>
            </a:xfrm>
            <a:prstGeom prst="rect">
              <a:avLst/>
            </a:prstGeom>
          </p:spPr>
          <p:txBody>
            <a:bodyPr wrap="none">
              <a:spAutoFit/>
            </a:bodyPr>
            <a:lstStyle/>
            <a:p>
              <a:pPr lvl="1">
                <a:lnSpc>
                  <a:spcPct val="107000"/>
                </a:lnSpc>
                <a:spcBef>
                  <a:spcPts val="200"/>
                </a:spcBef>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Implementation</a:t>
              </a:r>
            </a:p>
          </p:txBody>
        </p:sp>
      </p:grpSp>
      <p:sp>
        <p:nvSpPr>
          <p:cNvPr id="27" name="箭头: 下 26">
            <a:extLst>
              <a:ext uri="{FF2B5EF4-FFF2-40B4-BE49-F238E27FC236}">
                <a16:creationId xmlns:a16="http://schemas.microsoft.com/office/drawing/2014/main" id="{1D26617F-3075-4E74-ACF2-5ACBDBF685CB}"/>
              </a:ext>
            </a:extLst>
          </p:cNvPr>
          <p:cNvSpPr/>
          <p:nvPr/>
        </p:nvSpPr>
        <p:spPr>
          <a:xfrm>
            <a:off x="4749272" y="3746681"/>
            <a:ext cx="414779" cy="111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3671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0DD78299-2A03-4089-AB48-583E69A39D7A}"/>
              </a:ext>
            </a:extLst>
          </p:cNvPr>
          <p:cNvSpPr txBox="1"/>
          <p:nvPr/>
        </p:nvSpPr>
        <p:spPr>
          <a:xfrm>
            <a:off x="3714519" y="214995"/>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4" name="矩形 3">
            <a:extLst>
              <a:ext uri="{FF2B5EF4-FFF2-40B4-BE49-F238E27FC236}">
                <a16:creationId xmlns:a16="http://schemas.microsoft.com/office/drawing/2014/main" id="{EC283B96-3EC7-4F1D-A9B2-CD8BA244C20A}"/>
              </a:ext>
            </a:extLst>
          </p:cNvPr>
          <p:cNvSpPr/>
          <p:nvPr/>
        </p:nvSpPr>
        <p:spPr>
          <a:xfrm>
            <a:off x="155899" y="898033"/>
            <a:ext cx="9817659" cy="4801314"/>
          </a:xfrm>
          <a:prstGeom prst="rect">
            <a:avLst/>
          </a:prstGeom>
        </p:spPr>
        <p:txBody>
          <a:bodyPr wrap="square">
            <a:spAutoFit/>
          </a:bodyPr>
          <a:lstStyle/>
          <a:p>
            <a:r>
              <a:rPr lang="en-US" dirty="0"/>
              <a:t>where </a:t>
            </a:r>
            <a:r>
              <a:rPr lang="en-US" dirty="0" err="1"/>
              <a:t>next_batch</a:t>
            </a:r>
            <a:r>
              <a:rPr lang="en-US" dirty="0"/>
              <a:t> is a simple python function in dataset.py file that returns the next 26 images to be passed for training. Similarly, we pass the validation batch of images independently to in another </a:t>
            </a:r>
            <a:r>
              <a:rPr lang="en-US" dirty="0" err="1"/>
              <a:t>session.run</a:t>
            </a:r>
            <a:r>
              <a:rPr lang="en-US" dirty="0"/>
              <a:t>() call</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r>
              <a:rPr lang="en-US" dirty="0"/>
              <a:t>We can calculate the validation accuracy by passing accuracy in </a:t>
            </a:r>
            <a:r>
              <a:rPr lang="en-US" dirty="0" err="1"/>
              <a:t>session.run</a:t>
            </a:r>
            <a:r>
              <a:rPr lang="en-US" dirty="0"/>
              <a:t>() and providing validation images in a </a:t>
            </a:r>
            <a:r>
              <a:rPr lang="en-US" dirty="0" err="1"/>
              <a:t>feed_dict</a:t>
            </a:r>
            <a:r>
              <a:rPr lang="en-US" dirty="0"/>
              <a:t>. And we also report the accuracy for the training images.</a:t>
            </a:r>
          </a:p>
          <a:p>
            <a:endParaRPr lang="en-US" dirty="0">
              <a:solidFill>
                <a:schemeClr val="accent4">
                  <a:lumMod val="75000"/>
                </a:schemeClr>
              </a:solidFill>
            </a:endParaRPr>
          </a:p>
          <a:p>
            <a:r>
              <a:rPr lang="en-US" dirty="0" err="1">
                <a:solidFill>
                  <a:schemeClr val="accent4">
                    <a:lumMod val="75000"/>
                  </a:schemeClr>
                </a:solidFill>
              </a:rPr>
              <a:t>val_acc</a:t>
            </a:r>
            <a:r>
              <a:rPr lang="en-US" dirty="0">
                <a:solidFill>
                  <a:schemeClr val="accent4">
                    <a:lumMod val="75000"/>
                  </a:schemeClr>
                </a:solidFill>
              </a:rPr>
              <a:t> = </a:t>
            </a:r>
            <a:r>
              <a:rPr lang="en-US" dirty="0" err="1">
                <a:solidFill>
                  <a:schemeClr val="accent4">
                    <a:lumMod val="75000"/>
                  </a:schemeClr>
                </a:solidFill>
              </a:rPr>
              <a:t>session.run</a:t>
            </a:r>
            <a:r>
              <a:rPr lang="en-US" dirty="0">
                <a:solidFill>
                  <a:schemeClr val="accent4">
                    <a:lumMod val="75000"/>
                  </a:schemeClr>
                </a:solidFill>
              </a:rPr>
              <a:t>(</a:t>
            </a:r>
            <a:r>
              <a:rPr lang="en-US" dirty="0" err="1">
                <a:solidFill>
                  <a:schemeClr val="accent4">
                    <a:lumMod val="75000"/>
                  </a:schemeClr>
                </a:solidFill>
              </a:rPr>
              <a:t>accuracy,feed_dict</a:t>
            </a:r>
            <a:r>
              <a:rPr lang="en-US" dirty="0">
                <a:solidFill>
                  <a:schemeClr val="accent4">
                    <a:lumMod val="75000"/>
                  </a:schemeClr>
                </a:solidFill>
              </a:rPr>
              <a:t>=</a:t>
            </a:r>
            <a:r>
              <a:rPr lang="en-US" dirty="0" err="1">
                <a:solidFill>
                  <a:schemeClr val="accent4">
                    <a:lumMod val="75000"/>
                  </a:schemeClr>
                </a:solidFill>
              </a:rPr>
              <a:t>feed_dict_validate</a:t>
            </a:r>
            <a:r>
              <a:rPr lang="en-US" dirty="0">
                <a:solidFill>
                  <a:schemeClr val="accent4">
                    <a:lumMod val="75000"/>
                  </a:schemeClr>
                </a:solidFill>
              </a:rPr>
              <a:t>)</a:t>
            </a:r>
          </a:p>
          <a:p>
            <a:r>
              <a:rPr lang="en-US" dirty="0">
                <a:solidFill>
                  <a:schemeClr val="accent4">
                    <a:lumMod val="75000"/>
                  </a:schemeClr>
                </a:solidFill>
              </a:rPr>
              <a:t>acc = </a:t>
            </a:r>
            <a:r>
              <a:rPr lang="en-US" dirty="0" err="1">
                <a:solidFill>
                  <a:schemeClr val="accent4">
                    <a:lumMod val="75000"/>
                  </a:schemeClr>
                </a:solidFill>
              </a:rPr>
              <a:t>session.run</a:t>
            </a:r>
            <a:r>
              <a:rPr lang="en-US" dirty="0">
                <a:solidFill>
                  <a:schemeClr val="accent4">
                    <a:lumMod val="75000"/>
                  </a:schemeClr>
                </a:solidFill>
              </a:rPr>
              <a:t>(accuracy, </a:t>
            </a:r>
            <a:r>
              <a:rPr lang="en-US" dirty="0" err="1">
                <a:solidFill>
                  <a:schemeClr val="accent4">
                    <a:lumMod val="75000"/>
                  </a:schemeClr>
                </a:solidFill>
              </a:rPr>
              <a:t>feed_dict</a:t>
            </a:r>
            <a:r>
              <a:rPr lang="en-US" dirty="0">
                <a:solidFill>
                  <a:schemeClr val="accent4">
                    <a:lumMod val="75000"/>
                  </a:schemeClr>
                </a:solidFill>
              </a:rPr>
              <a:t>=</a:t>
            </a:r>
            <a:r>
              <a:rPr lang="en-US" dirty="0" err="1">
                <a:solidFill>
                  <a:schemeClr val="accent4">
                    <a:lumMod val="75000"/>
                  </a:schemeClr>
                </a:solidFill>
              </a:rPr>
              <a:t>feed_dict_train</a:t>
            </a:r>
            <a:r>
              <a:rPr lang="en-US" dirty="0">
                <a:solidFill>
                  <a:schemeClr val="accent4">
                    <a:lumMod val="75000"/>
                  </a:schemeClr>
                </a:solidFill>
              </a:rPr>
              <a:t>)</a:t>
            </a:r>
          </a:p>
          <a:p>
            <a:endParaRPr lang="en-US" dirty="0">
              <a:solidFill>
                <a:schemeClr val="accent4">
                  <a:lumMod val="75000"/>
                </a:schemeClr>
              </a:solidFill>
            </a:endParaRPr>
          </a:p>
          <a:p>
            <a:endParaRPr lang="en-US" dirty="0">
              <a:solidFill>
                <a:schemeClr val="accent4">
                  <a:lumMod val="75000"/>
                </a:schemeClr>
              </a:solidFill>
            </a:endParaRPr>
          </a:p>
        </p:txBody>
      </p:sp>
      <p:pic>
        <p:nvPicPr>
          <p:cNvPr id="6" name="图片 5">
            <a:extLst>
              <a:ext uri="{FF2B5EF4-FFF2-40B4-BE49-F238E27FC236}">
                <a16:creationId xmlns:a16="http://schemas.microsoft.com/office/drawing/2014/main" id="{6B1D082C-7C56-476F-9E1E-8D3E0F0CBB1F}"/>
              </a:ext>
            </a:extLst>
          </p:cNvPr>
          <p:cNvPicPr>
            <a:picLocks noChangeAspect="1"/>
          </p:cNvPicPr>
          <p:nvPr/>
        </p:nvPicPr>
        <p:blipFill>
          <a:blip r:embed="rId2"/>
          <a:stretch>
            <a:fillRect/>
          </a:stretch>
        </p:blipFill>
        <p:spPr>
          <a:xfrm>
            <a:off x="337547" y="2155547"/>
            <a:ext cx="7972425" cy="1076325"/>
          </a:xfrm>
          <a:prstGeom prst="rect">
            <a:avLst/>
          </a:prstGeom>
        </p:spPr>
      </p:pic>
    </p:spTree>
    <p:extLst>
      <p:ext uri="{BB962C8B-B14F-4D97-AF65-F5344CB8AC3E}">
        <p14:creationId xmlns:p14="http://schemas.microsoft.com/office/powerpoint/2010/main" val="2750602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4835AE-7632-4101-AB9B-13B3BC0D5745}"/>
              </a:ext>
            </a:extLst>
          </p:cNvPr>
          <p:cNvSpPr/>
          <p:nvPr/>
        </p:nvSpPr>
        <p:spPr>
          <a:xfrm>
            <a:off x="144544" y="988732"/>
            <a:ext cx="10064686" cy="1200329"/>
          </a:xfrm>
          <a:prstGeom prst="rect">
            <a:avLst/>
          </a:prstGeom>
        </p:spPr>
        <p:txBody>
          <a:bodyPr wrap="square">
            <a:spAutoFit/>
          </a:bodyPr>
          <a:lstStyle/>
          <a:p>
            <a:r>
              <a:rPr lang="en-US" dirty="0"/>
              <a:t>As, training images along with labels are used for training, so in general training accuracy will be higher than validation. We report training accuracy to know that we are at least moving in the right direction and are at least improving accuracy in the training dataset. After each Epoch, we report the accuracy numbers and save the model using saver object in </a:t>
            </a:r>
            <a:r>
              <a:rPr lang="en-US" dirty="0" err="1"/>
              <a:t>Tensorflow</a:t>
            </a:r>
            <a:r>
              <a:rPr lang="en-US" dirty="0"/>
              <a:t>.</a:t>
            </a:r>
          </a:p>
        </p:txBody>
      </p:sp>
      <p:sp>
        <p:nvSpPr>
          <p:cNvPr id="3" name="TextBox 6">
            <a:extLst>
              <a:ext uri="{FF2B5EF4-FFF2-40B4-BE49-F238E27FC236}">
                <a16:creationId xmlns:a16="http://schemas.microsoft.com/office/drawing/2014/main" id="{E2807303-2BD0-4012-9DE8-22E1AB5CA5DC}"/>
              </a:ext>
            </a:extLst>
          </p:cNvPr>
          <p:cNvSpPr txBox="1"/>
          <p:nvPr/>
        </p:nvSpPr>
        <p:spPr>
          <a:xfrm>
            <a:off x="3714519" y="214995"/>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pic>
        <p:nvPicPr>
          <p:cNvPr id="6" name="图片 5" descr="图片包含 文字&#10;&#10;已生成极高可信度的说明">
            <a:extLst>
              <a:ext uri="{FF2B5EF4-FFF2-40B4-BE49-F238E27FC236}">
                <a16:creationId xmlns:a16="http://schemas.microsoft.com/office/drawing/2014/main" id="{5C19C4C8-1074-4D1A-AD71-41E17146B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24" y="3651044"/>
            <a:ext cx="7334250" cy="2981325"/>
          </a:xfrm>
          <a:prstGeom prst="rect">
            <a:avLst/>
          </a:prstGeom>
        </p:spPr>
      </p:pic>
      <p:pic>
        <p:nvPicPr>
          <p:cNvPr id="8" name="图片 7" descr="图片包含 屏幕截图&#10;&#10;已生成极高可信度的说明">
            <a:extLst>
              <a:ext uri="{FF2B5EF4-FFF2-40B4-BE49-F238E27FC236}">
                <a16:creationId xmlns:a16="http://schemas.microsoft.com/office/drawing/2014/main" id="{F9AA58C4-C30D-49DA-958E-368A98D3C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524" y="2574719"/>
            <a:ext cx="8848725" cy="1076325"/>
          </a:xfrm>
          <a:prstGeom prst="rect">
            <a:avLst/>
          </a:prstGeom>
        </p:spPr>
      </p:pic>
    </p:spTree>
    <p:extLst>
      <p:ext uri="{BB962C8B-B14F-4D97-AF65-F5344CB8AC3E}">
        <p14:creationId xmlns:p14="http://schemas.microsoft.com/office/powerpoint/2010/main" val="28667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F0464FC0-5687-4CBA-B739-601E32492113}"/>
              </a:ext>
            </a:extLst>
          </p:cNvPr>
          <p:cNvSpPr txBox="1"/>
          <p:nvPr/>
        </p:nvSpPr>
        <p:spPr>
          <a:xfrm>
            <a:off x="3714519" y="214995"/>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4" name="矩形 3">
            <a:extLst>
              <a:ext uri="{FF2B5EF4-FFF2-40B4-BE49-F238E27FC236}">
                <a16:creationId xmlns:a16="http://schemas.microsoft.com/office/drawing/2014/main" id="{37856C7F-5E36-4DB6-8CB1-C00191A54438}"/>
              </a:ext>
            </a:extLst>
          </p:cNvPr>
          <p:cNvSpPr/>
          <p:nvPr/>
        </p:nvSpPr>
        <p:spPr>
          <a:xfrm>
            <a:off x="244740" y="738215"/>
            <a:ext cx="9380027" cy="2585323"/>
          </a:xfrm>
          <a:prstGeom prst="rect">
            <a:avLst/>
          </a:prstGeom>
        </p:spPr>
        <p:txBody>
          <a:bodyPr wrap="square">
            <a:spAutoFit/>
          </a:bodyPr>
          <a:lstStyle/>
          <a:p>
            <a:r>
              <a:rPr lang="en-US" dirty="0"/>
              <a:t>Step 12. Get Result</a:t>
            </a:r>
          </a:p>
          <a:p>
            <a:endParaRPr lang="en-US" dirty="0"/>
          </a:p>
          <a:p>
            <a:r>
              <a:rPr lang="en-US" dirty="0"/>
              <a:t>Confusion matrix: is a table that is often used to describe the performance of a classification model (or "classifier") on a set of test data.</a:t>
            </a:r>
          </a:p>
          <a:p>
            <a:r>
              <a:rPr lang="en-US" dirty="0"/>
              <a:t>Each row of the matrix represents the instances in a predicted class while each column represents the instances in an actual class (or vice versa)</a:t>
            </a:r>
          </a:p>
          <a:p>
            <a:r>
              <a:rPr lang="en-US" dirty="0"/>
              <a:t> </a:t>
            </a:r>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p:txBody>
      </p:sp>
      <p:pic>
        <p:nvPicPr>
          <p:cNvPr id="6" name="图片 5" descr="图片包含 墙壁, 室内&#10;&#10;已生成极高可信度的说明">
            <a:extLst>
              <a:ext uri="{FF2B5EF4-FFF2-40B4-BE49-F238E27FC236}">
                <a16:creationId xmlns:a16="http://schemas.microsoft.com/office/drawing/2014/main" id="{342AAA3A-4C4C-48C1-A1DC-71D6B548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96" y="2682198"/>
            <a:ext cx="3580994" cy="2093238"/>
          </a:xfrm>
          <a:prstGeom prst="rect">
            <a:avLst/>
          </a:prstGeom>
        </p:spPr>
      </p:pic>
      <p:pic>
        <p:nvPicPr>
          <p:cNvPr id="8" name="图片 7" descr="图片包含 物体&#10;&#10;已生成高可信度的说明">
            <a:extLst>
              <a:ext uri="{FF2B5EF4-FFF2-40B4-BE49-F238E27FC236}">
                <a16:creationId xmlns:a16="http://schemas.microsoft.com/office/drawing/2014/main" id="{E738C9BA-E3E8-4A53-A4FA-D18205708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753" y="2781005"/>
            <a:ext cx="3838994" cy="2812525"/>
          </a:xfrm>
          <a:prstGeom prst="rect">
            <a:avLst/>
          </a:prstGeom>
        </p:spPr>
      </p:pic>
    </p:spTree>
    <p:extLst>
      <p:ext uri="{BB962C8B-B14F-4D97-AF65-F5344CB8AC3E}">
        <p14:creationId xmlns:p14="http://schemas.microsoft.com/office/powerpoint/2010/main" val="52929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E626C79D-975E-4BC1-B255-A67643A65924}"/>
              </a:ext>
            </a:extLst>
          </p:cNvPr>
          <p:cNvSpPr txBox="1"/>
          <p:nvPr/>
        </p:nvSpPr>
        <p:spPr>
          <a:xfrm>
            <a:off x="4229109" y="227355"/>
            <a:ext cx="3446125" cy="369332"/>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a:solidFill>
                  <a:schemeClr val="tx2">
                    <a:lumMod val="50000"/>
                  </a:schemeClr>
                </a:solidFill>
              </a:rPr>
              <a:t>Reference</a:t>
            </a:r>
            <a:endParaRPr lang="en-US" sz="2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28D3602F-F391-456A-B292-01EEE96C01A0}"/>
              </a:ext>
            </a:extLst>
          </p:cNvPr>
          <p:cNvSpPr/>
          <p:nvPr/>
        </p:nvSpPr>
        <p:spPr>
          <a:xfrm>
            <a:off x="427349" y="1060219"/>
            <a:ext cx="8349006" cy="2585323"/>
          </a:xfrm>
          <a:prstGeom prst="rect">
            <a:avLst/>
          </a:prstGeom>
        </p:spPr>
        <p:txBody>
          <a:bodyPr wrap="square">
            <a:spAutoFit/>
          </a:bodyPr>
          <a:lstStyle/>
          <a:p>
            <a:r>
              <a:rPr lang="en-US" dirty="0"/>
              <a:t>1.</a:t>
            </a:r>
            <a:r>
              <a:rPr lang="en-US" dirty="0">
                <a:hlinkClick r:id="rId2" action="ppaction://hlinkfile"/>
              </a:rPr>
              <a:t>http://cv-tricks.com/tensorflow-tutorial/training-convolutional-neural-network-for-image-classification/</a:t>
            </a:r>
            <a:endParaRPr lang="en-US" dirty="0"/>
          </a:p>
          <a:p>
            <a:endParaRPr lang="en-US" dirty="0"/>
          </a:p>
          <a:p>
            <a:r>
              <a:rPr lang="en-US" dirty="0"/>
              <a:t>2. </a:t>
            </a:r>
            <a:r>
              <a:rPr lang="en-US" dirty="0">
                <a:hlinkClick r:id="rId3"/>
              </a:rPr>
              <a:t>https://github.com/Hvass-Labs/TensorFlow-Tutorials/blob/master/02_Convolutional_Neural_Network.ipynb</a:t>
            </a:r>
            <a:endParaRPr lang="en-US" dirty="0"/>
          </a:p>
          <a:p>
            <a:endParaRPr lang="en-US" dirty="0"/>
          </a:p>
          <a:p>
            <a:r>
              <a:rPr lang="en-US" dirty="0"/>
              <a:t>3. </a:t>
            </a:r>
            <a:r>
              <a:rPr lang="en-US" dirty="0">
                <a:hlinkClick r:id="rId4" action="ppaction://hlinkfile"/>
              </a:rPr>
              <a:t>https://www.mathworks.com/help/nnet/ref/plotconfusion.html</a:t>
            </a:r>
            <a:endParaRPr lang="en-US" dirty="0"/>
          </a:p>
          <a:p>
            <a:endParaRPr lang="en-US" dirty="0"/>
          </a:p>
          <a:p>
            <a:endParaRPr lang="en-US" dirty="0"/>
          </a:p>
        </p:txBody>
      </p:sp>
    </p:spTree>
    <p:extLst>
      <p:ext uri="{BB962C8B-B14F-4D97-AF65-F5344CB8AC3E}">
        <p14:creationId xmlns:p14="http://schemas.microsoft.com/office/powerpoint/2010/main" val="1931637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0FD40B-87E9-4C14-BB55-4D2A4F54012B}"/>
              </a:ext>
            </a:extLst>
          </p:cNvPr>
          <p:cNvSpPr/>
          <p:nvPr/>
        </p:nvSpPr>
        <p:spPr>
          <a:xfrm>
            <a:off x="-147685" y="2500589"/>
            <a:ext cx="9970416" cy="1107996"/>
          </a:xfrm>
          <a:prstGeom prst="rect">
            <a:avLst/>
          </a:prstGeom>
        </p:spPr>
        <p:txBody>
          <a:bodyPr wrap="square">
            <a:spAutoFit/>
          </a:bodyPr>
          <a:lstStyle/>
          <a:p>
            <a:r>
              <a:rPr lang="en-US" altLang="en-US" dirty="0">
                <a:latin typeface="Arial" panose="020B0604020202020204" pitchFamily="34" charset="0"/>
              </a:rPr>
              <a:t>                                                    </a:t>
            </a:r>
            <a:r>
              <a:rPr lang="en-US" altLang="en-US" sz="6600" dirty="0">
                <a:latin typeface="Arial" panose="020B0604020202020204" pitchFamily="34" charset="0"/>
              </a:rPr>
              <a:t>Thank You</a:t>
            </a:r>
          </a:p>
        </p:txBody>
      </p:sp>
    </p:spTree>
    <p:extLst>
      <p:ext uri="{BB962C8B-B14F-4D97-AF65-F5344CB8AC3E}">
        <p14:creationId xmlns:p14="http://schemas.microsoft.com/office/powerpoint/2010/main" val="123753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4B9F315-5AA6-46D0-80C9-CBE3C773C855}"/>
              </a:ext>
            </a:extLst>
          </p:cNvPr>
          <p:cNvSpPr txBox="1"/>
          <p:nvPr/>
        </p:nvSpPr>
        <p:spPr>
          <a:xfrm>
            <a:off x="4129299" y="177288"/>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Introduction</a:t>
            </a:r>
          </a:p>
        </p:txBody>
      </p:sp>
      <p:sp>
        <p:nvSpPr>
          <p:cNvPr id="3" name="TextBox 27">
            <a:extLst>
              <a:ext uri="{FF2B5EF4-FFF2-40B4-BE49-F238E27FC236}">
                <a16:creationId xmlns:a16="http://schemas.microsoft.com/office/drawing/2014/main" id="{31EEEE0C-EA4D-4B3F-8702-24D791B6A53D}"/>
              </a:ext>
            </a:extLst>
          </p:cNvPr>
          <p:cNvSpPr txBox="1"/>
          <p:nvPr/>
        </p:nvSpPr>
        <p:spPr>
          <a:xfrm>
            <a:off x="158932" y="996512"/>
            <a:ext cx="11874136"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majority of existing frameworks for action recognition consist of three main steps: feature extraction, dictionary learning to form a representation for a video based on the extracted features, and finally classification of the video using the representation.</a:t>
            </a:r>
          </a:p>
          <a:p>
            <a:pPr algn="just"/>
            <a:endParaRPr lang="en-US" dirty="0"/>
          </a:p>
          <a:p>
            <a:pPr marL="285750" indent="-285750" algn="just">
              <a:buFont typeface="Arial" panose="020B0604020202020204" pitchFamily="34" charset="0"/>
              <a:buChar char="•"/>
            </a:pPr>
            <a:r>
              <a:rPr lang="en-US" dirty="0"/>
              <a:t>Developing automatic methods for analyzing actions in videos are of particular importance for machine understanding of sports.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TensorFlow Is an open source software library for numerical computation using data-flow graphs .Convolutional neural network is the most popular techniques used in improving the accuracy of image classification.</a:t>
            </a:r>
          </a:p>
          <a:p>
            <a:pPr algn="just"/>
            <a:endParaRPr lang="en-US" dirty="0"/>
          </a:p>
          <a:p>
            <a:pPr algn="just"/>
            <a:endParaRPr lang="en-US" dirty="0"/>
          </a:p>
          <a:p>
            <a:pPr algn="just"/>
            <a:endParaRPr lang="en-US" dirty="0"/>
          </a:p>
        </p:txBody>
      </p:sp>
      <p:sp>
        <p:nvSpPr>
          <p:cNvPr id="5" name="矩形 4">
            <a:extLst>
              <a:ext uri="{FF2B5EF4-FFF2-40B4-BE49-F238E27FC236}">
                <a16:creationId xmlns:a16="http://schemas.microsoft.com/office/drawing/2014/main" id="{38AB3172-A7DA-40AC-9E4B-497B4FD562C1}"/>
              </a:ext>
            </a:extLst>
          </p:cNvPr>
          <p:cNvSpPr/>
          <p:nvPr/>
        </p:nvSpPr>
        <p:spPr>
          <a:xfrm>
            <a:off x="353715" y="4411704"/>
            <a:ext cx="1442301" cy="10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Input Video Sports Action</a:t>
            </a:r>
          </a:p>
        </p:txBody>
      </p:sp>
      <p:sp>
        <p:nvSpPr>
          <p:cNvPr id="8" name="矩形 7">
            <a:extLst>
              <a:ext uri="{FF2B5EF4-FFF2-40B4-BE49-F238E27FC236}">
                <a16:creationId xmlns:a16="http://schemas.microsoft.com/office/drawing/2014/main" id="{FA820ED9-A66F-49B3-899D-D6F8039B9010}"/>
              </a:ext>
            </a:extLst>
          </p:cNvPr>
          <p:cNvSpPr/>
          <p:nvPr/>
        </p:nvSpPr>
        <p:spPr>
          <a:xfrm>
            <a:off x="2607221" y="4472573"/>
            <a:ext cx="1442301" cy="10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Video Frames</a:t>
            </a:r>
          </a:p>
        </p:txBody>
      </p:sp>
      <p:sp>
        <p:nvSpPr>
          <p:cNvPr id="9" name="矩形 8">
            <a:extLst>
              <a:ext uri="{FF2B5EF4-FFF2-40B4-BE49-F238E27FC236}">
                <a16:creationId xmlns:a16="http://schemas.microsoft.com/office/drawing/2014/main" id="{0ADAA9C5-2329-4D66-A901-6C4F1DA03B69}"/>
              </a:ext>
            </a:extLst>
          </p:cNvPr>
          <p:cNvSpPr/>
          <p:nvPr/>
        </p:nvSpPr>
        <p:spPr>
          <a:xfrm>
            <a:off x="7133943" y="4411704"/>
            <a:ext cx="1678789" cy="1047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Action Classification</a:t>
            </a:r>
          </a:p>
        </p:txBody>
      </p:sp>
      <p:sp>
        <p:nvSpPr>
          <p:cNvPr id="10" name="矩形 9">
            <a:extLst>
              <a:ext uri="{FF2B5EF4-FFF2-40B4-BE49-F238E27FC236}">
                <a16:creationId xmlns:a16="http://schemas.microsoft.com/office/drawing/2014/main" id="{6CDF01B4-01A9-46C9-92D0-BCEDC81272CE}"/>
              </a:ext>
            </a:extLst>
          </p:cNvPr>
          <p:cNvSpPr/>
          <p:nvPr/>
        </p:nvSpPr>
        <p:spPr>
          <a:xfrm>
            <a:off x="4870582" y="4411704"/>
            <a:ext cx="1442301" cy="10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Features Extraction</a:t>
            </a:r>
          </a:p>
        </p:txBody>
      </p:sp>
      <p:sp>
        <p:nvSpPr>
          <p:cNvPr id="11" name="矩形 10">
            <a:extLst>
              <a:ext uri="{FF2B5EF4-FFF2-40B4-BE49-F238E27FC236}">
                <a16:creationId xmlns:a16="http://schemas.microsoft.com/office/drawing/2014/main" id="{41138106-B078-4BF6-8E87-5D663478F529}"/>
              </a:ext>
            </a:extLst>
          </p:cNvPr>
          <p:cNvSpPr/>
          <p:nvPr/>
        </p:nvSpPr>
        <p:spPr>
          <a:xfrm>
            <a:off x="9573001" y="4472573"/>
            <a:ext cx="1442301" cy="10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Output Action</a:t>
            </a:r>
          </a:p>
        </p:txBody>
      </p:sp>
      <p:sp>
        <p:nvSpPr>
          <p:cNvPr id="12" name="箭头: 右 11">
            <a:extLst>
              <a:ext uri="{FF2B5EF4-FFF2-40B4-BE49-F238E27FC236}">
                <a16:creationId xmlns:a16="http://schemas.microsoft.com/office/drawing/2014/main" id="{4183160C-C239-4C53-8DC7-53F45CEFBD2B}"/>
              </a:ext>
            </a:extLst>
          </p:cNvPr>
          <p:cNvSpPr/>
          <p:nvPr/>
        </p:nvSpPr>
        <p:spPr>
          <a:xfrm>
            <a:off x="1824760" y="5085433"/>
            <a:ext cx="763571" cy="226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右 12">
            <a:extLst>
              <a:ext uri="{FF2B5EF4-FFF2-40B4-BE49-F238E27FC236}">
                <a16:creationId xmlns:a16="http://schemas.microsoft.com/office/drawing/2014/main" id="{27B56E57-4622-4D83-BDB3-E93A7DE41A48}"/>
              </a:ext>
            </a:extLst>
          </p:cNvPr>
          <p:cNvSpPr/>
          <p:nvPr/>
        </p:nvSpPr>
        <p:spPr>
          <a:xfrm>
            <a:off x="8831745" y="5109328"/>
            <a:ext cx="763571" cy="226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F19E3375-C928-458A-98D0-10D2E61CD506}"/>
              </a:ext>
            </a:extLst>
          </p:cNvPr>
          <p:cNvSpPr/>
          <p:nvPr/>
        </p:nvSpPr>
        <p:spPr>
          <a:xfrm>
            <a:off x="6373674" y="5089686"/>
            <a:ext cx="763571" cy="226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5" name="箭头: 右 14">
            <a:extLst>
              <a:ext uri="{FF2B5EF4-FFF2-40B4-BE49-F238E27FC236}">
                <a16:creationId xmlns:a16="http://schemas.microsoft.com/office/drawing/2014/main" id="{893D0F17-24E1-4594-A6B1-19D484387A2F}"/>
              </a:ext>
            </a:extLst>
          </p:cNvPr>
          <p:cNvSpPr/>
          <p:nvPr/>
        </p:nvSpPr>
        <p:spPr>
          <a:xfrm>
            <a:off x="4099156" y="5089686"/>
            <a:ext cx="763571" cy="226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6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679EC9-C32C-494E-81C6-1EB9656BD3CA}"/>
              </a:ext>
            </a:extLst>
          </p:cNvPr>
          <p:cNvPicPr>
            <a:picLocks noChangeAspect="1"/>
          </p:cNvPicPr>
          <p:nvPr/>
        </p:nvPicPr>
        <p:blipFill>
          <a:blip r:embed="rId2"/>
          <a:stretch>
            <a:fillRect/>
          </a:stretch>
        </p:blipFill>
        <p:spPr>
          <a:xfrm>
            <a:off x="1571629" y="1593288"/>
            <a:ext cx="8213394" cy="3827783"/>
          </a:xfrm>
          <a:prstGeom prst="rect">
            <a:avLst/>
          </a:prstGeom>
        </p:spPr>
      </p:pic>
      <p:sp>
        <p:nvSpPr>
          <p:cNvPr id="3" name="TextBox 27">
            <a:extLst>
              <a:ext uri="{FF2B5EF4-FFF2-40B4-BE49-F238E27FC236}">
                <a16:creationId xmlns:a16="http://schemas.microsoft.com/office/drawing/2014/main" id="{1F1DDC7A-CC26-48BF-A0DD-D3CDD791B0D1}"/>
              </a:ext>
            </a:extLst>
          </p:cNvPr>
          <p:cNvSpPr txBox="1"/>
          <p:nvPr/>
        </p:nvSpPr>
        <p:spPr>
          <a:xfrm>
            <a:off x="317864" y="813275"/>
            <a:ext cx="11874136" cy="646331"/>
          </a:xfrm>
          <a:prstGeom prst="rect">
            <a:avLst/>
          </a:prstGeom>
          <a:noFill/>
        </p:spPr>
        <p:txBody>
          <a:bodyPr wrap="square" rtlCol="0">
            <a:spAutoFit/>
          </a:bodyPr>
          <a:lstStyle/>
          <a:p>
            <a:pPr algn="just"/>
            <a:r>
              <a:rPr lang="en-US" i="1" dirty="0"/>
              <a:t>A computational model that works in a similar way to the neurons in the human brain. Each neuron takes an input, performs some operations then passes the output to the following neuron.</a:t>
            </a:r>
            <a:endParaRPr lang="en-US" dirty="0"/>
          </a:p>
        </p:txBody>
      </p:sp>
      <p:sp>
        <p:nvSpPr>
          <p:cNvPr id="4" name="TextBox 26">
            <a:extLst>
              <a:ext uri="{FF2B5EF4-FFF2-40B4-BE49-F238E27FC236}">
                <a16:creationId xmlns:a16="http://schemas.microsoft.com/office/drawing/2014/main" id="{95365A39-1F44-49C8-94F2-A71F62FF9383}"/>
              </a:ext>
            </a:extLst>
          </p:cNvPr>
          <p:cNvSpPr txBox="1"/>
          <p:nvPr/>
        </p:nvSpPr>
        <p:spPr>
          <a:xfrm>
            <a:off x="4200828" y="217928"/>
            <a:ext cx="3446125" cy="461665"/>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i="1" dirty="0">
                <a:solidFill>
                  <a:schemeClr val="tx2">
                    <a:lumMod val="50000"/>
                  </a:schemeClr>
                </a:solidFill>
              </a:rPr>
              <a:t>Neural Network</a:t>
            </a:r>
            <a:endParaRPr 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28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图片包含 屏幕截图&#10;&#10;已生成极高可信度的说明">
            <a:extLst>
              <a:ext uri="{FF2B5EF4-FFF2-40B4-BE49-F238E27FC236}">
                <a16:creationId xmlns:a16="http://schemas.microsoft.com/office/drawing/2014/main" id="{B0A21873-57EC-4B39-9721-7E24F815B1A3}"/>
              </a:ext>
            </a:extLst>
          </p:cNvPr>
          <p:cNvPicPr>
            <a:picLocks noChangeAspect="1"/>
          </p:cNvPicPr>
          <p:nvPr/>
        </p:nvPicPr>
        <p:blipFill>
          <a:blip r:embed="rId2"/>
          <a:stretch>
            <a:fillRect/>
          </a:stretch>
        </p:blipFill>
        <p:spPr>
          <a:xfrm>
            <a:off x="631597" y="2638471"/>
            <a:ext cx="8702520" cy="3587933"/>
          </a:xfrm>
          <a:prstGeom prst="rect">
            <a:avLst/>
          </a:prstGeom>
        </p:spPr>
      </p:pic>
      <p:sp>
        <p:nvSpPr>
          <p:cNvPr id="19" name="矩形 18">
            <a:extLst>
              <a:ext uri="{FF2B5EF4-FFF2-40B4-BE49-F238E27FC236}">
                <a16:creationId xmlns:a16="http://schemas.microsoft.com/office/drawing/2014/main" id="{9E6F9CB5-5A00-4DCB-BC1F-024ADA2A80E5}"/>
              </a:ext>
            </a:extLst>
          </p:cNvPr>
          <p:cNvSpPr/>
          <p:nvPr/>
        </p:nvSpPr>
        <p:spPr>
          <a:xfrm>
            <a:off x="199987" y="843677"/>
            <a:ext cx="11447806" cy="2585323"/>
          </a:xfrm>
          <a:prstGeom prst="rect">
            <a:avLst/>
          </a:prstGeom>
        </p:spPr>
        <p:txBody>
          <a:bodyPr wrap="square">
            <a:spAutoFit/>
          </a:bodyPr>
          <a:lstStyle/>
          <a:p>
            <a:endParaRPr lang="en-US" dirty="0"/>
          </a:p>
          <a:p>
            <a:r>
              <a:rPr lang="en-US" dirty="0"/>
              <a:t>The input image is processed in the first convolutional layer using the filter-weights. This results in 16 new images, one for each filter in the convolutional layer. The images are also down-sampled so the image resolution is decreased from 28x28 to 14x14.</a:t>
            </a:r>
          </a:p>
          <a:p>
            <a:r>
              <a:rPr lang="en-US" dirty="0"/>
              <a:t>These 16 smaller images are then processed in the second convolutional layer. We need filter-weights for each of these 16 channels, and we need filter-weights for each output channel of this layer. </a:t>
            </a:r>
          </a:p>
          <a:p>
            <a:endParaRPr lang="en-US" dirty="0"/>
          </a:p>
          <a:p>
            <a:endParaRPr lang="en-US" dirty="0"/>
          </a:p>
          <a:p>
            <a:endParaRPr lang="en-US" dirty="0"/>
          </a:p>
        </p:txBody>
      </p:sp>
      <p:sp>
        <p:nvSpPr>
          <p:cNvPr id="21" name="TextBox 26">
            <a:extLst>
              <a:ext uri="{FF2B5EF4-FFF2-40B4-BE49-F238E27FC236}">
                <a16:creationId xmlns:a16="http://schemas.microsoft.com/office/drawing/2014/main" id="{065B9E0A-8B1E-42FC-8929-7F30E2264A62}"/>
              </a:ext>
            </a:extLst>
          </p:cNvPr>
          <p:cNvSpPr txBox="1"/>
          <p:nvPr/>
        </p:nvSpPr>
        <p:spPr>
          <a:xfrm>
            <a:off x="4200828" y="217928"/>
            <a:ext cx="3446125" cy="369332"/>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a:solidFill>
                  <a:schemeClr val="tx2">
                    <a:lumMod val="50000"/>
                  </a:schemeClr>
                </a:solidFill>
              </a:rPr>
              <a:t>Convolutional Neural Network</a:t>
            </a:r>
            <a:endParaRPr lang="en-US" sz="28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9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6">
            <a:extLst>
              <a:ext uri="{FF2B5EF4-FFF2-40B4-BE49-F238E27FC236}">
                <a16:creationId xmlns:a16="http://schemas.microsoft.com/office/drawing/2014/main" id="{2CC6692C-5CC9-4C3C-86AC-FC577391DB22}"/>
              </a:ext>
            </a:extLst>
          </p:cNvPr>
          <p:cNvSpPr txBox="1"/>
          <p:nvPr/>
        </p:nvSpPr>
        <p:spPr>
          <a:xfrm>
            <a:off x="3987539" y="216816"/>
            <a:ext cx="3412502"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800" b="1" dirty="0">
                <a:solidFill>
                  <a:srgbClr val="000000"/>
                </a:solidFill>
                <a:latin typeface="Helvetica Neue"/>
              </a:rPr>
              <a:t> </a:t>
            </a:r>
            <a:r>
              <a:rPr lang="en-US" sz="2400" b="1" dirty="0">
                <a:solidFill>
                  <a:srgbClr val="000000"/>
                </a:solidFill>
                <a:latin typeface="Helvetica Neue"/>
              </a:rPr>
              <a:t>Convolutional Layer</a:t>
            </a:r>
          </a:p>
        </p:txBody>
      </p:sp>
      <p:pic>
        <p:nvPicPr>
          <p:cNvPr id="4" name="图片 3">
            <a:extLst>
              <a:ext uri="{FF2B5EF4-FFF2-40B4-BE49-F238E27FC236}">
                <a16:creationId xmlns:a16="http://schemas.microsoft.com/office/drawing/2014/main" id="{847E0B87-3A5D-4C13-8F87-C5D4696EFA74}"/>
              </a:ext>
            </a:extLst>
          </p:cNvPr>
          <p:cNvPicPr>
            <a:picLocks noChangeAspect="1"/>
          </p:cNvPicPr>
          <p:nvPr/>
        </p:nvPicPr>
        <p:blipFill>
          <a:blip r:embed="rId2"/>
          <a:stretch>
            <a:fillRect/>
          </a:stretch>
        </p:blipFill>
        <p:spPr>
          <a:xfrm>
            <a:off x="5977641" y="740036"/>
            <a:ext cx="5923279" cy="3100358"/>
          </a:xfrm>
          <a:prstGeom prst="rect">
            <a:avLst/>
          </a:prstGeom>
        </p:spPr>
      </p:pic>
      <p:sp>
        <p:nvSpPr>
          <p:cNvPr id="5" name="矩形 4">
            <a:extLst>
              <a:ext uri="{FF2B5EF4-FFF2-40B4-BE49-F238E27FC236}">
                <a16:creationId xmlns:a16="http://schemas.microsoft.com/office/drawing/2014/main" id="{138F0387-5194-4E19-A8CC-E660CB6A428F}"/>
              </a:ext>
            </a:extLst>
          </p:cNvPr>
          <p:cNvSpPr/>
          <p:nvPr/>
        </p:nvSpPr>
        <p:spPr>
          <a:xfrm>
            <a:off x="291080" y="1166842"/>
            <a:ext cx="5804920" cy="4524315"/>
          </a:xfrm>
          <a:prstGeom prst="rect">
            <a:avLst/>
          </a:prstGeom>
        </p:spPr>
        <p:txBody>
          <a:bodyPr wrap="square">
            <a:spAutoFit/>
          </a:bodyPr>
          <a:lstStyle/>
          <a:p>
            <a:r>
              <a:rPr lang="en-US" dirty="0"/>
              <a:t>For each position of the filter, the dot-product is being calculated between the filter and the image pixels under the filter, which results in a single pixel in the output image. So moving the filter across the entire input image results in a new image being generated.</a:t>
            </a:r>
          </a:p>
          <a:p>
            <a:endParaRPr lang="en-US" dirty="0"/>
          </a:p>
          <a:p>
            <a:r>
              <a:rPr lang="en-US" dirty="0"/>
              <a:t>The red filter-weights means that the filter has a positive reaction to black pixels in the input image, while blue pixels means the filter has a negative reaction to black pixels.</a:t>
            </a:r>
          </a:p>
          <a:p>
            <a:endParaRPr lang="en-US" dirty="0"/>
          </a:p>
          <a:p>
            <a:r>
              <a:rPr lang="en-US" dirty="0"/>
              <a:t>In this case it appears that the filter recognizes the horizontal line of the 7-digit, as can be seen from its stronger reaction to that line in the output image.</a:t>
            </a:r>
          </a:p>
          <a:p>
            <a:endParaRPr lang="en-US" dirty="0"/>
          </a:p>
        </p:txBody>
      </p:sp>
      <p:pic>
        <p:nvPicPr>
          <p:cNvPr id="7" name="图片 6" descr="图片包含 纵横字谜, 文字&#10;&#10;已生成高可信度的说明">
            <a:extLst>
              <a:ext uri="{FF2B5EF4-FFF2-40B4-BE49-F238E27FC236}">
                <a16:creationId xmlns:a16="http://schemas.microsoft.com/office/drawing/2014/main" id="{A70208AE-7B0B-4E59-B106-4FE337B3E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870" y="3840394"/>
            <a:ext cx="6075050" cy="2792765"/>
          </a:xfrm>
          <a:prstGeom prst="rect">
            <a:avLst/>
          </a:prstGeom>
        </p:spPr>
      </p:pic>
    </p:spTree>
    <p:extLst>
      <p:ext uri="{BB962C8B-B14F-4D97-AF65-F5344CB8AC3E}">
        <p14:creationId xmlns:p14="http://schemas.microsoft.com/office/powerpoint/2010/main" val="414035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E3C42036-489C-4991-999B-F4CC8F9EB826}"/>
              </a:ext>
            </a:extLst>
          </p:cNvPr>
          <p:cNvSpPr txBox="1"/>
          <p:nvPr/>
        </p:nvSpPr>
        <p:spPr>
          <a:xfrm>
            <a:off x="4129299" y="177288"/>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Objectives</a:t>
            </a:r>
          </a:p>
        </p:txBody>
      </p:sp>
      <p:sp>
        <p:nvSpPr>
          <p:cNvPr id="3" name="Rounded Rectangle 6">
            <a:extLst>
              <a:ext uri="{FF2B5EF4-FFF2-40B4-BE49-F238E27FC236}">
                <a16:creationId xmlns:a16="http://schemas.microsoft.com/office/drawing/2014/main" id="{4491448B-49EE-46D7-BFE6-AFAA6AE7E6E3}"/>
              </a:ext>
            </a:extLst>
          </p:cNvPr>
          <p:cNvSpPr/>
          <p:nvPr/>
        </p:nvSpPr>
        <p:spPr>
          <a:xfrm>
            <a:off x="1542713" y="1313746"/>
            <a:ext cx="8275018" cy="74644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A new real-time deep neural network model to training and learning of dataset samples to achieve the best network performance. </a:t>
            </a:r>
          </a:p>
        </p:txBody>
      </p:sp>
      <p:sp>
        <p:nvSpPr>
          <p:cNvPr id="4" name="Rounded Rectangle 7">
            <a:extLst>
              <a:ext uri="{FF2B5EF4-FFF2-40B4-BE49-F238E27FC236}">
                <a16:creationId xmlns:a16="http://schemas.microsoft.com/office/drawing/2014/main" id="{8FC3DE07-07D2-4F73-9A1C-75B02A54699D}"/>
              </a:ext>
            </a:extLst>
          </p:cNvPr>
          <p:cNvSpPr/>
          <p:nvPr/>
        </p:nvSpPr>
        <p:spPr>
          <a:xfrm>
            <a:off x="1521099" y="2461807"/>
            <a:ext cx="8296632" cy="74644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Improve the performance of the deep learning framework to reach a highest or optimal </a:t>
            </a:r>
          </a:p>
          <a:p>
            <a:r>
              <a:rPr lang="en-US" dirty="0">
                <a:solidFill>
                  <a:schemeClr val="tx1"/>
                </a:solidFill>
                <a:latin typeface="Times New Roman" panose="02020603050405020304" pitchFamily="18" charset="0"/>
                <a:cs typeface="Times New Roman" panose="02020603050405020304" pitchFamily="18" charset="0"/>
              </a:rPr>
              <a:t>promising accuracy. </a:t>
            </a:r>
          </a:p>
        </p:txBody>
      </p:sp>
      <p:sp>
        <p:nvSpPr>
          <p:cNvPr id="5" name="Rounded Rectangle 8">
            <a:extLst>
              <a:ext uri="{FF2B5EF4-FFF2-40B4-BE49-F238E27FC236}">
                <a16:creationId xmlns:a16="http://schemas.microsoft.com/office/drawing/2014/main" id="{43AD83FB-6799-45AD-9CD5-C3FD174A6E2F}"/>
              </a:ext>
            </a:extLst>
          </p:cNvPr>
          <p:cNvSpPr/>
          <p:nvPr/>
        </p:nvSpPr>
        <p:spPr>
          <a:xfrm>
            <a:off x="1542713" y="3609868"/>
            <a:ext cx="8296632" cy="74644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Train and test the recognition system using video frames as 3D input. </a:t>
            </a:r>
          </a:p>
        </p:txBody>
      </p:sp>
      <p:sp>
        <p:nvSpPr>
          <p:cNvPr id="6" name="Rounded Rectangle 9">
            <a:extLst>
              <a:ext uri="{FF2B5EF4-FFF2-40B4-BE49-F238E27FC236}">
                <a16:creationId xmlns:a16="http://schemas.microsoft.com/office/drawing/2014/main" id="{D4A467AA-9A7B-462A-826E-1424BAEA582D}"/>
              </a:ext>
            </a:extLst>
          </p:cNvPr>
          <p:cNvSpPr/>
          <p:nvPr/>
        </p:nvSpPr>
        <p:spPr>
          <a:xfrm>
            <a:off x="1521099" y="4757929"/>
            <a:ext cx="8296631" cy="74644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Justify performance of the system using different datasets with various actions. That diversity gives the best efficiency of the system performance. </a:t>
            </a:r>
          </a:p>
        </p:txBody>
      </p:sp>
    </p:spTree>
    <p:extLst>
      <p:ext uri="{BB962C8B-B14F-4D97-AF65-F5344CB8AC3E}">
        <p14:creationId xmlns:p14="http://schemas.microsoft.com/office/powerpoint/2010/main" val="240204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126A6452-363F-45CB-B1FD-7241D915CC68}"/>
              </a:ext>
            </a:extLst>
          </p:cNvPr>
          <p:cNvSpPr txBox="1"/>
          <p:nvPr/>
        </p:nvSpPr>
        <p:spPr>
          <a:xfrm>
            <a:off x="4195287" y="158434"/>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Challenges</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3" name="矩形 2">
            <a:extLst>
              <a:ext uri="{FF2B5EF4-FFF2-40B4-BE49-F238E27FC236}">
                <a16:creationId xmlns:a16="http://schemas.microsoft.com/office/drawing/2014/main" id="{310AE711-25E8-4BE2-A5D1-EF3A7315967C}"/>
              </a:ext>
            </a:extLst>
          </p:cNvPr>
          <p:cNvSpPr/>
          <p:nvPr/>
        </p:nvSpPr>
        <p:spPr>
          <a:xfrm>
            <a:off x="794994" y="1010929"/>
            <a:ext cx="9970416" cy="3139321"/>
          </a:xfrm>
          <a:prstGeom prst="rect">
            <a:avLst/>
          </a:prstGeom>
        </p:spPr>
        <p:txBody>
          <a:bodyPr wrap="square">
            <a:spAutoFit/>
          </a:bodyPr>
          <a:lstStyle/>
          <a:p>
            <a:endParaRPr lang="en-US" dirty="0"/>
          </a:p>
          <a:p>
            <a:r>
              <a:rPr lang="en-US" dirty="0"/>
              <a:t>Such as dealing with background clutter or the spatial complexity of the scene.</a:t>
            </a:r>
          </a:p>
          <a:p>
            <a:endParaRPr lang="en-US" dirty="0"/>
          </a:p>
          <a:p>
            <a:r>
              <a:rPr lang="en-US" dirty="0"/>
              <a:t>One person performs same action differently. </a:t>
            </a:r>
          </a:p>
          <a:p>
            <a:endParaRPr lang="en-US" dirty="0"/>
          </a:p>
          <a:p>
            <a:r>
              <a:rPr lang="en-US" dirty="0"/>
              <a:t>Same action is performed differently by different people</a:t>
            </a:r>
          </a:p>
          <a:p>
            <a:endParaRPr lang="en-US" dirty="0"/>
          </a:p>
          <a:p>
            <a:r>
              <a:rPr lang="en-US" dirty="0"/>
              <a:t>Typically attempt to segment the action utilizing cues based on the appearance, motion, or a combination of both</a:t>
            </a:r>
          </a:p>
          <a:p>
            <a:endParaRPr lang="en-US" dirty="0"/>
          </a:p>
          <a:p>
            <a:r>
              <a:rPr lang="en-US" dirty="0"/>
              <a:t>Background scene: Light, static or moving…..</a:t>
            </a:r>
          </a:p>
        </p:txBody>
      </p:sp>
    </p:spTree>
    <p:extLst>
      <p:ext uri="{BB962C8B-B14F-4D97-AF65-F5344CB8AC3E}">
        <p14:creationId xmlns:p14="http://schemas.microsoft.com/office/powerpoint/2010/main" val="264063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EAC3FAC-2FAA-4145-B146-AEBF12C23DFA}"/>
              </a:ext>
            </a:extLst>
          </p:cNvPr>
          <p:cNvPicPr>
            <a:picLocks noChangeAspect="1"/>
          </p:cNvPicPr>
          <p:nvPr/>
        </p:nvPicPr>
        <p:blipFill>
          <a:blip r:embed="rId2"/>
          <a:stretch>
            <a:fillRect/>
          </a:stretch>
        </p:blipFill>
        <p:spPr>
          <a:xfrm>
            <a:off x="4195287" y="686442"/>
            <a:ext cx="6920863" cy="2533650"/>
          </a:xfrm>
          <a:prstGeom prst="rect">
            <a:avLst/>
          </a:prstGeom>
        </p:spPr>
      </p:pic>
      <p:sp>
        <p:nvSpPr>
          <p:cNvPr id="3" name="TextBox 6">
            <a:extLst>
              <a:ext uri="{FF2B5EF4-FFF2-40B4-BE49-F238E27FC236}">
                <a16:creationId xmlns:a16="http://schemas.microsoft.com/office/drawing/2014/main" id="{F643632E-ACB1-49C4-B52A-0E2FCD9BC0CB}"/>
              </a:ext>
            </a:extLst>
          </p:cNvPr>
          <p:cNvSpPr txBox="1"/>
          <p:nvPr/>
        </p:nvSpPr>
        <p:spPr>
          <a:xfrm>
            <a:off x="4195287" y="158434"/>
            <a:ext cx="3446125" cy="523220"/>
          </a:xfrm>
          <a:prstGeom prst="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Datasets</a:t>
            </a:r>
            <a:endParaRPr lang="en-US" sz="2800" b="1"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4" name="矩形 3">
            <a:extLst>
              <a:ext uri="{FF2B5EF4-FFF2-40B4-BE49-F238E27FC236}">
                <a16:creationId xmlns:a16="http://schemas.microsoft.com/office/drawing/2014/main" id="{171EA677-B239-478C-BE88-682EB7EEA47C}"/>
              </a:ext>
            </a:extLst>
          </p:cNvPr>
          <p:cNvSpPr/>
          <p:nvPr/>
        </p:nvSpPr>
        <p:spPr>
          <a:xfrm>
            <a:off x="215097" y="1369181"/>
            <a:ext cx="2154757" cy="369332"/>
          </a:xfrm>
          <a:prstGeom prst="rect">
            <a:avLst/>
          </a:prstGeom>
        </p:spPr>
        <p:txBody>
          <a:bodyPr wrap="none">
            <a:spAutoFit/>
          </a:bodyPr>
          <a:lstStyle/>
          <a:p>
            <a:r>
              <a:rPr lang="en-US" dirty="0"/>
              <a:t>UCF Sports Dataset</a:t>
            </a:r>
          </a:p>
        </p:txBody>
      </p:sp>
      <p:sp>
        <p:nvSpPr>
          <p:cNvPr id="5" name="矩形 4">
            <a:extLst>
              <a:ext uri="{FF2B5EF4-FFF2-40B4-BE49-F238E27FC236}">
                <a16:creationId xmlns:a16="http://schemas.microsoft.com/office/drawing/2014/main" id="{851ECF30-1CCE-4B5F-B7D1-2704B19687E5}"/>
              </a:ext>
            </a:extLst>
          </p:cNvPr>
          <p:cNvSpPr/>
          <p:nvPr/>
        </p:nvSpPr>
        <p:spPr>
          <a:xfrm>
            <a:off x="215097" y="3877416"/>
            <a:ext cx="1939570" cy="369332"/>
          </a:xfrm>
          <a:prstGeom prst="rect">
            <a:avLst/>
          </a:prstGeom>
        </p:spPr>
        <p:txBody>
          <a:bodyPr wrap="none">
            <a:spAutoFit/>
          </a:bodyPr>
          <a:lstStyle/>
          <a:p>
            <a:r>
              <a:rPr lang="en-US" dirty="0"/>
              <a:t>CIFAR-10 Dataset</a:t>
            </a:r>
          </a:p>
        </p:txBody>
      </p:sp>
      <p:sp>
        <p:nvSpPr>
          <p:cNvPr id="6" name="矩形 5">
            <a:extLst>
              <a:ext uri="{FF2B5EF4-FFF2-40B4-BE49-F238E27FC236}">
                <a16:creationId xmlns:a16="http://schemas.microsoft.com/office/drawing/2014/main" id="{93D36B4B-F812-48F0-96C8-1BB235E7D375}"/>
              </a:ext>
            </a:extLst>
          </p:cNvPr>
          <p:cNvSpPr/>
          <p:nvPr/>
        </p:nvSpPr>
        <p:spPr>
          <a:xfrm>
            <a:off x="215097" y="4110862"/>
            <a:ext cx="3957171" cy="1754326"/>
          </a:xfrm>
          <a:prstGeom prst="rect">
            <a:avLst/>
          </a:prstGeom>
        </p:spPr>
        <p:txBody>
          <a:bodyPr wrap="square">
            <a:spAutoFit/>
          </a:bodyPr>
          <a:lstStyle/>
          <a:p>
            <a:r>
              <a:rPr lang="en-US" b="0" i="0" dirty="0">
                <a:solidFill>
                  <a:srgbClr val="000000"/>
                </a:solidFill>
                <a:effectLst/>
                <a:latin typeface="Arial" panose="020B0604020202020204" pitchFamily="34" charset="0"/>
              </a:rPr>
              <a:t>The CIFAR-10 dataset consists of 60000 32x32 color images in 10 classes, with 6000 images per class. There are 50000 training images and 10000 test images. </a:t>
            </a:r>
            <a:br>
              <a:rPr lang="en-US" dirty="0"/>
            </a:br>
            <a:endParaRPr lang="en-US" dirty="0"/>
          </a:p>
        </p:txBody>
      </p:sp>
      <p:sp>
        <p:nvSpPr>
          <p:cNvPr id="7" name="矩形 6">
            <a:extLst>
              <a:ext uri="{FF2B5EF4-FFF2-40B4-BE49-F238E27FC236}">
                <a16:creationId xmlns:a16="http://schemas.microsoft.com/office/drawing/2014/main" id="{9256A3AF-F764-478A-A2A9-D13342A07DEE}"/>
              </a:ext>
            </a:extLst>
          </p:cNvPr>
          <p:cNvSpPr/>
          <p:nvPr/>
        </p:nvSpPr>
        <p:spPr>
          <a:xfrm>
            <a:off x="215097" y="1620228"/>
            <a:ext cx="4135120" cy="1200329"/>
          </a:xfrm>
          <a:prstGeom prst="rect">
            <a:avLst/>
          </a:prstGeom>
        </p:spPr>
        <p:txBody>
          <a:bodyPr wrap="square">
            <a:spAutoFit/>
          </a:bodyPr>
          <a:lstStyle/>
          <a:p>
            <a:r>
              <a:rPr lang="en-US" dirty="0"/>
              <a:t>UCF Sports consists of various sports actions collected from broadcast television channels including ESPN and BBC.</a:t>
            </a:r>
          </a:p>
        </p:txBody>
      </p:sp>
      <p:pic>
        <p:nvPicPr>
          <p:cNvPr id="8" name="图片 7">
            <a:extLst>
              <a:ext uri="{FF2B5EF4-FFF2-40B4-BE49-F238E27FC236}">
                <a16:creationId xmlns:a16="http://schemas.microsoft.com/office/drawing/2014/main" id="{59BDAA84-DD5D-4776-9E59-FBEC3BFB64B3}"/>
              </a:ext>
            </a:extLst>
          </p:cNvPr>
          <p:cNvPicPr>
            <a:picLocks noChangeAspect="1"/>
          </p:cNvPicPr>
          <p:nvPr/>
        </p:nvPicPr>
        <p:blipFill>
          <a:blip r:embed="rId3"/>
          <a:stretch>
            <a:fillRect/>
          </a:stretch>
        </p:blipFill>
        <p:spPr>
          <a:xfrm>
            <a:off x="4172268" y="3412205"/>
            <a:ext cx="6943882" cy="3243017"/>
          </a:xfrm>
          <a:prstGeom prst="rect">
            <a:avLst/>
          </a:prstGeom>
        </p:spPr>
      </p:pic>
    </p:spTree>
    <p:extLst>
      <p:ext uri="{BB962C8B-B14F-4D97-AF65-F5344CB8AC3E}">
        <p14:creationId xmlns:p14="http://schemas.microsoft.com/office/powerpoint/2010/main" val="13843122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2957</TotalTime>
  <Words>1656</Words>
  <Application>Microsoft Office PowerPoint</Application>
  <PresentationFormat>宽屏</PresentationFormat>
  <Paragraphs>211</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 Unicode MS</vt:lpstr>
      <vt:lpstr>Helvetica Neue</vt:lpstr>
      <vt:lpstr>Arial</vt:lpstr>
      <vt:lpstr>Arial Narrow</vt:lpstr>
      <vt:lpstr>Calibri</vt:lpstr>
      <vt:lpstr>Courier New</vt:lpstr>
      <vt:lpstr>Sitka Small</vt:lpstr>
      <vt:lpstr>Times New Roman</vt:lpstr>
      <vt:lpstr>Trebuchet MS</vt:lpstr>
      <vt:lpstr>Wingdings 3</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Zhang</dc:creator>
  <cp:lastModifiedBy>Xin Zhang</cp:lastModifiedBy>
  <cp:revision>73</cp:revision>
  <dcterms:created xsi:type="dcterms:W3CDTF">2018-03-14T02:10:07Z</dcterms:created>
  <dcterms:modified xsi:type="dcterms:W3CDTF">2018-05-04T18:17:51Z</dcterms:modified>
</cp:coreProperties>
</file>