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73832" autoAdjust="0"/>
  </p:normalViewPr>
  <p:slideViewPr>
    <p:cSldViewPr snapToGrid="0">
      <p:cViewPr varScale="1">
        <p:scale>
          <a:sx n="46" d="100"/>
          <a:sy n="4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41620-3B47-450C-BBD5-EBD2DEDB0BD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E81F-BB51-4259-B849-C07B2D42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4760" y="8685360"/>
            <a:ext cx="293112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CB7B78F-7B8F-4123-AA68-3787378E5F5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E8AB97FF-EF57-46DA-8807-1453E1DFC5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3886200" y="8686800"/>
            <a:ext cx="29674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99CDE3C-5B58-4C19-ACE1-E9E72613713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02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88A2F81E-3D14-4119-BB43-77ADC6766D4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runs ad-hoc queries on the same subset of data. Each query will do the disk I/O on the stable storage, which can dominates application execution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3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4BACBFCD-B925-458B-8666-7BF2C4E8081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19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F1CF161-BC14-4883-876F-84F44267D83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71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E0CF28E-3ECA-45FD-98C6-AFB56713AB7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547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EB69039-3498-4386-8AFD-1E8FA33771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409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A3FCC90-6AA7-4495-A78C-7DEB9349F53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99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B54E518-DDBB-46CA-B12A-1BD43C6AAF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198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F46C529-5B8E-488A-96B5-58FD809502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3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D26B459-D771-4920-B133-EBC265BA881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062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CAB4056-45FD-43B1-B810-1C0FB0717AA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6AC889C-3342-4273-9441-9A1CD9F99F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2002 – Doug Cutting started work on Apache </a:t>
            </a:r>
            <a:r>
              <a:rPr lang="en-US" dirty="0" err="1"/>
              <a:t>Nutch</a:t>
            </a:r>
            <a:endParaRPr lang="en-US" dirty="0"/>
          </a:p>
          <a:p>
            <a:r>
              <a:rPr lang="en-US" dirty="0"/>
              <a:t>2003 – GFS </a:t>
            </a:r>
          </a:p>
          <a:p>
            <a:r>
              <a:rPr lang="en-US" dirty="0"/>
              <a:t>2005 – GFS and map reduce support added to </a:t>
            </a:r>
            <a:r>
              <a:rPr lang="en-US" dirty="0" err="1"/>
              <a:t>Nutch</a:t>
            </a:r>
            <a:endParaRPr lang="en-US" dirty="0"/>
          </a:p>
          <a:p>
            <a:r>
              <a:rPr lang="en-US" dirty="0"/>
              <a:t>2008 – Yahoo releases a ton of statistics showing how Hadoop made search almost 33 times faster and how </a:t>
            </a:r>
            <a:r>
              <a:rPr lang="en-US" dirty="0" err="1"/>
              <a:t>hadoop</a:t>
            </a:r>
            <a:r>
              <a:rPr lang="en-US" dirty="0"/>
              <a:t> could be used for a lot more than search</a:t>
            </a:r>
          </a:p>
          <a:p>
            <a:r>
              <a:rPr lang="en-US" dirty="0"/>
              <a:t>2009 – First Commercial Version of Hadoop released (</a:t>
            </a:r>
            <a:r>
              <a:rPr lang="en-US" dirty="0" err="1"/>
              <a:t>hortonworks</a:t>
            </a:r>
            <a:r>
              <a:rPr lang="en-US" dirty="0"/>
              <a:t>)</a:t>
            </a:r>
          </a:p>
          <a:p>
            <a:r>
              <a:rPr lang="en-US" dirty="0"/>
              <a:t>2010 – </a:t>
            </a:r>
            <a:r>
              <a:rPr lang="en-IN" dirty="0"/>
              <a:t>started by </a:t>
            </a:r>
            <a:r>
              <a:rPr lang="en-IN" dirty="0" err="1"/>
              <a:t>Matei</a:t>
            </a:r>
            <a:r>
              <a:rPr lang="en-IN" dirty="0"/>
              <a:t> </a:t>
            </a:r>
            <a:r>
              <a:rPr lang="en-IN" dirty="0" err="1"/>
              <a:t>Zaharia</a:t>
            </a:r>
            <a:r>
              <a:rPr lang="en-IN" dirty="0"/>
              <a:t> at UC Berkeley's </a:t>
            </a:r>
            <a:r>
              <a:rPr lang="en-IN" dirty="0" err="1"/>
              <a:t>AMPLab</a:t>
            </a:r>
            <a:r>
              <a:rPr lang="en-IN" dirty="0"/>
              <a:t> in 2009, and open sourced in 2010 </a:t>
            </a:r>
          </a:p>
          <a:p>
            <a:r>
              <a:rPr lang="en-IN" dirty="0"/>
              <a:t>2012 – Hadoop 2.2 released</a:t>
            </a:r>
          </a:p>
          <a:p>
            <a:r>
              <a:rPr lang="en-IN" dirty="0"/>
              <a:t>2014 – </a:t>
            </a:r>
            <a:r>
              <a:rPr lang="en-IN" dirty="0" err="1"/>
              <a:t>Matei</a:t>
            </a:r>
            <a:r>
              <a:rPr lang="en-IN" dirty="0"/>
              <a:t> founds </a:t>
            </a:r>
            <a:r>
              <a:rPr lang="en-IN" dirty="0" err="1"/>
              <a:t>DataBricks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36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3DCFB58-F1C4-4A67-87F7-62EFBE05C2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911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604422E-8CF6-42B8-9F95-C33251AFE7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53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A2EC51BE-0EC3-4646-A458-C01230D5893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86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3364589-994B-4948-B718-31103F01D0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84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5A72600-5465-47C0-90E0-3BE35E39A2B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71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58616455-B248-4CAB-AC4D-52142CEC69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97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0F47B7-C2CF-419E-8233-234F4C88E49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33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F245FE64-021E-4F31-BFC3-C47BEC49AD2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87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9E3E730-E94D-497E-8AA6-70F900AA03E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0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FE0A19-20A4-48C3-9BD6-3B5809DDC8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Google MapReduce, Hadoop “maps” tasks across a cluster of machines, splitting them into tiny sub-tasks, before “reducing” the results into one master calculation. If a system fails, another node can pick up the slack. It’s an old “grid computing” technique given new life in the age of “cloud computing.”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0F10C34-0764-483C-BF2E-B31ED8439E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04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4E17BA9D-B84D-44E4-B88A-21E6A6A0AB5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 - </a:t>
            </a:r>
            <a:r>
              <a:rPr lang="en-US" sz="1200" b="1" dirty="0"/>
              <a:t>Work with distributed collections as you would with local 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Immutable collections of objects spread across a cluster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Built through parallel transformations (map, filter,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Controllable persistence (e.g. caching in RAM)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CD878FF-62CB-4EA6-926D-F9C77352FA4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List.map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 =&gt;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x.age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&gt;23).map(x =&gt;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x.gender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==‘female’).map(x =&gt;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x.major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==‘CS’)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sharing is slow in MapReduce due to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replication, serialization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IO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05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1CCF-0402-406D-9BA5-6E78D7B8A92D}" type="datetime1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66BA-C1D5-46EC-B255-CD9285F23B2E}" type="datetime1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00EE-EC86-4BC0-AF9C-E98DB760C2D7}" type="datetime1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618206"/>
            <a:ext cx="3204633" cy="3206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Shubham Mittal</a:t>
            </a:r>
          </a:p>
        </p:txBody>
      </p:sp>
    </p:spTree>
    <p:extLst>
      <p:ext uri="{BB962C8B-B14F-4D97-AF65-F5344CB8AC3E}">
        <p14:creationId xmlns:p14="http://schemas.microsoft.com/office/powerpoint/2010/main" val="22698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3B9F-DCE2-4F2F-9684-C86AB6655731}" type="datetime1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6F-C994-4CF9-BB49-696CDD9C4A38}" type="datetime1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FE9-8AD7-4B02-9546-A4B55F811029}" type="datetime1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A65-24AA-4FF5-9632-12BF6CE81B4A}" type="datetime1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8E39-B077-4567-A1CB-6476F98374A5}" type="datetime1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F2A6-656F-4921-926C-A3410AF116F9}" type="datetime1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0146-9C98-4581-AB6D-08EBAC60351C}" type="datetime1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5B4D-AE87-4106-8B2C-52CA4F31E6AE}" type="datetime1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A964-6E34-463B-AFB4-E97A63738E08}" type="datetime1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Shubham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5673-06B0-46A4-B8A3-DD35345B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065440" y="2057400"/>
            <a:ext cx="8088840" cy="83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48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Apache Spark – Overview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072640" y="3809880"/>
            <a:ext cx="7932240" cy="14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CS 143 Spring 2017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090160" y="5614200"/>
            <a:ext cx="1832400" cy="51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3"/>
          <p:cNvPicPr/>
          <p:nvPr/>
        </p:nvPicPr>
        <p:blipFill>
          <a:blip r:embed="rId3"/>
          <a:stretch/>
        </p:blipFill>
        <p:spPr>
          <a:xfrm>
            <a:off x="8158440" y="133200"/>
            <a:ext cx="2152800" cy="1024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24001" y="6460387"/>
            <a:ext cx="22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</p:spTree>
    <p:extLst>
      <p:ext uri="{BB962C8B-B14F-4D97-AF65-F5344CB8AC3E}">
        <p14:creationId xmlns:p14="http://schemas.microsoft.com/office/powerpoint/2010/main" val="4168110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MapReduce is Slow!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71120" y="1486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Only way to reuse data between two MapReduce jobs is to write it to an external stable storage system (eg. HDFS)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This makes both iterative and interactive applications slow as they spend 90% of the time doing HDFS (disk) read-write operations.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06"/>
          <p:cNvPicPr/>
          <p:nvPr/>
        </p:nvPicPr>
        <p:blipFill>
          <a:blip r:embed="rId3"/>
          <a:stretch/>
        </p:blipFill>
        <p:spPr>
          <a:xfrm>
            <a:off x="4322640" y="3693600"/>
            <a:ext cx="5962320" cy="288936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10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Speed-up in Spark!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935120" y="1594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Support in-memory processing i.e. store the state of memory as an object across jobs and the object is sharable beween those jobs.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In other words, persist an RDD in memory, in which case Spark keeps elements around on the cluster for much faster access for the next time you query.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Data sharing is 10 to 100 times faster than network and disk.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11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Speed-up in Spark!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110"/>
          <p:cNvPicPr/>
          <p:nvPr/>
        </p:nvPicPr>
        <p:blipFill>
          <a:blip r:embed="rId3"/>
          <a:stretch/>
        </p:blipFill>
        <p:spPr>
          <a:xfrm>
            <a:off x="2164080" y="1385280"/>
            <a:ext cx="7719120" cy="2820240"/>
          </a:xfrm>
          <a:prstGeom prst="rect">
            <a:avLst/>
          </a:prstGeom>
          <a:ln>
            <a:noFill/>
          </a:ln>
        </p:spPr>
      </p:pic>
      <p:pic>
        <p:nvPicPr>
          <p:cNvPr id="151" name="Picture 111"/>
          <p:cNvPicPr/>
          <p:nvPr/>
        </p:nvPicPr>
        <p:blipFill>
          <a:blip r:embed="rId4"/>
          <a:stretch/>
        </p:blipFill>
        <p:spPr>
          <a:xfrm>
            <a:off x="2529840" y="4284720"/>
            <a:ext cx="7342560" cy="238968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12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113"/>
          <p:cNvPicPr/>
          <p:nvPr/>
        </p:nvPicPr>
        <p:blipFill>
          <a:blip r:embed="rId3"/>
          <a:stretch/>
        </p:blipFill>
        <p:spPr>
          <a:xfrm>
            <a:off x="2277480" y="1643040"/>
            <a:ext cx="7686000" cy="46951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15"/>
          <p:cNvPicPr/>
          <p:nvPr/>
        </p:nvPicPr>
        <p:blipFill>
          <a:blip r:embed="rId3"/>
          <a:stretch/>
        </p:blipFill>
        <p:spPr>
          <a:xfrm>
            <a:off x="2372880" y="1688760"/>
            <a:ext cx="7495560" cy="467604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14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117"/>
          <p:cNvPicPr/>
          <p:nvPr/>
        </p:nvPicPr>
        <p:blipFill>
          <a:blip r:embed="rId3"/>
          <a:stretch/>
        </p:blipFill>
        <p:spPr>
          <a:xfrm>
            <a:off x="2358480" y="1702800"/>
            <a:ext cx="7524000" cy="464760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15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19"/>
          <p:cNvPicPr/>
          <p:nvPr/>
        </p:nvPicPr>
        <p:blipFill>
          <a:blip r:embed="rId3"/>
          <a:stretch/>
        </p:blipFill>
        <p:spPr>
          <a:xfrm>
            <a:off x="2282520" y="1751040"/>
            <a:ext cx="7676280" cy="46951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16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21"/>
          <p:cNvPicPr/>
          <p:nvPr/>
        </p:nvPicPr>
        <p:blipFill>
          <a:blip r:embed="rId3"/>
          <a:stretch/>
        </p:blipFill>
        <p:spPr>
          <a:xfrm>
            <a:off x="2406000" y="1676520"/>
            <a:ext cx="7428960" cy="46285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6577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6577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17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123"/>
          <p:cNvPicPr/>
          <p:nvPr/>
        </p:nvPicPr>
        <p:blipFill>
          <a:blip r:embed="rId3"/>
          <a:stretch/>
        </p:blipFill>
        <p:spPr>
          <a:xfrm>
            <a:off x="2444160" y="1715040"/>
            <a:ext cx="7352640" cy="46951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18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125"/>
          <p:cNvPicPr/>
          <p:nvPr/>
        </p:nvPicPr>
        <p:blipFill>
          <a:blip r:embed="rId3"/>
          <a:stretch/>
        </p:blipFill>
        <p:spPr>
          <a:xfrm>
            <a:off x="1815600" y="1434240"/>
            <a:ext cx="8609760" cy="525708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19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A Brief History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Picture 87"/>
          <p:cNvPicPr/>
          <p:nvPr/>
        </p:nvPicPr>
        <p:blipFill>
          <a:blip r:embed="rId3"/>
          <a:stretch/>
        </p:blipFill>
        <p:spPr>
          <a:xfrm>
            <a:off x="1719840" y="1779840"/>
            <a:ext cx="8553960" cy="3869280"/>
          </a:xfrm>
          <a:prstGeom prst="rect">
            <a:avLst/>
          </a:prstGeom>
          <a:ln>
            <a:noFill/>
          </a:ln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4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127"/>
          <p:cNvPicPr/>
          <p:nvPr/>
        </p:nvPicPr>
        <p:blipFill>
          <a:blip r:embed="rId3"/>
          <a:stretch/>
        </p:blipFill>
        <p:spPr>
          <a:xfrm>
            <a:off x="1972920" y="1453320"/>
            <a:ext cx="8295480" cy="52189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20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06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129"/>
          <p:cNvPicPr/>
          <p:nvPr/>
        </p:nvPicPr>
        <p:blipFill>
          <a:blip r:embed="rId3"/>
          <a:stretch/>
        </p:blipFill>
        <p:spPr>
          <a:xfrm>
            <a:off x="1801200" y="1474920"/>
            <a:ext cx="8638560" cy="52477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21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26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131"/>
          <p:cNvPicPr/>
          <p:nvPr/>
        </p:nvPicPr>
        <p:blipFill>
          <a:blip r:embed="rId3"/>
          <a:stretch/>
        </p:blipFill>
        <p:spPr>
          <a:xfrm>
            <a:off x="1744320" y="1465560"/>
            <a:ext cx="8752680" cy="526644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22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8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33"/>
          <p:cNvPicPr/>
          <p:nvPr/>
        </p:nvPicPr>
        <p:blipFill>
          <a:blip r:embed="rId3"/>
          <a:stretch/>
        </p:blipFill>
        <p:spPr>
          <a:xfrm>
            <a:off x="1825320" y="1470240"/>
            <a:ext cx="8590680" cy="525708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6577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6577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2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Example: Log-Mining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135"/>
          <p:cNvPicPr/>
          <p:nvPr/>
        </p:nvPicPr>
        <p:blipFill>
          <a:blip r:embed="rId3"/>
          <a:stretch/>
        </p:blipFill>
        <p:spPr>
          <a:xfrm>
            <a:off x="1825320" y="1470240"/>
            <a:ext cx="8590680" cy="525708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1889760" y="2743200"/>
            <a:ext cx="5211720" cy="2742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072640" y="3108960"/>
            <a:ext cx="5120280" cy="24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subsequent queries, the workers will process the data from cache.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Gives much faster results (typically 5-7s from cache vs 170s for on-disk).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24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691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981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981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3"/>
          <p:cNvPicPr/>
          <p:nvPr/>
        </p:nvPicPr>
        <p:blipFill>
          <a:blip r:embed="rId2"/>
          <a:stretch/>
        </p:blipFill>
        <p:spPr>
          <a:xfrm>
            <a:off x="1676280" y="0"/>
            <a:ext cx="8838720" cy="736236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25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88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References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935120" y="1594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http://www.tutorialspoint.com/apache_spark/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http://hortonworks.com/hadoop-tutorial/hands-on-tour-of-apache-spark-in-5-minutes/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http://stanford.edu/~rezab/sparkclass/slides/itas_workshop.pdf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http://stanford.edu/~rezab/sparkworkshop/slides/holden.pdf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26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64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Basics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971120" y="1486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helps us tackle problems too big for a single machine!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Traditional distributed computing platforms scale well but have limited APIs (map/reduce)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On the other hand, Spark has an expressive data focused API that makes writing large scale programs easy.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Supports built-in APIs in multiple languages: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originally written in Scala.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Java API added for standalone applications.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Python API added recently along with interactive shell.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15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About Scala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91"/>
          <p:cNvPicPr/>
          <p:nvPr/>
        </p:nvPicPr>
        <p:blipFill>
          <a:blip r:embed="rId3"/>
          <a:stretch/>
        </p:blipFill>
        <p:spPr>
          <a:xfrm>
            <a:off x="2053560" y="1829880"/>
            <a:ext cx="8201160" cy="402156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31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Scala Programming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93"/>
          <p:cNvPicPr/>
          <p:nvPr/>
        </p:nvPicPr>
        <p:blipFill>
          <a:blip r:embed="rId3"/>
          <a:stretch/>
        </p:blipFill>
        <p:spPr>
          <a:xfrm>
            <a:off x="1981920" y="1737360"/>
            <a:ext cx="8380440" cy="42055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5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83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Advanced Analytics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971120" y="1486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Not only supports “Map” and “Reduce”. But also supports SQL queries, Streaming data, Machine learning (ML) and Graph algorithms.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96"/>
          <p:cNvPicPr/>
          <p:nvPr/>
        </p:nvPicPr>
        <p:blipFill>
          <a:blip r:embed="rId3"/>
          <a:stretch/>
        </p:blipFill>
        <p:spPr>
          <a:xfrm>
            <a:off x="2463240" y="3260160"/>
            <a:ext cx="7314120" cy="333252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6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22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Our Focus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971120" y="1630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Apache Spark Core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: Underlying general execution engine for Spark platform. Provides in-memory computing and referring datasets in external storage systems.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SQL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: A component on top of Spark Core that introduces new data abstraction called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SchemaRDD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, which provides support for structured and semi-structured data.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7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09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Deep Dive - RDDs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971120" y="1486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Resilient Distributed Datasets (RDD) is a fundamental data structure of Spark.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They are read-only, partitioned collection of records (on different nodes of cluster)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They can be created through deterministic operations on either data on stable storage or other RDDs.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They can be operated in parallel and provides fault tolerance.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Spark uses RDD to achieve faster and efficient MapReduce operations as shown next.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8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06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09800" y="228600"/>
            <a:ext cx="7768440" cy="9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Why MapReduce is Slow?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971120" y="1486080"/>
            <a:ext cx="816228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Only way to reuse data between two MapReduce jobs is to write it to an external stable storage system 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eg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. HDFS)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This makes both iterative and interactive applications slow as they spend 90% of the time doing HDFS (disk) read-write operations.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103"/>
          <p:cNvPicPr/>
          <p:nvPr/>
        </p:nvPicPr>
        <p:blipFill>
          <a:blip r:embed="rId3"/>
          <a:stretch/>
        </p:blipFill>
        <p:spPr>
          <a:xfrm>
            <a:off x="4150200" y="3757680"/>
            <a:ext cx="6051240" cy="288000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Shubham Mittal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87E5673-06B0-46A4-B8A3-DD35345B291B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9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869</Words>
  <Application>Microsoft Macintosh PowerPoint</Application>
  <PresentationFormat>Widescreen</PresentationFormat>
  <Paragraphs>154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Courier 10 Pitch</vt:lpstr>
      <vt:lpstr>DejaVu Sans</vt:lpstr>
      <vt:lpstr>Droid Sans Fallback</vt:lpstr>
      <vt:lpstr>ＭＳ Ｐゴシック</vt:lpstr>
      <vt:lpstr>StarSymbol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Mittal</dc:creator>
  <cp:lastModifiedBy>Jia Teoh</cp:lastModifiedBy>
  <cp:revision>4</cp:revision>
  <dcterms:created xsi:type="dcterms:W3CDTF">2017-05-12T13:36:03Z</dcterms:created>
  <dcterms:modified xsi:type="dcterms:W3CDTF">2017-11-08T21:52:50Z</dcterms:modified>
</cp:coreProperties>
</file>