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37"/>
  </p:notesMasterIdLst>
  <p:sldIdLst>
    <p:sldId id="256" r:id="rId2"/>
    <p:sldId id="258" r:id="rId3"/>
    <p:sldId id="259" r:id="rId4"/>
    <p:sldId id="290" r:id="rId5"/>
    <p:sldId id="257" r:id="rId6"/>
    <p:sldId id="261" r:id="rId7"/>
    <p:sldId id="263" r:id="rId8"/>
    <p:sldId id="291" r:id="rId9"/>
    <p:sldId id="293" r:id="rId10"/>
    <p:sldId id="295" r:id="rId11"/>
    <p:sldId id="296" r:id="rId12"/>
    <p:sldId id="297" r:id="rId13"/>
    <p:sldId id="298" r:id="rId14"/>
    <p:sldId id="299" r:id="rId15"/>
    <p:sldId id="300" r:id="rId16"/>
    <p:sldId id="301" r:id="rId17"/>
    <p:sldId id="302" r:id="rId18"/>
    <p:sldId id="303" r:id="rId19"/>
    <p:sldId id="316" r:id="rId20"/>
    <p:sldId id="304" r:id="rId21"/>
    <p:sldId id="306" r:id="rId22"/>
    <p:sldId id="312" r:id="rId23"/>
    <p:sldId id="314" r:id="rId24"/>
    <p:sldId id="317" r:id="rId25"/>
    <p:sldId id="318" r:id="rId26"/>
    <p:sldId id="319" r:id="rId27"/>
    <p:sldId id="320" r:id="rId28"/>
    <p:sldId id="305" r:id="rId29"/>
    <p:sldId id="307" r:id="rId30"/>
    <p:sldId id="313" r:id="rId31"/>
    <p:sldId id="309" r:id="rId32"/>
    <p:sldId id="311" r:id="rId33"/>
    <p:sldId id="310" r:id="rId34"/>
    <p:sldId id="315" r:id="rId35"/>
    <p:sldId id="283" r:id="rId36"/>
  </p:sldIdLst>
  <p:sldSz cx="9144000" cy="5143500" type="screen16x9"/>
  <p:notesSz cx="6858000" cy="9144000"/>
  <p:embeddedFontLst>
    <p:embeddedFont>
      <p:font typeface="Arial Black" panose="020B0A04020102020204" pitchFamily="34" charset="0"/>
      <p:bold r:id="rId38"/>
    </p:embeddedFont>
    <p:embeddedFont>
      <p:font typeface="Cambria Math" panose="02040503050406030204" pitchFamily="18" charset="0"/>
      <p:regular r:id="rId39"/>
    </p:embeddedFont>
    <p:embeddedFont>
      <p:font typeface="Muli"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57A91-3D0A-4839-8865-AE6372B7FEB7}">
  <a:tblStyle styleId="{ED257A91-3D0A-4839-8865-AE6372B7FE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17" autoAdjust="0"/>
  </p:normalViewPr>
  <p:slideViewPr>
    <p:cSldViewPr snapToGrid="0">
      <p:cViewPr varScale="1">
        <p:scale>
          <a:sx n="79" d="100"/>
          <a:sy n="79" d="100"/>
        </p:scale>
        <p:origin x="11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506947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891417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0" i="0" dirty="0">
                <a:solidFill>
                  <a:srgbClr val="1B1B1B"/>
                </a:solidFill>
                <a:effectLst/>
                <a:latin typeface="Open Sans" panose="020B0604020202020204" charset="0"/>
              </a:rPr>
              <a:t>To use these features in identifying human faces, the 4 basic </a:t>
            </a:r>
            <a:r>
              <a:rPr lang="en-US" b="0" i="0" dirty="0" err="1">
                <a:solidFill>
                  <a:srgbClr val="1B1B1B"/>
                </a:solidFill>
                <a:effectLst/>
                <a:latin typeface="Open Sans" panose="020B0604020202020204" charset="0"/>
              </a:rPr>
              <a:t>Haar</a:t>
            </a:r>
            <a:r>
              <a:rPr lang="en-US" b="0" i="0" dirty="0">
                <a:solidFill>
                  <a:srgbClr val="1B1B1B"/>
                </a:solidFill>
                <a:effectLst/>
                <a:latin typeface="Open Sans" panose="020B0604020202020204" charset="0"/>
              </a:rPr>
              <a:t>-Like features are expanded and divided into 3 characteristic episodes as follows:
+ Edge feature
+ Line feature
+ Characteristics around the center-surround features</a:t>
            </a:r>
            <a:endParaRPr dirty="0"/>
          </a:p>
        </p:txBody>
      </p:sp>
    </p:spTree>
    <p:extLst>
      <p:ext uri="{BB962C8B-B14F-4D97-AF65-F5344CB8AC3E}">
        <p14:creationId xmlns:p14="http://schemas.microsoft.com/office/powerpoint/2010/main" val="3788773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dirty="0"/>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307126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dirty="0"/>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387600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b="0" i="0" dirty="0">
                <a:solidFill>
                  <a:srgbClr val="1B1B1B"/>
                </a:solidFill>
                <a:effectLst/>
                <a:latin typeface="Open Sans" panose="020B0604020202020204" charset="0"/>
              </a:rPr>
              <a:t>With A + B + C + D is the value at point P4 on Integral Image, similarly A+B is the value at point P2, A+C is the value at point P3, and A is the value at point P1. So we can rewriting the D-calculated expression above as follows:
</a:t>
            </a:r>
            <a:endParaRPr dirty="0"/>
          </a:p>
        </p:txBody>
      </p:sp>
    </p:spTree>
    <p:extLst>
      <p:ext uri="{BB962C8B-B14F-4D97-AF65-F5344CB8AC3E}">
        <p14:creationId xmlns:p14="http://schemas.microsoft.com/office/powerpoint/2010/main" val="286615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217150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796183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268439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725231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414349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323232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323232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101928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967065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366609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271676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4153991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518955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60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6dc4b7341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6dc4b7341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48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Its reliability has a great influence on the performance and usability of the entire facial recognition system
Moreover, detection must be carried out not depending on the lighting conditions, image content and video. 
Processing is carried out as follows: An input image is scanned in all possible locations and scaled with a secondary window (sub/</a:t>
            </a:r>
            <a:r>
              <a:rPr lang="en-US" dirty="0" err="1"/>
              <a:t>subwindow</a:t>
            </a:r>
            <a:r>
              <a:rPr lang="en-US" dirty="0"/>
              <a:t>). Face recognition is set as a sample classification in </a:t>
            </a:r>
            <a:r>
              <a:rPr lang="en-US" dirty="0" err="1"/>
              <a:t>subwindows</a:t>
            </a:r>
            <a:r>
              <a:rPr lang="en-US" dirty="0"/>
              <a:t> such as face or nonface. Face/nonface classification is learned from train examples of face and nonface using statistical learning methods.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72636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78880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132"/>
        <p:cNvGrpSpPr/>
        <p:nvPr/>
      </p:nvGrpSpPr>
      <p:grpSpPr>
        <a:xfrm>
          <a:off x="0" y="0"/>
          <a:ext cx="0" cy="0"/>
          <a:chOff x="0" y="0"/>
          <a:chExt cx="0" cy="0"/>
        </a:xfrm>
      </p:grpSpPr>
      <p:sp>
        <p:nvSpPr>
          <p:cNvPr id="133" name="Google Shape;13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20"/>
          <p:cNvSpPr/>
          <p:nvPr/>
        </p:nvSpPr>
        <p:spPr>
          <a:xfrm rot="8689208">
            <a:off x="3770214" y="39670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8689207">
            <a:off x="2896399" y="8205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rot="8689207">
            <a:off x="4439449" y="582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8689207">
            <a:off x="4039399" y="1740020"/>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rot="8689207">
            <a:off x="5296699" y="1725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rot="8689208">
            <a:off x="7370664" y="216835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rot="8778896" flipH="1">
            <a:off x="3036819" y="52402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rot="8778896" flipH="1">
            <a:off x="2580369" y="-790424"/>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rot="8778896" flipH="1">
            <a:off x="5075169" y="1749501"/>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rot="8778896" flipH="1">
            <a:off x="5608569" y="298147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grpSp>
        <p:nvGrpSpPr>
          <p:cNvPr id="145" name="Google Shape;145;p20"/>
          <p:cNvGrpSpPr/>
          <p:nvPr/>
        </p:nvGrpSpPr>
        <p:grpSpPr>
          <a:xfrm rot="-5400000">
            <a:off x="-164001" y="3723552"/>
            <a:ext cx="649715" cy="69000"/>
            <a:chOff x="684763" y="3506750"/>
            <a:chExt cx="3536825" cy="69000"/>
          </a:xfrm>
        </p:grpSpPr>
        <p:sp>
          <p:nvSpPr>
            <p:cNvPr id="146" name="Google Shape;146;p2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 name="Google Shape;147;p2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8" name="Google Shape;148;p2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2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50" name="Google Shape;150;p20"/>
          <p:cNvSpPr txBox="1">
            <a:spLocks noGrp="1"/>
          </p:cNvSpPr>
          <p:nvPr>
            <p:ph type="subTitle" idx="1"/>
          </p:nvPr>
        </p:nvSpPr>
        <p:spPr>
          <a:xfrm>
            <a:off x="254133" y="3968200"/>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6" r:id="rId15"/>
    <p:sldLayoutId id="2147483667" r:id="rId16"/>
    <p:sldLayoutId id="2147483668" r:id="rId17"/>
    <p:sldLayoutId id="2147483669" r:id="rId18"/>
    <p:sldLayoutId id="2147483671"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datarootsio/face-mask-detection"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hyperlink" Target="https://viblo.asia/p/tim-hieu-ve-phuong-phap-nhan-dien-khuon-mat-cua-violas-john-ByEZkNVyKQ0"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sym typeface="Arial Black"/>
              </a:rPr>
              <a:t> NHẬN DẠNG</a:t>
            </a:r>
            <a:endParaRPr dirty="0">
              <a:latin typeface="Times New Roman" panose="02020603050405020304" pitchFamily="18" charset="0"/>
              <a:cs typeface="Times New Roman" panose="02020603050405020304" pitchFamily="18" charset="0"/>
            </a:endParaRPr>
          </a:p>
        </p:txBody>
      </p:sp>
      <p:sp>
        <p:nvSpPr>
          <p:cNvPr id="287" name="Google Shape;287;p42"/>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endParaRPr dirty="0"/>
          </a:p>
        </p:txBody>
      </p:sp>
      <p:sp>
        <p:nvSpPr>
          <p:cNvPr id="288" name="Google Shape;288;p42"/>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April 22nd, 2021 </a:t>
            </a:r>
            <a:endParaRPr dirty="0"/>
          </a:p>
        </p:txBody>
      </p:sp>
      <p:sp>
        <p:nvSpPr>
          <p:cNvPr id="294" name="Google Shape;294;p42"/>
          <p:cNvSpPr txBox="1"/>
          <p:nvPr/>
        </p:nvSpPr>
        <p:spPr>
          <a:xfrm>
            <a:off x="7221250" y="4236900"/>
            <a:ext cx="18687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E85B9"/>
                </a:solidFill>
                <a:latin typeface="Arial Black"/>
                <a:ea typeface="Arial Black"/>
                <a:cs typeface="Arial Black"/>
                <a:sym typeface="Arial Black"/>
              </a:rPr>
              <a:t>VNU- HCMUS</a:t>
            </a:r>
            <a:endParaRPr dirty="0">
              <a:solidFill>
                <a:srgbClr val="FFFFFF"/>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2" name="Hình ảnh 1">
            <a:extLst>
              <a:ext uri="{FF2B5EF4-FFF2-40B4-BE49-F238E27FC236}">
                <a16:creationId xmlns:a16="http://schemas.microsoft.com/office/drawing/2014/main" id="{0DB4B26B-6128-467D-935D-C53CDC5A1CE7}"/>
              </a:ext>
            </a:extLst>
          </p:cNvPr>
          <p:cNvPicPr>
            <a:picLocks noChangeAspect="1"/>
          </p:cNvPicPr>
          <p:nvPr/>
        </p:nvPicPr>
        <p:blipFill>
          <a:blip r:embed="rId3"/>
          <a:stretch>
            <a:fillRect/>
          </a:stretch>
        </p:blipFill>
        <p:spPr>
          <a:xfrm>
            <a:off x="694833" y="1335125"/>
            <a:ext cx="7754334" cy="3808375"/>
          </a:xfrm>
          <a:prstGeom prst="rect">
            <a:avLst/>
          </a:prstGeom>
        </p:spPr>
      </p:pic>
      <p:sp>
        <p:nvSpPr>
          <p:cNvPr id="4" name="Tiêu đề phụ 3">
            <a:extLst>
              <a:ext uri="{FF2B5EF4-FFF2-40B4-BE49-F238E27FC236}">
                <a16:creationId xmlns:a16="http://schemas.microsoft.com/office/drawing/2014/main" id="{3A550939-0028-4B3E-A618-0AC6EF630EEB}"/>
              </a:ext>
            </a:extLst>
          </p:cNvPr>
          <p:cNvSpPr>
            <a:spLocks noGrp="1"/>
          </p:cNvSpPr>
          <p:nvPr>
            <p:ph type="subTitle" idx="2"/>
          </p:nvPr>
        </p:nvSpPr>
        <p:spPr/>
        <p:txBody>
          <a:bodyPr/>
          <a:lstStyle/>
          <a:p>
            <a:r>
              <a:rPr lang="en-US" dirty="0"/>
              <a:t>Ref:[III]</a:t>
            </a:r>
          </a:p>
        </p:txBody>
      </p:sp>
    </p:spTree>
    <p:extLst>
      <p:ext uri="{BB962C8B-B14F-4D97-AF65-F5344CB8AC3E}">
        <p14:creationId xmlns:p14="http://schemas.microsoft.com/office/powerpoint/2010/main" val="220449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r>
              <a:rPr lang="en-US" dirty="0">
                <a:latin typeface="Muli"/>
                <a:ea typeface="Muli"/>
                <a:cs typeface="Muli"/>
                <a:sym typeface="Muli"/>
              </a:rPr>
              <a:t>c) </a:t>
            </a:r>
            <a:r>
              <a:rPr lang="en-US" dirty="0">
                <a:solidFill>
                  <a:srgbClr val="1B1B1B"/>
                </a:solidFill>
                <a:latin typeface="Roboto"/>
                <a:ea typeface="Muli"/>
                <a:cs typeface="Muli"/>
                <a:sym typeface="Muli"/>
              </a:rPr>
              <a:t>Violas &amp; john ’s face detection method </a:t>
            </a:r>
            <a:r>
              <a:rPr lang="en-US" dirty="0">
                <a:latin typeface="Muli"/>
                <a:ea typeface="Muli"/>
                <a:cs typeface="Muli"/>
                <a:sym typeface="Muli"/>
              </a:rPr>
              <a:t>:</a:t>
            </a:r>
          </a:p>
          <a:p>
            <a:pPr marL="285750" indent="-285750">
              <a:spcAft>
                <a:spcPts val="1600"/>
              </a:spcAft>
              <a:buFontTx/>
              <a:buChar char="-"/>
            </a:pPr>
            <a:r>
              <a:rPr lang="en-US" dirty="0">
                <a:latin typeface="Muli"/>
                <a:ea typeface="Muli"/>
                <a:cs typeface="Muli"/>
                <a:sym typeface="Muli"/>
              </a:rPr>
              <a:t>Features published by Viola and Jones include four basic features for identifying human faces. Each </a:t>
            </a:r>
            <a:r>
              <a:rPr lang="en-US" dirty="0" err="1">
                <a:latin typeface="Muli"/>
                <a:ea typeface="Muli"/>
                <a:cs typeface="Muli"/>
                <a:sym typeface="Muli"/>
              </a:rPr>
              <a:t>Haar</a:t>
            </a:r>
            <a:r>
              <a:rPr lang="en-US" dirty="0">
                <a:latin typeface="Muli"/>
                <a:ea typeface="Muli"/>
                <a:cs typeface="Muli"/>
                <a:sym typeface="Muli"/>
              </a:rPr>
              <a:t>-Like feature is a combination of two or three white or black rectangles as in the following image</a:t>
            </a:r>
            <a:r>
              <a:rPr lang="vi-VN" dirty="0">
                <a:latin typeface="Muli"/>
                <a:ea typeface="Muli"/>
                <a:cs typeface="Muli"/>
                <a:sym typeface="Muli"/>
              </a:rPr>
              <a:t>:</a:t>
            </a:r>
            <a:endParaRPr lang="en-US" dirty="0">
              <a:latin typeface="Muli"/>
              <a:ea typeface="Muli"/>
              <a:cs typeface="Muli"/>
              <a:sym typeface="Muli"/>
            </a:endParaRPr>
          </a:p>
          <a:p>
            <a:pPr marL="0" indent="0">
              <a:spcAft>
                <a:spcPts val="1600"/>
              </a:spcAft>
            </a:pPr>
            <a:r>
              <a:rPr lang="en-US" dirty="0">
                <a:latin typeface="Muli"/>
                <a:ea typeface="Muli"/>
                <a:cs typeface="Muli"/>
                <a:sym typeface="Muli"/>
              </a:rPr>
              <a:t>Ref:[III]</a:t>
            </a: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2050" name="Picture 2">
            <a:extLst>
              <a:ext uri="{FF2B5EF4-FFF2-40B4-BE49-F238E27FC236}">
                <a16:creationId xmlns:a16="http://schemas.microsoft.com/office/drawing/2014/main" id="{79277C54-6486-4A93-9E03-3F8AEAB05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7" y="2571750"/>
            <a:ext cx="420052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mc:AlternateContent xmlns:mc="http://schemas.openxmlformats.org/markup-compatibility/2006" xmlns:a14="http://schemas.microsoft.com/office/drawing/2010/main">
        <mc:Choice Requires="a14">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r>
                  <a:rPr lang="en-US" dirty="0">
                    <a:latin typeface="Muli"/>
                    <a:ea typeface="Muli"/>
                    <a:cs typeface="Muli"/>
                    <a:sym typeface="Muli"/>
                  </a:rPr>
                  <a:t>c) </a:t>
                </a:r>
                <a:r>
                  <a:rPr lang="en-US" dirty="0">
                    <a:solidFill>
                      <a:srgbClr val="1B1B1B"/>
                    </a:solidFill>
                    <a:latin typeface="Roboto"/>
                    <a:ea typeface="Muli"/>
                    <a:cs typeface="Muli"/>
                    <a:sym typeface="Muli"/>
                  </a:rPr>
                  <a:t>Violas &amp; john ’s face detection method </a:t>
                </a:r>
                <a:r>
                  <a:rPr lang="en-US" dirty="0">
                    <a:latin typeface="Muli"/>
                    <a:ea typeface="Muli"/>
                    <a:cs typeface="Muli"/>
                    <a:sym typeface="Muli"/>
                  </a:rPr>
                  <a:t>:</a:t>
                </a:r>
              </a:p>
              <a:p>
                <a:pPr marL="285750" indent="-285750">
                  <a:spcAft>
                    <a:spcPts val="1600"/>
                  </a:spcAft>
                  <a:buFontTx/>
                  <a:buChar char="-"/>
                </a:pPr>
                <a:r>
                  <a:rPr lang="en-US" dirty="0"/>
                  <a:t>Using the above characteristics, we can calculate the values of the </a:t>
                </a:r>
                <a:r>
                  <a:rPr lang="en-US" dirty="0" err="1"/>
                  <a:t>Haar</a:t>
                </a:r>
                <a:r>
                  <a:rPr lang="en-US" dirty="0"/>
                  <a:t>-Like characteristic as the difference between the sum of the pixels of the black and white areas as in the following formula</a:t>
                </a:r>
              </a:p>
              <a:p>
                <a:pPr marL="0" indent="0">
                  <a:spcAft>
                    <a:spcPts val="1600"/>
                  </a:spcAft>
                </a:pPr>
                <a14:m>
                  <m:oMath xmlns:m="http://schemas.openxmlformats.org/officeDocument/2006/math">
                    <m: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t>𝑭</m:t>
                    </m:r>
                    <m:d>
                      <m:dPr>
                        <m:ctrlPr>
                          <a:rPr lang="en-US" b="1" i="1">
                            <a:effectLst/>
                            <a:latin typeface="Cambria Math" panose="020405030504060302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d>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effectLst/>
                            <a:latin typeface="Cambria Math" panose="020405030504060302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𝑺𝒖𝒎</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𝒃𝒍𝒂𝒄𝒌</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𝒂𝒓𝒆𝒂</m:t>
                        </m:r>
                      </m:sub>
                    </m:sSub>
                    <m:d>
                      <m:dPr>
                        <m:ctrlPr>
                          <a:rPr lang="en-US" b="1" i="1">
                            <a:effectLst/>
                            <a:latin typeface="Cambria Math" panose="020405030504060302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𝒈𝒓𝒂𝒚𝒔𝒄𝒂𝒍𝒆</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𝒍𝒆𝒗𝒆𝒍𝒔</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𝒐𝒇</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𝒑𝒊𝒙𝒆𝒍𝒔</m:t>
                        </m:r>
                      </m:e>
                    </m:d>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effectLst/>
                            <a:latin typeface="Cambria Math" panose="020405030504060302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𝑺𝒖𝒎</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𝒘𝒉𝒊𝒕𝒆</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𝒂𝒓𝒆𝒂</m:t>
                        </m:r>
                      </m:sub>
                    </m:sSub>
                    <m:d>
                      <m:dPr>
                        <m:ctrlPr>
                          <a:rPr lang="en-US" b="1" i="1">
                            <a:effectLst/>
                            <a:latin typeface="Cambria Math" panose="020405030504060302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𝒈𝒓𝒂𝒚𝒔𝒄𝒂𝒍𝒆</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𝒍𝒆𝒗𝒆𝒍𝒔</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𝒐𝒇</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𝒑𝒊𝒙𝒆𝒍𝒔</m:t>
                        </m:r>
                      </m:e>
                    </m:d>
                  </m:oMath>
                </a14:m>
                <a:r>
                  <a:rPr lang="en-US" dirty="0"/>
                  <a:t>
</a:t>
                </a: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mc:Choice>
        <mc:Fallback xmlns="">
          <p:sp>
            <p:nvSpPr>
              <p:cNvPr id="388" name="Google Shape;388;p49"/>
              <p:cNvSpPr txBox="1">
                <a:spLocks noGrp="1" noRot="1" noChangeAspect="1" noMove="1" noResize="1" noEditPoints="1" noAdjustHandles="1" noChangeArrowheads="1" noChangeShapeType="1" noTextEdit="1"/>
              </p:cNvSpPr>
              <p:nvPr>
                <p:ph type="subTitle" idx="2"/>
              </p:nvPr>
            </p:nvSpPr>
            <p:spPr>
              <a:xfrm>
                <a:off x="370483" y="941525"/>
                <a:ext cx="8460000" cy="3949452"/>
              </a:xfrm>
              <a:prstGeom prst="rect">
                <a:avLst/>
              </a:prstGeom>
              <a:blipFill>
                <a:blip r:embed="rId3"/>
                <a:stretch>
                  <a:fillRect l="-648"/>
                </a:stretch>
              </a:blipFill>
            </p:spPr>
            <p:txBody>
              <a:bodyPr/>
              <a:lstStyle/>
              <a:p>
                <a:r>
                  <a:rPr lang="en-US">
                    <a:noFill/>
                  </a:rPr>
                  <a:t> </a:t>
                </a:r>
              </a:p>
            </p:txBody>
          </p:sp>
        </mc:Fallback>
      </mc:AlternateContent>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157862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r>
              <a:rPr lang="en-US" dirty="0">
                <a:latin typeface="Muli"/>
                <a:ea typeface="Muli"/>
                <a:cs typeface="Muli"/>
                <a:sym typeface="Muli"/>
              </a:rPr>
              <a:t>c) </a:t>
            </a:r>
            <a:r>
              <a:rPr lang="en-US" dirty="0">
                <a:solidFill>
                  <a:srgbClr val="1B1B1B"/>
                </a:solidFill>
                <a:latin typeface="Roboto"/>
                <a:ea typeface="Muli"/>
                <a:cs typeface="Muli"/>
                <a:sym typeface="Muli"/>
              </a:rPr>
              <a:t>Violas &amp; john ’s face detection method </a:t>
            </a:r>
            <a:r>
              <a:rPr lang="en-US" dirty="0">
                <a:latin typeface="Muli"/>
                <a:ea typeface="Muli"/>
                <a:cs typeface="Muli"/>
                <a:sym typeface="Muli"/>
              </a:rPr>
              <a:t>:</a:t>
            </a:r>
          </a:p>
          <a:p>
            <a:pPr marL="285750" indent="-285750">
              <a:spcAft>
                <a:spcPts val="1600"/>
              </a:spcAft>
              <a:buFontTx/>
              <a:buChar char="-"/>
            </a:pPr>
            <a:r>
              <a:rPr lang="en-US" dirty="0">
                <a:latin typeface="Muli"/>
                <a:ea typeface="Muli"/>
                <a:cs typeface="Muli"/>
                <a:sym typeface="Muli"/>
              </a:rPr>
              <a:t>Viola and John introduced a concept called Integral Image, which is a 2-dimensional array the size of a </a:t>
            </a:r>
            <a:r>
              <a:rPr lang="en-US" dirty="0" err="1">
                <a:latin typeface="Muli"/>
                <a:ea typeface="Muli"/>
                <a:cs typeface="Muli"/>
                <a:sym typeface="Muli"/>
              </a:rPr>
              <a:t>haar</a:t>
            </a:r>
            <a:r>
              <a:rPr lang="en-US" dirty="0">
                <a:latin typeface="Muli"/>
                <a:ea typeface="Muli"/>
                <a:cs typeface="Muli"/>
                <a:sym typeface="Muli"/>
              </a:rPr>
              <a:t>-Like-like image, with each of its components calculated by summing up the upper (line-1) and left (column-1) images 
</a:t>
            </a:r>
          </a:p>
          <a:p>
            <a:pPr marL="285750" indent="-285750">
              <a:spcAft>
                <a:spcPts val="1600"/>
              </a:spcAft>
              <a:buFontTx/>
              <a:buChar char="-"/>
            </a:pPr>
            <a:endParaRPr lang="en-US" dirty="0">
              <a:latin typeface="Muli"/>
              <a:ea typeface="Muli"/>
              <a:cs typeface="Muli"/>
              <a:sym typeface="Muli"/>
            </a:endParaRPr>
          </a:p>
          <a:p>
            <a:pPr marL="285750" indent="-285750">
              <a:spcAft>
                <a:spcPts val="1600"/>
              </a:spcAft>
              <a:buFontTx/>
              <a:buChar char="-"/>
            </a:pPr>
            <a:endParaRPr lang="en-US" dirty="0">
              <a:latin typeface="Muli"/>
              <a:ea typeface="Muli"/>
              <a:cs typeface="Muli"/>
              <a:sym typeface="Muli"/>
            </a:endParaRPr>
          </a:p>
          <a:p>
            <a:pPr marL="0" indent="0">
              <a:spcAft>
                <a:spcPts val="1600"/>
              </a:spcAft>
            </a:pPr>
            <a:r>
              <a:rPr lang="en-US" dirty="0">
                <a:latin typeface="Muli"/>
                <a:ea typeface="Muli"/>
                <a:cs typeface="Muli"/>
                <a:sym typeface="Muli"/>
              </a:rPr>
              <a:t>Ref:[II]</a:t>
            </a: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4098" name="Picture 2">
            <a:extLst>
              <a:ext uri="{FF2B5EF4-FFF2-40B4-BE49-F238E27FC236}">
                <a16:creationId xmlns:a16="http://schemas.microsoft.com/office/drawing/2014/main" id="{944944E6-BE38-42FD-9D67-5B16798B2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83" y="2945892"/>
            <a:ext cx="2019300" cy="11049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8E1C801B-0612-4715-8925-3C8FCD3893F3}"/>
                  </a:ext>
                </a:extLst>
              </p:cNvPr>
              <p:cNvSpPr txBox="1"/>
              <p:nvPr/>
            </p:nvSpPr>
            <p:spPr>
              <a:xfrm>
                <a:off x="3639312" y="3175112"/>
                <a:ext cx="4572000" cy="8047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𝑃</m:t>
                      </m:r>
                      <m:d>
                        <m:dPr>
                          <m:ctrlPr>
                            <a:rPr lang="en-US" sz="1800" i="1">
                              <a:solidFill>
                                <a:srgbClr val="836967"/>
                              </a:solidFill>
                              <a:latin typeface="Cambria Math" panose="02040503050406030204" pitchFamily="18" charset="0"/>
                            </a:rPr>
                          </m:ctrlPr>
                        </m:dPr>
                        <m:e>
                          <m:r>
                            <a:rPr lang="en-US" sz="1800" i="1">
                              <a:latin typeface="Cambria Math" panose="02040503050406030204" pitchFamily="18" charset="0"/>
                            </a:rPr>
                            <m:t>𝑥</m:t>
                          </m:r>
                          <m:r>
                            <a:rPr lang="en-US" sz="1800" i="0">
                              <a:latin typeface="Cambria Math" panose="02040503050406030204" pitchFamily="18" charset="0"/>
                            </a:rPr>
                            <m:t>,</m:t>
                          </m:r>
                          <m:r>
                            <a:rPr lang="en-US" sz="1800" i="1">
                              <a:latin typeface="Cambria Math" panose="02040503050406030204" pitchFamily="18" charset="0"/>
                            </a:rPr>
                            <m:t>𝑦</m:t>
                          </m:r>
                        </m:e>
                      </m:d>
                      <m:r>
                        <a:rPr lang="en-US" sz="1800" i="0">
                          <a:latin typeface="Cambria Math" panose="02040503050406030204" pitchFamily="18" charset="0"/>
                        </a:rPr>
                        <m:t>=</m:t>
                      </m:r>
                      <m:nary>
                        <m:naryPr>
                          <m:chr m:val="∑"/>
                          <m:limLoc m:val="undOvr"/>
                          <m:supHide m:val="on"/>
                          <m:ctrlPr>
                            <a:rPr lang="en-US" sz="1800" i="1">
                              <a:latin typeface="Cambria Math" panose="02040503050406030204" pitchFamily="18" charset="0"/>
                            </a:rPr>
                          </m:ctrlPr>
                        </m:naryPr>
                        <m:sub>
                          <m:sSup>
                            <m:sSupPr>
                              <m:ctrlPr>
                                <a:rPr lang="en-US" sz="1800" i="1">
                                  <a:solidFill>
                                    <a:srgbClr val="836967"/>
                                  </a:solidFill>
                                  <a:latin typeface="Cambria Math" panose="02040503050406030204" pitchFamily="18" charset="0"/>
                                </a:rPr>
                              </m:ctrlPr>
                            </m:sSupPr>
                            <m:e>
                              <m:r>
                                <a:rPr lang="en-US" sz="1800" i="1">
                                  <a:latin typeface="Cambria Math" panose="02040503050406030204" pitchFamily="18" charset="0"/>
                                </a:rPr>
                                <m:t>𝑥</m:t>
                              </m:r>
                            </m:e>
                            <m:sup>
                              <m:r>
                                <a:rPr lang="en-US" sz="1800" i="0">
                                  <a:latin typeface="Cambria Math" panose="02040503050406030204" pitchFamily="18" charset="0"/>
                                </a:rPr>
                                <m:t>′</m:t>
                              </m:r>
                            </m:sup>
                          </m:sSup>
                          <m:r>
                            <a:rPr lang="en-US" sz="1800" i="0">
                              <a:latin typeface="Cambria Math" panose="02040503050406030204" pitchFamily="18" charset="0"/>
                            </a:rPr>
                            <m:t>≤</m:t>
                          </m:r>
                          <m:r>
                            <a:rPr lang="en-US" sz="1800" i="1">
                              <a:latin typeface="Cambria Math" panose="02040503050406030204" pitchFamily="18" charset="0"/>
                            </a:rPr>
                            <m:t>𝑥</m:t>
                          </m:r>
                          <m:r>
                            <a:rPr lang="en-US" sz="1800" i="0">
                              <a:latin typeface="Cambria Math" panose="02040503050406030204" pitchFamily="18" charset="0"/>
                            </a:rPr>
                            <m:t>, </m:t>
                          </m:r>
                          <m:sSup>
                            <m:sSupPr>
                              <m:ctrlPr>
                                <a:rPr lang="en-US" sz="1800" i="1">
                                  <a:solidFill>
                                    <a:srgbClr val="836967"/>
                                  </a:solidFill>
                                  <a:latin typeface="Cambria Math" panose="02040503050406030204" pitchFamily="18" charset="0"/>
                                </a:rPr>
                              </m:ctrlPr>
                            </m:sSupPr>
                            <m:e>
                              <m:r>
                                <a:rPr lang="en-US" sz="1800" i="1">
                                  <a:latin typeface="Cambria Math" panose="02040503050406030204" pitchFamily="18" charset="0"/>
                                </a:rPr>
                                <m:t>𝑦</m:t>
                              </m:r>
                            </m:e>
                            <m:sup>
                              <m:r>
                                <a:rPr lang="en-US" sz="1800" i="0">
                                  <a:latin typeface="Cambria Math" panose="02040503050406030204" pitchFamily="18" charset="0"/>
                                </a:rPr>
                                <m:t>′</m:t>
                              </m:r>
                            </m:sup>
                          </m:sSup>
                          <m:r>
                            <a:rPr lang="en-US" sz="1800" i="0">
                              <a:latin typeface="Cambria Math" panose="02040503050406030204" pitchFamily="18" charset="0"/>
                            </a:rPr>
                            <m:t>≤</m:t>
                          </m:r>
                          <m:r>
                            <a:rPr lang="en-US" sz="1800" i="1">
                              <a:latin typeface="Cambria Math" panose="02040503050406030204" pitchFamily="18" charset="0"/>
                            </a:rPr>
                            <m:t>𝑦</m:t>
                          </m:r>
                        </m:sub>
                        <m:sup/>
                        <m:e>
                          <m:r>
                            <a:rPr lang="en-US" sz="1800" i="1">
                              <a:latin typeface="Cambria Math" panose="02040503050406030204" pitchFamily="18" charset="0"/>
                            </a:rPr>
                            <m:t>𝑖</m:t>
                          </m:r>
                          <m:d>
                            <m:dPr>
                              <m:sepChr m:val=","/>
                              <m:ctrlPr>
                                <a:rPr lang="en-US" sz="1800" i="1">
                                  <a:latin typeface="Cambria Math" panose="02040503050406030204" pitchFamily="18" charset="0"/>
                                </a:rPr>
                              </m:ctrlPr>
                            </m:dPr>
                            <m:e>
                              <m:sSup>
                                <m:sSupPr>
                                  <m:ctrlPr>
                                    <a:rPr lang="en-US" sz="1800" i="1">
                                      <a:solidFill>
                                        <a:srgbClr val="836967"/>
                                      </a:solidFill>
                                      <a:latin typeface="Cambria Math" panose="02040503050406030204" pitchFamily="18" charset="0"/>
                                    </a:rPr>
                                  </m:ctrlPr>
                                </m:sSupPr>
                                <m:e>
                                  <m:r>
                                    <a:rPr lang="en-US" sz="1800" i="1">
                                      <a:latin typeface="Cambria Math" panose="02040503050406030204" pitchFamily="18" charset="0"/>
                                    </a:rPr>
                                    <m:t>𝑥</m:t>
                                  </m:r>
                                </m:e>
                                <m:sup>
                                  <m:r>
                                    <a:rPr lang="en-US" sz="1800" i="0">
                                      <a:latin typeface="Cambria Math" panose="02040503050406030204" pitchFamily="18" charset="0"/>
                                    </a:rPr>
                                    <m:t>′</m:t>
                                  </m:r>
                                </m:sup>
                              </m:sSup>
                            </m:e>
                            <m:e>
                              <m:sSup>
                                <m:sSupPr>
                                  <m:ctrlPr>
                                    <a:rPr lang="en-US" sz="1800" i="1">
                                      <a:solidFill>
                                        <a:srgbClr val="836967"/>
                                      </a:solidFill>
                                      <a:latin typeface="Cambria Math" panose="02040503050406030204" pitchFamily="18" charset="0"/>
                                    </a:rPr>
                                  </m:ctrlPr>
                                </m:sSupPr>
                                <m:e>
                                  <m:r>
                                    <a:rPr lang="en-US" sz="1800" i="1">
                                      <a:latin typeface="Cambria Math" panose="02040503050406030204" pitchFamily="18" charset="0"/>
                                    </a:rPr>
                                    <m:t>𝑦</m:t>
                                  </m:r>
                                </m:e>
                                <m:sup>
                                  <m:r>
                                    <a:rPr lang="en-US" sz="1800" i="0">
                                      <a:latin typeface="Cambria Math" panose="02040503050406030204" pitchFamily="18" charset="0"/>
                                    </a:rPr>
                                    <m:t>′</m:t>
                                  </m:r>
                                </m:sup>
                              </m:sSup>
                            </m:e>
                          </m:d>
                        </m:e>
                      </m:nary>
                    </m:oMath>
                  </m:oMathPara>
                </a14:m>
                <a:endParaRPr lang="en-US" sz="1800" dirty="0"/>
              </a:p>
            </p:txBody>
          </p:sp>
        </mc:Choice>
        <mc:Fallback xmlns="">
          <p:sp>
            <p:nvSpPr>
              <p:cNvPr id="11" name="Hộp Văn bản 10">
                <a:extLst>
                  <a:ext uri="{FF2B5EF4-FFF2-40B4-BE49-F238E27FC236}">
                    <a16:creationId xmlns:a16="http://schemas.microsoft.com/office/drawing/2014/main" id="{8E1C801B-0612-4715-8925-3C8FCD3893F3}"/>
                  </a:ext>
                </a:extLst>
              </p:cNvPr>
              <p:cNvSpPr txBox="1">
                <a:spLocks noRot="1" noChangeAspect="1" noMove="1" noResize="1" noEditPoints="1" noAdjustHandles="1" noChangeArrowheads="1" noChangeShapeType="1" noTextEdit="1"/>
              </p:cNvSpPr>
              <p:nvPr/>
            </p:nvSpPr>
            <p:spPr>
              <a:xfrm>
                <a:off x="3639312" y="3175112"/>
                <a:ext cx="4572000" cy="80470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0856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r>
              <a:rPr lang="en-US" dirty="0">
                <a:latin typeface="Muli"/>
                <a:ea typeface="Muli"/>
                <a:cs typeface="Muli"/>
                <a:sym typeface="Muli"/>
              </a:rPr>
              <a:t>c) </a:t>
            </a:r>
            <a:r>
              <a:rPr lang="en-US" dirty="0">
                <a:solidFill>
                  <a:srgbClr val="1B1B1B"/>
                </a:solidFill>
                <a:latin typeface="Roboto"/>
                <a:ea typeface="Muli"/>
                <a:cs typeface="Muli"/>
                <a:sym typeface="Muli"/>
              </a:rPr>
              <a:t>Violas &amp; john ’s face detection method </a:t>
            </a:r>
            <a:r>
              <a:rPr lang="en-US" dirty="0">
                <a:latin typeface="Muli"/>
                <a:ea typeface="Muli"/>
                <a:cs typeface="Muli"/>
                <a:sym typeface="Muli"/>
              </a:rPr>
              <a:t>:</a:t>
            </a:r>
          </a:p>
          <a:p>
            <a:pPr marL="285750" indent="-285750">
              <a:spcAft>
                <a:spcPts val="1600"/>
              </a:spcAft>
              <a:buFontTx/>
              <a:buChar char="-"/>
            </a:pPr>
            <a:r>
              <a:rPr lang="en-US" dirty="0">
                <a:latin typeface="Muli"/>
                <a:ea typeface="Muli"/>
                <a:cs typeface="Muli"/>
                <a:sym typeface="Muli"/>
              </a:rPr>
              <a:t>Total grayscale values of any region:</a:t>
            </a:r>
          </a:p>
          <a:p>
            <a:pPr marL="0" indent="0" algn="ctr">
              <a:spcAft>
                <a:spcPts val="1600"/>
              </a:spcAft>
            </a:pPr>
            <a:r>
              <a:rPr lang="pt-BR" b="0" i="0" dirty="0">
                <a:solidFill>
                  <a:srgbClr val="292B2C"/>
                </a:solidFill>
                <a:effectLst/>
                <a:latin typeface="Open Sans" panose="020B0604020202020204" charset="0"/>
              </a:rPr>
              <a:t>D = A + B + C + D – (A+B) – (A+C) + A</a:t>
            </a:r>
          </a:p>
          <a:p>
            <a:pPr marL="0" indent="0">
              <a:spcAft>
                <a:spcPts val="1600"/>
              </a:spcAft>
            </a:pPr>
            <a:r>
              <a:rPr lang="pt-BR" dirty="0">
                <a:solidFill>
                  <a:srgbClr val="292B2C"/>
                </a:solidFill>
                <a:latin typeface="Open Sans" panose="020B0604020202020204" charset="0"/>
                <a:ea typeface="Muli"/>
                <a:cs typeface="Muli"/>
                <a:sym typeface="Muli"/>
              </a:rPr>
              <a:t>- </a:t>
            </a: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a:p>
            <a:pPr marL="0" indent="0">
              <a:spcAft>
                <a:spcPts val="1600"/>
              </a:spcAft>
            </a:pPr>
            <a:r>
              <a:rPr lang="en-US" dirty="0">
                <a:latin typeface="Muli"/>
                <a:ea typeface="Muli"/>
                <a:cs typeface="Muli"/>
                <a:sym typeface="Muli"/>
              </a:rPr>
              <a:t>Ref:[II]</a:t>
            </a: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5122" name="Picture 2">
            <a:extLst>
              <a:ext uri="{FF2B5EF4-FFF2-40B4-BE49-F238E27FC236}">
                <a16:creationId xmlns:a16="http://schemas.microsoft.com/office/drawing/2014/main" id="{CF70134A-7490-45C8-B24D-8B54909C7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285" y="2520963"/>
            <a:ext cx="40957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E157AC8-9472-45C2-BBE2-6DB7A11F2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896" y="3534406"/>
            <a:ext cx="3364992"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8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r>
              <a:rPr lang="en-US" dirty="0">
                <a:latin typeface="Muli"/>
                <a:ea typeface="Muli"/>
                <a:cs typeface="Muli"/>
                <a:sym typeface="Muli"/>
              </a:rPr>
              <a:t>c) </a:t>
            </a:r>
            <a:r>
              <a:rPr lang="en-US" dirty="0">
                <a:solidFill>
                  <a:srgbClr val="1B1B1B"/>
                </a:solidFill>
                <a:latin typeface="Roboto"/>
                <a:ea typeface="Muli"/>
                <a:cs typeface="Muli"/>
                <a:sym typeface="Muli"/>
              </a:rPr>
              <a:t>Violas &amp; john ’s face detection method </a:t>
            </a:r>
            <a:r>
              <a:rPr lang="en-US" dirty="0">
                <a:latin typeface="Muli"/>
                <a:ea typeface="Muli"/>
                <a:cs typeface="Muli"/>
                <a:sym typeface="Muli"/>
              </a:rPr>
              <a:t>:</a:t>
            </a:r>
          </a:p>
          <a:p>
            <a:pPr marL="285750" indent="-285750">
              <a:spcAft>
                <a:spcPts val="1600"/>
              </a:spcAft>
              <a:buFontTx/>
              <a:buChar char="-"/>
            </a:pPr>
            <a:r>
              <a:rPr lang="en-US" dirty="0" err="1">
                <a:solidFill>
                  <a:srgbClr val="1B1B1B"/>
                </a:solidFill>
                <a:latin typeface="Open Sans" panose="020B0604020202020204" charset="0"/>
              </a:rPr>
              <a:t>Adaboost</a:t>
            </a:r>
            <a:r>
              <a:rPr lang="en-US" dirty="0">
                <a:solidFill>
                  <a:srgbClr val="1B1B1B"/>
                </a:solidFill>
                <a:latin typeface="Open Sans" panose="020B0604020202020204" charset="0"/>
              </a:rPr>
              <a:t> also works on the principle of linearly combining weak classifiers to form one of the classifiers.
- Viola and Jones use AdaBoost to combine weak classifications using </a:t>
            </a:r>
            <a:r>
              <a:rPr lang="en-US" dirty="0" err="1">
                <a:solidFill>
                  <a:srgbClr val="1B1B1B"/>
                </a:solidFill>
                <a:latin typeface="Open Sans" panose="020B0604020202020204" charset="0"/>
              </a:rPr>
              <a:t>Haar</a:t>
            </a:r>
            <a:r>
              <a:rPr lang="en-US" dirty="0">
                <a:solidFill>
                  <a:srgbClr val="1B1B1B"/>
                </a:solidFill>
                <a:latin typeface="Open Sans" panose="020B0604020202020204" charset="0"/>
              </a:rPr>
              <a:t>-like features according to the cascade model as follows:</a:t>
            </a: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44116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6146" name="Picture 2">
            <a:extLst>
              <a:ext uri="{FF2B5EF4-FFF2-40B4-BE49-F238E27FC236}">
                <a16:creationId xmlns:a16="http://schemas.microsoft.com/office/drawing/2014/main" id="{775B7F89-3140-495D-966F-C5BDE8F6C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192" y="1017725"/>
            <a:ext cx="6681216" cy="3873251"/>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61194561-5A4D-44D6-888B-6667EF969774}"/>
              </a:ext>
            </a:extLst>
          </p:cNvPr>
          <p:cNvSpPr txBox="1"/>
          <p:nvPr/>
        </p:nvSpPr>
        <p:spPr>
          <a:xfrm>
            <a:off x="725424" y="4125775"/>
            <a:ext cx="914400" cy="307777"/>
          </a:xfrm>
          <a:prstGeom prst="rect">
            <a:avLst/>
          </a:prstGeom>
          <a:noFill/>
        </p:spPr>
        <p:txBody>
          <a:bodyPr wrap="square" rtlCol="0">
            <a:spAutoFit/>
          </a:bodyPr>
          <a:lstStyle/>
          <a:p>
            <a:r>
              <a:rPr lang="en-US" dirty="0"/>
              <a:t>Ref:[II]</a:t>
            </a:r>
          </a:p>
        </p:txBody>
      </p:sp>
    </p:spTree>
    <p:extLst>
      <p:ext uri="{BB962C8B-B14F-4D97-AF65-F5344CB8AC3E}">
        <p14:creationId xmlns:p14="http://schemas.microsoft.com/office/powerpoint/2010/main" val="3922690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mc:AlternateContent xmlns:mc="http://schemas.openxmlformats.org/markup-compatibility/2006">
        <mc:Choice xmlns:a14="http://schemas.microsoft.com/office/drawing/2010/main" Requires="a14">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Times New Roman" panose="02020603050405020304" pitchFamily="18" charset="0"/>
                          <a:cs typeface="Times New Roman" panose="02020603050405020304" pitchFamily="18" charset="0"/>
                        </a:rPr>
                        <m:t>𝐼𝑛</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𝑝𝑎𝑟𝑡𝑖𝑐𝑢𝑙𝑎𝑟</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h</m:t>
                      </m:r>
                      <m:r>
                        <a:rPr lang="en-US" i="1" smtClean="0">
                          <a:latin typeface="Cambria Math" panose="02040503050406030204" pitchFamily="18" charset="0"/>
                          <a:ea typeface="Times New Roman" panose="02020603050405020304" pitchFamily="18" charset="0"/>
                          <a:cs typeface="Times New Roman" panose="02020603050405020304" pitchFamily="18" charset="0"/>
                        </a:rPr>
                        <m:t>(</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𝑘</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𝑎𝑟𝑒</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𝑤𝑒𝑎𝑘</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𝑐𝑙𝑎𝑠𝑠𝑖𝑓𝑖𝑐𝑎𝑡𝑖𝑜𝑛𝑠</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𝑤</m:t>
                      </m:r>
                      <m:r>
                        <a:rPr lang="en-US" i="1" smtClean="0">
                          <a:latin typeface="Cambria Math" panose="02040503050406030204" pitchFamily="18" charset="0"/>
                          <a:ea typeface="Times New Roman" panose="02020603050405020304" pitchFamily="18" charset="0"/>
                          <a:cs typeface="Times New Roman" panose="02020603050405020304" pitchFamily="18" charset="0"/>
                        </a:rPr>
                        <m:t>h</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𝑖𝑐</m:t>
                      </m:r>
                      <m:r>
                        <a:rPr lang="en-US" i="1" smtClean="0">
                          <a:latin typeface="Cambria Math" panose="02040503050406030204" pitchFamily="18" charset="0"/>
                          <a:ea typeface="Times New Roman" panose="02020603050405020304" pitchFamily="18" charset="0"/>
                          <a:cs typeface="Times New Roman" panose="02020603050405020304" pitchFamily="18" charset="0"/>
                        </a:rPr>
                        <m:t>h</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𝑎𝑟𝑒</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𝑝𝑒𝑟𝑓𝑜𝑟𝑚𝑒𝑑</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𝑎𝑠</m:t>
                      </m:r>
                      <m:r>
                        <a:rPr lang="en-US" i="1" smtClean="0">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𝑓𝑜𝑙𝑙𝑜𝑤𝑠</m:t>
                      </m:r>
                      <m:r>
                        <a:rPr lang="en-US" i="1" smtClean="0">
                          <a:latin typeface="Cambria Math" panose="02040503050406030204" pitchFamily="18" charset="0"/>
                          <a:ea typeface="Times New Roman" panose="02020603050405020304" pitchFamily="18" charset="0"/>
                          <a:cs typeface="Times New Roman" panose="02020603050405020304" pitchFamily="18" charset="0"/>
                        </a:rPr>
                        <m:t>:</m:t>
                      </m:r>
                    </m:oMath>
                  </m:oMathPara>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ea typeface="Times New Roman" panose="02020603050405020304" pitchFamily="18" charset="0"/>
                            </a:rPr>
                          </m:ctrlPr>
                        </m:dPr>
                        <m:e>
                          <m:eqArr>
                            <m:eqArrPr>
                              <m:ctrlPr>
                                <a:rPr lang="en-US" i="1">
                                  <a:effectLst/>
                                  <a:latin typeface="Cambria Math" panose="02040503050406030204" pitchFamily="18" charset="0"/>
                                  <a:ea typeface="Times New Roman" panose="02020603050405020304" pitchFamily="18" charset="0"/>
                                </a:rPr>
                              </m:ctrlPr>
                            </m:eqArr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
                                <m:dPr>
                                  <m:ctrlPr>
                                    <a:rPr lang="en-US"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&lt; </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e>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𝑒𝑙𝑠𝑒</m:t>
                              </m:r>
                            </m:e>
                          </m:eqAr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d>
                    </m:oMath>
                  </m:oMathPara>
                </a14:m>
                <a:endParaRPr lang="en-US" dirty="0">
                  <a:latin typeface="Muli"/>
                  <a:ea typeface="Muli"/>
                  <a:cs typeface="Muli"/>
                  <a:sym typeface="Muli"/>
                </a:endParaRPr>
              </a:p>
              <a:p>
                <a:pPr marL="0" indent="0">
                  <a:spcAft>
                    <a:spcPts val="16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𝑠𝑢𝑏</m:t>
                      </m:r>
                      <m:r>
                        <a:rPr lang="en-US" i="1">
                          <a:latin typeface="Cambria Math" panose="02040503050406030204" pitchFamily="18" charset="0"/>
                          <a:ea typeface="Times New Roman" panose="02020603050405020304" pitchFamily="18" charset="0"/>
                          <a:cs typeface="Times New Roman" panose="02020603050405020304" pitchFamily="18" charset="0"/>
                        </a:rPr>
                        <m:t>𝑤𝑖𝑛𝑑𝑜𝑤</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𝑡𝑜</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𝑐𝑜𝑛𝑠𝑖𝑑𝑒𝑟</m:t>
                      </m:r>
                    </m:oMath>
                  </m:oMathPara>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h</m:t>
                      </m:r>
                      <m:r>
                        <a:rPr lang="en-US" i="1">
                          <a:latin typeface="Cambria Math" panose="02040503050406030204" pitchFamily="18" charset="0"/>
                          <a:ea typeface="Times New Roman" panose="02020603050405020304" pitchFamily="18" charset="0"/>
                          <a:cs typeface="Times New Roman" panose="02020603050405020304" pitchFamily="18" charset="0"/>
                        </a:rPr>
                        <m:t>𝑟𝑒𝑠</m:t>
                      </m:r>
                      <m:r>
                        <a:rPr lang="en-US" i="1">
                          <a:latin typeface="Cambria Math" panose="02040503050406030204" pitchFamily="18" charset="0"/>
                          <a:ea typeface="Times New Roman" panose="02020603050405020304" pitchFamily="18" charset="0"/>
                          <a:cs typeface="Times New Roman" panose="02020603050405020304" pitchFamily="18" charset="0"/>
                        </a:rPr>
                        <m:t>h</m:t>
                      </m:r>
                      <m:r>
                        <a:rPr lang="en-US" i="1">
                          <a:latin typeface="Cambria Math" panose="02040503050406030204" pitchFamily="18" charset="0"/>
                          <a:ea typeface="Times New Roman" panose="02020603050405020304" pitchFamily="18" charset="0"/>
                          <a:cs typeface="Times New Roman" panose="02020603050405020304" pitchFamily="18" charset="0"/>
                        </a:rPr>
                        <m:t>𝑜𝑙𝑑</m:t>
                      </m:r>
                    </m:oMath>
                  </m:oMathPara>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𝑡</m:t>
                      </m:r>
                      <m:r>
                        <a:rPr lang="en-US" i="1">
                          <a:latin typeface="Cambria Math" panose="02040503050406030204" pitchFamily="18" charset="0"/>
                          <a:ea typeface="Times New Roman" panose="02020603050405020304" pitchFamily="18" charset="0"/>
                          <a:cs typeface="Times New Roman" panose="02020603050405020304" pitchFamily="18" charset="0"/>
                        </a:rPr>
                        <m:t>h</m:t>
                      </m:r>
                      <m:r>
                        <a:rPr lang="en-US" i="1">
                          <a:latin typeface="Cambria Math" panose="02040503050406030204" pitchFamily="18" charset="0"/>
                          <a:ea typeface="Times New Roman" panose="02020603050405020304" pitchFamily="18" charset="0"/>
                          <a:cs typeface="Times New Roman" panose="02020603050405020304" pitchFamily="18" charset="0"/>
                        </a:rPr>
                        <m:t>𝑒</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𝑜𝑓</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h</m:t>
                      </m:r>
                      <m:r>
                        <a:rPr lang="en-US" i="1">
                          <a:latin typeface="Cambria Math" panose="02040503050406030204" pitchFamily="18" charset="0"/>
                          <a:ea typeface="Times New Roman" panose="02020603050405020304" pitchFamily="18" charset="0"/>
                          <a:cs typeface="Times New Roman" panose="02020603050405020304" pitchFamily="18" charset="0"/>
                        </a:rPr>
                        <m:t>𝑎𝑎𝑟</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𝑙𝑖𝑘𝑒</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𝑐</m:t>
                      </m:r>
                      <m:r>
                        <a:rPr lang="en-US" i="1">
                          <a:latin typeface="Cambria Math" panose="02040503050406030204" pitchFamily="18" charset="0"/>
                          <a:ea typeface="Times New Roman" panose="02020603050405020304" pitchFamily="18" charset="0"/>
                          <a:cs typeface="Times New Roman" panose="02020603050405020304" pitchFamily="18" charset="0"/>
                        </a:rPr>
                        <m:t>h</m:t>
                      </m:r>
                      <m:r>
                        <a:rPr lang="en-US" i="1">
                          <a:latin typeface="Cambria Math" panose="02040503050406030204" pitchFamily="18" charset="0"/>
                          <a:ea typeface="Times New Roman" panose="02020603050405020304" pitchFamily="18" charset="0"/>
                          <a:cs typeface="Times New Roman" panose="02020603050405020304" pitchFamily="18" charset="0"/>
                        </a:rPr>
                        <m:t>𝑎𝑟𝑎𝑐𝑡𝑒𝑟𝑖𝑠𝑡𝑖𝑐𝑠</m:t>
                      </m:r>
                    </m:oMath>
                  </m:oMathPara>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𝑐𝑜𝑒𝑓𝑓𝑖𝑐𝑖𝑒𝑛𝑡</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𝑑𝑒𝑡𝑒𝑟𝑚𝑖𝑛𝑒𝑠</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𝑡</m:t>
                      </m:r>
                      <m:r>
                        <a:rPr lang="en-US" i="1">
                          <a:latin typeface="Cambria Math" panose="02040503050406030204" pitchFamily="18" charset="0"/>
                          <a:ea typeface="Times New Roman" panose="02020603050405020304" pitchFamily="18" charset="0"/>
                          <a:cs typeface="Times New Roman" panose="02020603050405020304" pitchFamily="18" charset="0"/>
                        </a:rPr>
                        <m:t>h</m:t>
                      </m:r>
                      <m:r>
                        <a:rPr lang="en-US" i="1">
                          <a:latin typeface="Cambria Math" panose="02040503050406030204" pitchFamily="18" charset="0"/>
                          <a:ea typeface="Times New Roman" panose="02020603050405020304" pitchFamily="18" charset="0"/>
                          <a:cs typeface="Times New Roman" panose="02020603050405020304" pitchFamily="18" charset="0"/>
                        </a:rPr>
                        <m:t>𝑒</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𝑑𝑖𝑟𝑒𝑐𝑡𝑖𝑜𝑛</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𝑜𝑓</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𝑡</m:t>
                      </m:r>
                      <m:r>
                        <a:rPr lang="en-US" i="1">
                          <a:latin typeface="Cambria Math" panose="02040503050406030204" pitchFamily="18" charset="0"/>
                          <a:ea typeface="Times New Roman" panose="02020603050405020304" pitchFamily="18" charset="0"/>
                          <a:cs typeface="Times New Roman" panose="02020603050405020304" pitchFamily="18" charset="0"/>
                        </a:rPr>
                        <m:t>h</m:t>
                      </m:r>
                      <m:r>
                        <a:rPr lang="en-US" i="1">
                          <a:latin typeface="Cambria Math" panose="02040503050406030204" pitchFamily="18" charset="0"/>
                          <a:ea typeface="Times New Roman" panose="02020603050405020304" pitchFamily="18" charset="0"/>
                          <a:cs typeface="Times New Roman" panose="02020603050405020304" pitchFamily="18" charset="0"/>
                        </a:rPr>
                        <m:t>𝑒</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𝑝𝑟𝑜𝑔𝑟𝑎𝑚</m:t>
                      </m:r>
                    </m:oMath>
                  </m:oMathPara>
                </a14:m>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mc:Choice>
        <mc:Fallback>
          <p:sp>
            <p:nvSpPr>
              <p:cNvPr id="388" name="Google Shape;388;p49"/>
              <p:cNvSpPr txBox="1">
                <a:spLocks noGrp="1" noRot="1" noChangeAspect="1" noMove="1" noResize="1" noEditPoints="1" noAdjustHandles="1" noChangeArrowheads="1" noChangeShapeType="1" noTextEdit="1"/>
              </p:cNvSpPr>
              <p:nvPr>
                <p:ph type="subTitle" idx="2"/>
              </p:nvPr>
            </p:nvSpPr>
            <p:spPr>
              <a:xfrm>
                <a:off x="370483" y="941525"/>
                <a:ext cx="8460000" cy="3949452"/>
              </a:xfrm>
              <a:prstGeom prst="rect">
                <a:avLst/>
              </a:prstGeom>
              <a:blipFill>
                <a:blip r:embed="rId3"/>
                <a:stretch>
                  <a:fillRect/>
                </a:stretch>
              </a:blipFill>
            </p:spPr>
            <p:txBody>
              <a:bodyPr/>
              <a:lstStyle/>
              <a:p>
                <a:r>
                  <a:rPr lang="en-US">
                    <a:noFill/>
                  </a:rPr>
                  <a:t> </a:t>
                </a:r>
              </a:p>
            </p:txBody>
          </p:sp>
        </mc:Fallback>
      </mc:AlternateContent>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172956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mc:AlternateContent xmlns:mc="http://schemas.openxmlformats.org/markup-compatibility/2006">
        <mc:Choice xmlns:a14="http://schemas.microsoft.com/office/drawing/2010/main" Requires="a14">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r>
                  <a:rPr lang="en-US" dirty="0">
                    <a:solidFill>
                      <a:srgbClr val="1B1B1B"/>
                    </a:solidFill>
                    <a:latin typeface="Open Sans" panose="020B0606030504020204" pitchFamily="34" charset="0"/>
                  </a:rPr>
                  <a:t>AdaBoost combines weak classifications into strong classifications as follows</a:t>
                </a:r>
                <a:r>
                  <a:rPr lang="vi-VN" b="0" i="0" dirty="0">
                    <a:solidFill>
                      <a:srgbClr val="1B1B1B"/>
                    </a:solidFill>
                    <a:effectLst/>
                    <a:latin typeface="Open Sans" panose="020B0606030504020204" pitchFamily="34" charset="0"/>
                  </a:rPr>
                  <a:t>:</a:t>
                </a:r>
                <a:endParaRPr lang="en-US" b="0" i="0" dirty="0">
                  <a:solidFill>
                    <a:srgbClr val="1B1B1B"/>
                  </a:solidFill>
                  <a:effectLst/>
                  <a:latin typeface="Open Sans" panose="020B0606030504020204" pitchFamily="34" charset="0"/>
                </a:endParaRPr>
              </a:p>
              <a:p>
                <a:pPr marL="0" indent="0">
                  <a:spcAft>
                    <a:spcPts val="16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𝐻</m:t>
                      </m:r>
                      <m:d>
                        <m:dPr>
                          <m:ctrlPr>
                            <a:rPr lang="en-US"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en-US" i="1">
                              <a:effectLst/>
                              <a:latin typeface="Cambria Math" panose="02040503050406030204" pitchFamily="18" charset="0"/>
                              <a:ea typeface="Times New Roman" panose="02020603050405020304" pitchFamily="18" charset="0"/>
                            </a:rPr>
                          </m:ctrlPr>
                        </m:naryPr>
                        <m:sub/>
                        <m:sup/>
                        <m:e>
                          <m:d>
                            <m:dPr>
                              <m:ctrlPr>
                                <a:rPr lang="en-US" i="1">
                                  <a:effectLst/>
                                  <a:latin typeface="Cambria Math" panose="02040503050406030204" pitchFamily="18" charset="0"/>
                                  <a:ea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n-US"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e>
                          </m:d>
                        </m:e>
                      </m:nary>
                    </m:oMath>
                  </m:oMathPara>
                </a14:m>
                <a:endParaRPr lang="en-US" dirty="0">
                  <a:solidFill>
                    <a:srgbClr val="1B1B1B"/>
                  </a:solidFill>
                  <a:latin typeface="Open Sans" panose="020B0606030504020204" pitchFamily="34" charset="0"/>
                </a:endParaRPr>
              </a:p>
              <a:p>
                <a:pPr marL="0" indent="0">
                  <a:spcAft>
                    <a:spcPts val="16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𝑊𝑖𝑡</m:t>
                      </m:r>
                      <m:r>
                        <a:rPr lang="en-US" i="1">
                          <a:latin typeface="Cambria Math" panose="02040503050406030204" pitchFamily="18" charset="0"/>
                          <a:ea typeface="Times New Roman" panose="02020603050405020304" pitchFamily="18" charset="0"/>
                          <a:cs typeface="Times New Roman" panose="02020603050405020304" pitchFamily="18" charset="0"/>
                        </a:rPr>
                        <m:t>h</m:t>
                      </m:r>
                      <m:r>
                        <a:rPr lang="en-US"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i="1">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0</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𝑖𝑠</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𝑡</m:t>
                      </m:r>
                      <m:r>
                        <a:rPr lang="en-US" i="1">
                          <a:latin typeface="Cambria Math" panose="02040503050406030204" pitchFamily="18" charset="0"/>
                          <a:ea typeface="Times New Roman" panose="02020603050405020304" pitchFamily="18" charset="0"/>
                          <a:cs typeface="Times New Roman" panose="02020603050405020304" pitchFamily="18" charset="0"/>
                        </a:rPr>
                        <m:t>h</m:t>
                      </m:r>
                      <m:r>
                        <a:rPr lang="en-US" i="1">
                          <a:latin typeface="Cambria Math" panose="02040503050406030204" pitchFamily="18" charset="0"/>
                          <a:ea typeface="Times New Roman" panose="02020603050405020304" pitchFamily="18" charset="0"/>
                          <a:cs typeface="Times New Roman" panose="02020603050405020304" pitchFamily="18" charset="0"/>
                        </a:rPr>
                        <m:t>𝑒</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𝑠𝑡𝑎𝑛𝑑𝑎𝑟𝑑𝑖𝑧𝑎𝑡𝑖𝑜𝑛</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𝑓𝑎𝑐𝑡𝑜𝑟</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𝑓𝑜𝑟</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𝑤𝑒𝑎𝑘</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𝑐𝑙𝑎𝑠𝑠𝑖𝑓𝑖𝑐𝑎𝑡𝑖𝑜𝑛𝑠</m:t>
                      </m:r>
                    </m:oMath>
                  </m:oMathPara>
                </a14:m>
                <a:endParaRPr lang="en-US"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spcAft>
                    <a:spcPts val="1600"/>
                  </a:spcAft>
                </a:pPr>
                <a:r>
                  <a:rPr lang="en-US" dirty="0"/>
                  <a:t>This is an illustration of combining weak classifications into strong classifications</a:t>
                </a:r>
                <a14:m/>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mc:Choice>
        <mc:Fallback>
          <p:sp>
            <p:nvSpPr>
              <p:cNvPr id="388" name="Google Shape;388;p49"/>
              <p:cNvSpPr txBox="1">
                <a:spLocks noGrp="1" noRot="1" noChangeAspect="1" noMove="1" noResize="1" noEditPoints="1" noAdjustHandles="1" noChangeArrowheads="1" noChangeShapeType="1" noTextEdit="1"/>
              </p:cNvSpPr>
              <p:nvPr>
                <p:ph type="subTitle" idx="2"/>
              </p:nvPr>
            </p:nvSpPr>
            <p:spPr>
              <a:xfrm>
                <a:off x="370483" y="941525"/>
                <a:ext cx="8460000" cy="3949452"/>
              </a:xfrm>
              <a:prstGeom prst="rect">
                <a:avLst/>
              </a:prstGeom>
              <a:blipFill>
                <a:blip r:embed="rId3"/>
                <a:stretch>
                  <a:fillRect l="-648"/>
                </a:stretch>
              </a:blipFill>
            </p:spPr>
            <p:txBody>
              <a:bodyPr/>
              <a:lstStyle/>
              <a:p>
                <a:r>
                  <a:rPr lang="en-US">
                    <a:noFill/>
                  </a:rPr>
                  <a:t> </a:t>
                </a:r>
              </a:p>
            </p:txBody>
          </p:sp>
        </mc:Fallback>
      </mc:AlternateContent>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62282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r>
              <a:rPr lang="en-US" dirty="0"/>
              <a:t>This is an illustration of combining weak classifications into strong classifications Ref:[II]</a:t>
            </a: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026" name="Picture 2">
            <a:extLst>
              <a:ext uri="{FF2B5EF4-FFF2-40B4-BE49-F238E27FC236}">
                <a16:creationId xmlns:a16="http://schemas.microsoft.com/office/drawing/2014/main" id="{1FAFF359-9953-477A-9ECA-305B62C0D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56" y="1609724"/>
            <a:ext cx="8249261" cy="291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2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539025" y="2499500"/>
            <a:ext cx="6054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75A6E7"/>
                </a:solidFill>
                <a:latin typeface="Times New Roman" panose="02020603050405020304" pitchFamily="18" charset="0"/>
                <a:ea typeface="Arial Black"/>
                <a:cs typeface="Times New Roman" panose="02020603050405020304" pitchFamily="18" charset="0"/>
                <a:sym typeface="Arial Black"/>
              </a:rPr>
              <a:t>Topic:</a:t>
            </a:r>
            <a:br>
              <a:rPr lang="en" dirty="0">
                <a:solidFill>
                  <a:srgbClr val="75A6E7"/>
                </a:solidFill>
                <a:latin typeface="Times New Roman" panose="02020603050405020304" pitchFamily="18" charset="0"/>
                <a:ea typeface="Arial Black"/>
                <a:cs typeface="Times New Roman" panose="02020603050405020304" pitchFamily="18" charset="0"/>
                <a:sym typeface="Arial Black"/>
              </a:rPr>
            </a:br>
            <a:r>
              <a:rPr lang="en" dirty="0">
                <a:solidFill>
                  <a:schemeClr val="bg1"/>
                </a:solidFill>
                <a:latin typeface="Times New Roman" panose="02020603050405020304" pitchFamily="18" charset="0"/>
                <a:ea typeface="Arial Black"/>
                <a:cs typeface="Times New Roman" panose="02020603050405020304" pitchFamily="18" charset="0"/>
                <a:sym typeface="Arial Black"/>
              </a:rPr>
              <a:t>FACE-MASK DETECTION</a:t>
            </a:r>
            <a:endParaRPr dirty="0">
              <a:solidFill>
                <a:schemeClr val="bg1"/>
              </a:solidFill>
              <a:latin typeface="Times New Roman" panose="02020603050405020304" pitchFamily="18" charset="0"/>
              <a:ea typeface="Arial Black"/>
              <a:cs typeface="Times New Roman" panose="02020603050405020304" pitchFamily="18" charset="0"/>
              <a:sym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7170" name="Picture 2">
            <a:extLst>
              <a:ext uri="{FF2B5EF4-FFF2-40B4-BE49-F238E27FC236}">
                <a16:creationId xmlns:a16="http://schemas.microsoft.com/office/drawing/2014/main" id="{6E859A96-47B5-4515-9D5A-6BD80DDCA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982676"/>
            <a:ext cx="5238750" cy="3943350"/>
          </a:xfrm>
          <a:prstGeom prst="rect">
            <a:avLst/>
          </a:prstGeom>
          <a:noFill/>
          <a:extLst>
            <a:ext uri="{909E8E84-426E-40DD-AFC4-6F175D3DCCD1}">
              <a14:hiddenFill xmlns:a14="http://schemas.microsoft.com/office/drawing/2010/main">
                <a:solidFill>
                  <a:srgbClr val="FFFFFF"/>
                </a:solidFill>
              </a14:hiddenFill>
            </a:ext>
          </a:extLst>
        </p:spPr>
      </p:pic>
      <p:sp>
        <p:nvSpPr>
          <p:cNvPr id="7" name="Hộp Văn bản 6">
            <a:extLst>
              <a:ext uri="{FF2B5EF4-FFF2-40B4-BE49-F238E27FC236}">
                <a16:creationId xmlns:a16="http://schemas.microsoft.com/office/drawing/2014/main" id="{977CD963-3A5D-422A-AE36-AF7746ACACA2}"/>
              </a:ext>
            </a:extLst>
          </p:cNvPr>
          <p:cNvSpPr txBox="1"/>
          <p:nvPr/>
        </p:nvSpPr>
        <p:spPr>
          <a:xfrm>
            <a:off x="370483" y="3651504"/>
            <a:ext cx="914400" cy="307777"/>
          </a:xfrm>
          <a:prstGeom prst="rect">
            <a:avLst/>
          </a:prstGeom>
          <a:noFill/>
        </p:spPr>
        <p:txBody>
          <a:bodyPr wrap="square" rtlCol="0">
            <a:spAutoFit/>
          </a:bodyPr>
          <a:lstStyle/>
          <a:p>
            <a:r>
              <a:rPr lang="en-US" dirty="0"/>
              <a:t>Ref:[II]</a:t>
            </a:r>
          </a:p>
        </p:txBody>
      </p:sp>
    </p:spTree>
    <p:extLst>
      <p:ext uri="{BB962C8B-B14F-4D97-AF65-F5344CB8AC3E}">
        <p14:creationId xmlns:p14="http://schemas.microsoft.com/office/powerpoint/2010/main" val="423128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r>
              <a:rPr lang="en-US" dirty="0">
                <a:latin typeface="Muli"/>
                <a:ea typeface="Muli"/>
                <a:cs typeface="Muli"/>
                <a:sym typeface="Muli"/>
              </a:rPr>
              <a:t>Model used: RetinaNetMobileNetV1 for face extraction, much faster than RetinaNetResNet50 and </a:t>
            </a:r>
            <a:r>
              <a:rPr lang="en-US" dirty="0" err="1">
                <a:latin typeface="Muli"/>
                <a:ea typeface="Muli"/>
                <a:cs typeface="Muli"/>
                <a:sym typeface="Muli"/>
              </a:rPr>
              <a:t>DSFDDetector</a:t>
            </a:r>
            <a:r>
              <a:rPr lang="en-US" dirty="0"/>
              <a:t>.</a:t>
            </a:r>
          </a:p>
          <a:p>
            <a:pPr marL="0" indent="0">
              <a:spcAft>
                <a:spcPts val="1600"/>
              </a:spcAft>
            </a:pPr>
            <a:endParaRPr lang="en-US" dirty="0"/>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37" y="1884047"/>
            <a:ext cx="6275706" cy="747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48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endParaRPr lang="en-US" dirty="0"/>
          </a:p>
          <a:p>
            <a:pPr marL="0" indent="0">
              <a:spcAft>
                <a:spcPts val="1600"/>
              </a:spcAft>
            </a:pPr>
            <a:endParaRPr lang="en-US" dirty="0">
              <a:latin typeface="Muli"/>
              <a:ea typeface="Muli"/>
              <a:cs typeface="Muli"/>
              <a:sym typeface="Muli"/>
            </a:endParaRPr>
          </a:p>
          <a:p>
            <a:pPr marL="285750" indent="-285750">
              <a:spcAft>
                <a:spcPts val="1600"/>
              </a:spcAft>
              <a:buFont typeface="Wingdings" panose="05000000000000000000" pitchFamily="2" charset="2"/>
              <a:buChar char="Ø"/>
            </a:pPr>
            <a:r>
              <a:rPr lang="en-US" sz="2400" dirty="0">
                <a:latin typeface="Muli"/>
                <a:ea typeface="Muli"/>
                <a:cs typeface="Muli"/>
                <a:sym typeface="Muli"/>
              </a:rPr>
              <a:t>Powerful algorithm that can detect even masked faces.</a:t>
            </a:r>
          </a:p>
          <a:p>
            <a:pPr marL="285750" indent="-285750">
              <a:spcAft>
                <a:spcPts val="1600"/>
              </a:spcAft>
              <a:buFont typeface="Wingdings" panose="05000000000000000000" pitchFamily="2" charset="2"/>
              <a:buChar char="Ø"/>
            </a:pPr>
            <a:r>
              <a:rPr lang="en-US" sz="2400" dirty="0">
                <a:latin typeface="Muli"/>
                <a:ea typeface="Muli"/>
                <a:cs typeface="Muli"/>
                <a:sym typeface="Muli"/>
              </a:rPr>
              <a:t>Needs to detect almost real time</a:t>
            </a:r>
          </a:p>
          <a:p>
            <a:pPr marL="285750" indent="-285750">
              <a:spcAft>
                <a:spcPts val="1600"/>
              </a:spcAft>
              <a:buFont typeface="Wingdings" panose="05000000000000000000" pitchFamily="2" charset="2"/>
              <a:buChar char="Ø"/>
            </a:pPr>
            <a:r>
              <a:rPr lang="en-US" sz="2400" dirty="0">
                <a:latin typeface="Muli"/>
                <a:ea typeface="Muli"/>
                <a:cs typeface="Muli"/>
                <a:sym typeface="Muli"/>
              </a:rPr>
              <a:t>State of the art face localization algorithm run in the wild and works in real-time on a single CPU core</a:t>
            </a:r>
            <a:r>
              <a:rPr lang="en-US" dirty="0">
                <a:latin typeface="Muli"/>
                <a:ea typeface="Muli"/>
                <a:cs typeface="Muli"/>
                <a:sym typeface="Muli"/>
              </a:rPr>
              <a:t>.</a:t>
            </a: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 name="Hộp Văn bản 1">
            <a:extLst>
              <a:ext uri="{FF2B5EF4-FFF2-40B4-BE49-F238E27FC236}">
                <a16:creationId xmlns:a16="http://schemas.microsoft.com/office/drawing/2014/main" id="{2F0A35AB-A403-4004-BA22-E23C242BE672}"/>
              </a:ext>
            </a:extLst>
          </p:cNvPr>
          <p:cNvSpPr txBox="1"/>
          <p:nvPr/>
        </p:nvSpPr>
        <p:spPr>
          <a:xfrm>
            <a:off x="370483" y="1206448"/>
            <a:ext cx="8403034" cy="400110"/>
          </a:xfrm>
          <a:prstGeom prst="rect">
            <a:avLst/>
          </a:prstGeom>
          <a:noFill/>
        </p:spPr>
        <p:txBody>
          <a:bodyPr wrap="square" rtlCol="0">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RETINAFACE MODEL</a:t>
            </a:r>
          </a:p>
        </p:txBody>
      </p:sp>
    </p:spTree>
    <p:extLst>
      <p:ext uri="{BB962C8B-B14F-4D97-AF65-F5344CB8AC3E}">
        <p14:creationId xmlns:p14="http://schemas.microsoft.com/office/powerpoint/2010/main" val="1894644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endParaRPr lang="en-US" dirty="0"/>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 name="Hộp Văn bản 1">
            <a:extLst>
              <a:ext uri="{FF2B5EF4-FFF2-40B4-BE49-F238E27FC236}">
                <a16:creationId xmlns:a16="http://schemas.microsoft.com/office/drawing/2014/main" id="{2F0A35AB-A403-4004-BA22-E23C242BE672}"/>
              </a:ext>
            </a:extLst>
          </p:cNvPr>
          <p:cNvSpPr txBox="1"/>
          <p:nvPr/>
        </p:nvSpPr>
        <p:spPr>
          <a:xfrm>
            <a:off x="370483" y="1206448"/>
            <a:ext cx="8403034" cy="400110"/>
          </a:xfrm>
          <a:prstGeom prst="rect">
            <a:avLst/>
          </a:prstGeom>
          <a:noFill/>
        </p:spPr>
        <p:txBody>
          <a:bodyPr wrap="square" rtlCol="0">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RETINAFACE MODEL</a:t>
            </a:r>
          </a:p>
        </p:txBody>
      </p:sp>
      <p:pic>
        <p:nvPicPr>
          <p:cNvPr id="6" name="Hình ảnh 5">
            <a:extLst>
              <a:ext uri="{FF2B5EF4-FFF2-40B4-BE49-F238E27FC236}">
                <a16:creationId xmlns:a16="http://schemas.microsoft.com/office/drawing/2014/main" id="{9741E2AB-209D-446B-A76D-62A51E1793FE}"/>
              </a:ext>
            </a:extLst>
          </p:cNvPr>
          <p:cNvPicPr>
            <a:picLocks noChangeAspect="1"/>
          </p:cNvPicPr>
          <p:nvPr/>
        </p:nvPicPr>
        <p:blipFill>
          <a:blip r:embed="rId3"/>
          <a:stretch>
            <a:fillRect/>
          </a:stretch>
        </p:blipFill>
        <p:spPr>
          <a:xfrm>
            <a:off x="0" y="1795281"/>
            <a:ext cx="9144000" cy="2503903"/>
          </a:xfrm>
          <a:prstGeom prst="rect">
            <a:avLst/>
          </a:prstGeom>
        </p:spPr>
      </p:pic>
    </p:spTree>
    <p:extLst>
      <p:ext uri="{BB962C8B-B14F-4D97-AF65-F5344CB8AC3E}">
        <p14:creationId xmlns:p14="http://schemas.microsoft.com/office/powerpoint/2010/main" val="1828352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endParaRPr lang="en-US" dirty="0"/>
          </a:p>
          <a:p>
            <a:pPr marL="0" indent="0">
              <a:spcAft>
                <a:spcPts val="1600"/>
              </a:spcAft>
            </a:pPr>
            <a:endParaRPr lang="en-US" dirty="0">
              <a:latin typeface="Muli"/>
              <a:ea typeface="Muli"/>
              <a:cs typeface="Muli"/>
              <a:sym typeface="Muli"/>
            </a:endParaRPr>
          </a:p>
          <a:p>
            <a:pPr marL="285750" indent="-285750">
              <a:spcAft>
                <a:spcPts val="1600"/>
              </a:spcAft>
              <a:buFontTx/>
              <a:buChar char="-"/>
            </a:pPr>
            <a:r>
              <a:rPr lang="en-US" dirty="0">
                <a:latin typeface="Muli"/>
                <a:ea typeface="Muli"/>
                <a:cs typeface="Muli"/>
                <a:sym typeface="Muli"/>
              </a:rPr>
              <a:t>The feature pyramid network gets the input face images and outputs five feature maps of different scale </a:t>
            </a:r>
          </a:p>
          <a:p>
            <a:pPr marL="285750" indent="-285750">
              <a:spcAft>
                <a:spcPts val="1600"/>
              </a:spcAft>
              <a:buFontTx/>
              <a:buChar char="-"/>
            </a:pPr>
            <a:r>
              <a:rPr lang="en-US" dirty="0"/>
              <a:t>With a coarser-resolution feature map, we </a:t>
            </a:r>
            <a:r>
              <a:rPr lang="en-US" dirty="0" err="1"/>
              <a:t>upsample</a:t>
            </a:r>
            <a:r>
              <a:rPr lang="en-US" dirty="0"/>
              <a:t> the spatial resolution by a factor of 2 (using nearest neighbor </a:t>
            </a:r>
            <a:r>
              <a:rPr lang="en-US" dirty="0" err="1"/>
              <a:t>upsampling</a:t>
            </a:r>
            <a:r>
              <a:rPr lang="en-US" dirty="0"/>
              <a:t> for simplicity). </a:t>
            </a:r>
          </a:p>
          <a:p>
            <a:pPr marL="285750" indent="-285750">
              <a:spcAft>
                <a:spcPts val="1600"/>
              </a:spcAft>
              <a:buFontTx/>
              <a:buChar char="-"/>
            </a:pPr>
            <a:r>
              <a:rPr lang="en-US" dirty="0"/>
              <a:t>The </a:t>
            </a:r>
            <a:r>
              <a:rPr lang="en-US" dirty="0" err="1"/>
              <a:t>upsampled</a:t>
            </a:r>
            <a:r>
              <a:rPr lang="en-US" dirty="0"/>
              <a:t> map is then merged with the corresponding bottom-up map (which undergoes a 1×1 convolutional layer to reduce channel dimensions) by element-wise addition. </a:t>
            </a: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 name="Hộp Văn bản 1">
            <a:extLst>
              <a:ext uri="{FF2B5EF4-FFF2-40B4-BE49-F238E27FC236}">
                <a16:creationId xmlns:a16="http://schemas.microsoft.com/office/drawing/2014/main" id="{2F0A35AB-A403-4004-BA22-E23C242BE672}"/>
              </a:ext>
            </a:extLst>
          </p:cNvPr>
          <p:cNvSpPr txBox="1"/>
          <p:nvPr/>
        </p:nvSpPr>
        <p:spPr>
          <a:xfrm>
            <a:off x="370483" y="1206448"/>
            <a:ext cx="8403034" cy="400110"/>
          </a:xfrm>
          <a:prstGeom prst="rect">
            <a:avLst/>
          </a:prstGeom>
          <a:noFill/>
        </p:spPr>
        <p:txBody>
          <a:bodyPr wrap="square" rtlCol="0">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RETINAFACE MODEL</a:t>
            </a:r>
          </a:p>
        </p:txBody>
      </p:sp>
    </p:spTree>
    <p:extLst>
      <p:ext uri="{BB962C8B-B14F-4D97-AF65-F5344CB8AC3E}">
        <p14:creationId xmlns:p14="http://schemas.microsoft.com/office/powerpoint/2010/main" val="261480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endParaRPr lang="en-US" dirty="0"/>
          </a:p>
          <a:p>
            <a:pPr marL="0" indent="0">
              <a:spcAft>
                <a:spcPts val="1600"/>
              </a:spcAft>
            </a:pPr>
            <a:endParaRPr lang="en-US" dirty="0">
              <a:latin typeface="Muli"/>
              <a:ea typeface="Muli"/>
              <a:cs typeface="Muli"/>
              <a:sym typeface="Muli"/>
            </a:endParaRPr>
          </a:p>
          <a:p>
            <a:pPr marL="285750" indent="-285750">
              <a:spcAft>
                <a:spcPts val="1600"/>
              </a:spcAft>
              <a:buFontTx/>
              <a:buChar char="-"/>
            </a:pPr>
            <a:r>
              <a:rPr lang="en-US" dirty="0"/>
              <a:t>This process is iterated until the finest resolution map is generated. </a:t>
            </a:r>
          </a:p>
          <a:p>
            <a:pPr marL="285750" indent="-285750">
              <a:spcAft>
                <a:spcPts val="1600"/>
              </a:spcAft>
              <a:buFontTx/>
              <a:buChar char="-"/>
            </a:pPr>
            <a:r>
              <a:rPr lang="en-US" dirty="0"/>
              <a:t>To start the iteration, we simply attach a 1×1 convolutional layer on C5 to produce the coarsest resolution map.</a:t>
            </a:r>
          </a:p>
          <a:p>
            <a:pPr marL="285750" indent="-285750">
              <a:spcAft>
                <a:spcPts val="1600"/>
              </a:spcAft>
              <a:buFontTx/>
              <a:buChar char="-"/>
            </a:pPr>
            <a:r>
              <a:rPr lang="en-US" dirty="0"/>
              <a:t> Finally, we append a 3×3 convolution on each merged map to generate the final feature map, which is to reduce the aliasing effect of </a:t>
            </a:r>
            <a:r>
              <a:rPr lang="en-US" dirty="0" err="1"/>
              <a:t>upsampling</a:t>
            </a:r>
            <a:r>
              <a:rPr lang="en-US" dirty="0"/>
              <a:t>. This final set of feature maps is called {P2, P3, P4, P5}, corresponding to {C2, C3, C4, C5} that are respectively of the same spatial sizes.</a:t>
            </a: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 name="Hộp Văn bản 1">
            <a:extLst>
              <a:ext uri="{FF2B5EF4-FFF2-40B4-BE49-F238E27FC236}">
                <a16:creationId xmlns:a16="http://schemas.microsoft.com/office/drawing/2014/main" id="{2F0A35AB-A403-4004-BA22-E23C242BE672}"/>
              </a:ext>
            </a:extLst>
          </p:cNvPr>
          <p:cNvSpPr txBox="1"/>
          <p:nvPr/>
        </p:nvSpPr>
        <p:spPr>
          <a:xfrm>
            <a:off x="370483" y="1206448"/>
            <a:ext cx="8403034" cy="400110"/>
          </a:xfrm>
          <a:prstGeom prst="rect">
            <a:avLst/>
          </a:prstGeom>
          <a:noFill/>
        </p:spPr>
        <p:txBody>
          <a:bodyPr wrap="square" rtlCol="0">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RETINAFACE MODEL</a:t>
            </a:r>
          </a:p>
        </p:txBody>
      </p:sp>
    </p:spTree>
    <p:extLst>
      <p:ext uri="{BB962C8B-B14F-4D97-AF65-F5344CB8AC3E}">
        <p14:creationId xmlns:p14="http://schemas.microsoft.com/office/powerpoint/2010/main" val="399213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endParaRPr lang="en-US" dirty="0"/>
          </a:p>
          <a:p>
            <a:pPr marL="0" indent="0">
              <a:spcAft>
                <a:spcPts val="1600"/>
              </a:spcAft>
            </a:pPr>
            <a:endParaRPr lang="en-US" dirty="0">
              <a:latin typeface="Muli"/>
              <a:ea typeface="Muli"/>
              <a:cs typeface="Muli"/>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 name="Hộp Văn bản 1">
            <a:extLst>
              <a:ext uri="{FF2B5EF4-FFF2-40B4-BE49-F238E27FC236}">
                <a16:creationId xmlns:a16="http://schemas.microsoft.com/office/drawing/2014/main" id="{2F0A35AB-A403-4004-BA22-E23C242BE672}"/>
              </a:ext>
            </a:extLst>
          </p:cNvPr>
          <p:cNvSpPr txBox="1"/>
          <p:nvPr/>
        </p:nvSpPr>
        <p:spPr>
          <a:xfrm>
            <a:off x="538111" y="559847"/>
            <a:ext cx="8403034" cy="400110"/>
          </a:xfrm>
          <a:prstGeom prst="rect">
            <a:avLst/>
          </a:prstGeom>
          <a:noFill/>
        </p:spPr>
        <p:txBody>
          <a:bodyPr wrap="square" rtlCol="0">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Comparison</a:t>
            </a:r>
          </a:p>
        </p:txBody>
      </p:sp>
      <p:pic>
        <p:nvPicPr>
          <p:cNvPr id="4" name="Hình ảnh 3">
            <a:extLst>
              <a:ext uri="{FF2B5EF4-FFF2-40B4-BE49-F238E27FC236}">
                <a16:creationId xmlns:a16="http://schemas.microsoft.com/office/drawing/2014/main" id="{943B684C-0EAC-4642-853D-C44E4163427E}"/>
              </a:ext>
            </a:extLst>
          </p:cNvPr>
          <p:cNvPicPr>
            <a:picLocks noChangeAspect="1"/>
          </p:cNvPicPr>
          <p:nvPr/>
        </p:nvPicPr>
        <p:blipFill>
          <a:blip r:embed="rId3"/>
          <a:stretch>
            <a:fillRect/>
          </a:stretch>
        </p:blipFill>
        <p:spPr>
          <a:xfrm>
            <a:off x="147401" y="959957"/>
            <a:ext cx="8460000" cy="3875946"/>
          </a:xfrm>
          <a:prstGeom prst="rect">
            <a:avLst/>
          </a:prstGeom>
        </p:spPr>
      </p:pic>
    </p:spTree>
    <p:extLst>
      <p:ext uri="{BB962C8B-B14F-4D97-AF65-F5344CB8AC3E}">
        <p14:creationId xmlns:p14="http://schemas.microsoft.com/office/powerpoint/2010/main" val="3671120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endParaRPr lang="en-US" dirty="0"/>
          </a:p>
          <a:p>
            <a:pPr marL="285750" indent="-285750">
              <a:spcAft>
                <a:spcPts val="1600"/>
              </a:spcAft>
              <a:buFontTx/>
              <a:buChar char="-"/>
            </a:pPr>
            <a:r>
              <a:rPr lang="en-US" sz="2000" dirty="0">
                <a:latin typeface="Times New Roman" panose="02020603050405020304" pitchFamily="18" charset="0"/>
                <a:ea typeface="Muli"/>
                <a:cs typeface="Times New Roman" panose="02020603050405020304" pitchFamily="18" charset="0"/>
                <a:sym typeface="Muli"/>
              </a:rPr>
              <a:t>Paul Viola and Michael Jones presented a fast and robust method for face detection which is 15 times quicker than any technique at the time of release with 95% accuracy at around 17 fps.</a:t>
            </a:r>
          </a:p>
          <a:p>
            <a:pPr marL="285750" indent="-285750">
              <a:spcAft>
                <a:spcPts val="1600"/>
              </a:spcAft>
              <a:buFontTx/>
              <a:buChar char="-"/>
            </a:pPr>
            <a:r>
              <a:rPr lang="en-US" sz="2000" b="0" i="0" dirty="0" err="1">
                <a:solidFill>
                  <a:srgbClr val="212529"/>
                </a:solidFill>
                <a:effectLst/>
                <a:latin typeface="Times New Roman" panose="02020603050405020304" pitchFamily="18" charset="0"/>
                <a:cs typeface="Times New Roman" panose="02020603050405020304" pitchFamily="18" charset="0"/>
              </a:rPr>
              <a:t>RetinaFace</a:t>
            </a:r>
            <a:r>
              <a:rPr lang="en-US" sz="2000" b="0" i="0" dirty="0">
                <a:solidFill>
                  <a:srgbClr val="212529"/>
                </a:solidFill>
                <a:effectLst/>
                <a:latin typeface="Times New Roman" panose="02020603050405020304" pitchFamily="18" charset="0"/>
                <a:cs typeface="Times New Roman" panose="02020603050405020304" pitchFamily="18" charset="0"/>
              </a:rPr>
              <a:t> produces the best AP in all subsets of both validation and test sets, 96.9% (Easy), 96.1% (Medium) and 91.8% (Hard) for validation set, and 96.3% (Easy), 95.6% (Medium) and 91.4% (Hard) for test set. Compared to the recent best performed method , </a:t>
            </a:r>
            <a:r>
              <a:rPr lang="en-US" sz="2000" b="0" i="0" dirty="0" err="1">
                <a:solidFill>
                  <a:srgbClr val="212529"/>
                </a:solidFill>
                <a:effectLst/>
                <a:latin typeface="Times New Roman" panose="02020603050405020304" pitchFamily="18" charset="0"/>
                <a:cs typeface="Times New Roman" panose="02020603050405020304" pitchFamily="18" charset="0"/>
              </a:rPr>
              <a:t>RetinaFace</a:t>
            </a:r>
            <a:r>
              <a:rPr lang="en-US" sz="2000" b="0" i="0" dirty="0">
                <a:solidFill>
                  <a:srgbClr val="212529"/>
                </a:solidFill>
                <a:effectLst/>
                <a:latin typeface="Times New Roman" panose="02020603050405020304" pitchFamily="18" charset="0"/>
                <a:cs typeface="Times New Roman" panose="02020603050405020304" pitchFamily="18" charset="0"/>
              </a:rPr>
              <a:t> sets up a new impressive record (91.4% </a:t>
            </a:r>
            <a:r>
              <a:rPr lang="en-US" sz="2000" b="0" i="0" dirty="0" err="1">
                <a:solidFill>
                  <a:srgbClr val="212529"/>
                </a:solidFill>
                <a:effectLst/>
                <a:latin typeface="Times New Roman" panose="02020603050405020304" pitchFamily="18" charset="0"/>
                <a:cs typeface="Times New Roman" panose="02020603050405020304" pitchFamily="18" charset="0"/>
              </a:rPr>
              <a:t>v.s</a:t>
            </a:r>
            <a:r>
              <a:rPr lang="en-US" sz="2000" b="0" i="0" dirty="0">
                <a:solidFill>
                  <a:srgbClr val="212529"/>
                </a:solidFill>
                <a:effectLst/>
                <a:latin typeface="Times New Roman" panose="02020603050405020304" pitchFamily="18" charset="0"/>
                <a:cs typeface="Times New Roman" panose="02020603050405020304" pitchFamily="18" charset="0"/>
              </a:rPr>
              <a:t>. 90.3%) on the Hard subset which contains a large number of tiny </a:t>
            </a:r>
            <a:r>
              <a:rPr lang="en-US" sz="2000" b="0" i="0" dirty="0" err="1">
                <a:solidFill>
                  <a:srgbClr val="212529"/>
                </a:solidFill>
                <a:effectLst/>
                <a:latin typeface="Times New Roman" panose="02020603050405020304" pitchFamily="18" charset="0"/>
                <a:cs typeface="Times New Roman" panose="02020603050405020304" pitchFamily="18" charset="0"/>
              </a:rPr>
              <a:t>faces.Ref</a:t>
            </a:r>
            <a:r>
              <a:rPr lang="en-US" sz="2000" b="0" i="0" dirty="0">
                <a:solidFill>
                  <a:srgbClr val="212529"/>
                </a:solidFill>
                <a:effectLst/>
                <a:latin typeface="Times New Roman" panose="02020603050405020304" pitchFamily="18" charset="0"/>
                <a:cs typeface="Times New Roman" panose="02020603050405020304" pitchFamily="18" charset="0"/>
              </a:rPr>
              <a:t>:[V]</a:t>
            </a:r>
            <a:endParaRPr lang="en-US" sz="2000" dirty="0">
              <a:latin typeface="Times New Roman" panose="02020603050405020304" pitchFamily="18" charset="0"/>
              <a:ea typeface="Muli"/>
              <a:cs typeface="Times New Roman" panose="02020603050405020304" pitchFamily="18" charset="0"/>
              <a:sym typeface="Muli"/>
            </a:endParaRP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 name="Hộp Văn bản 1">
            <a:extLst>
              <a:ext uri="{FF2B5EF4-FFF2-40B4-BE49-F238E27FC236}">
                <a16:creationId xmlns:a16="http://schemas.microsoft.com/office/drawing/2014/main" id="{2F0A35AB-A403-4004-BA22-E23C242BE672}"/>
              </a:ext>
            </a:extLst>
          </p:cNvPr>
          <p:cNvSpPr txBox="1"/>
          <p:nvPr/>
        </p:nvSpPr>
        <p:spPr>
          <a:xfrm>
            <a:off x="463731" y="926843"/>
            <a:ext cx="8403034" cy="400110"/>
          </a:xfrm>
          <a:prstGeom prst="rect">
            <a:avLst/>
          </a:prstGeom>
          <a:noFill/>
        </p:spPr>
        <p:txBody>
          <a:bodyPr wrap="square" rtlCol="0">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Efficiency</a:t>
            </a:r>
          </a:p>
        </p:txBody>
      </p:sp>
    </p:spTree>
    <p:extLst>
      <p:ext uri="{BB962C8B-B14F-4D97-AF65-F5344CB8AC3E}">
        <p14:creationId xmlns:p14="http://schemas.microsoft.com/office/powerpoint/2010/main" val="3390027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III.Face</a:t>
            </a:r>
            <a:r>
              <a:rPr lang="en-US" dirty="0"/>
              <a:t> Mask Detection</a:t>
            </a:r>
          </a:p>
        </p:txBody>
      </p:sp>
      <p:sp>
        <p:nvSpPr>
          <p:cNvPr id="3" name="Text Placeholder 2"/>
          <p:cNvSpPr>
            <a:spLocks noGrp="1"/>
          </p:cNvSpPr>
          <p:nvPr>
            <p:ph type="body" idx="1"/>
          </p:nvPr>
        </p:nvSpPr>
        <p:spPr>
          <a:xfrm>
            <a:off x="370474" y="1348400"/>
            <a:ext cx="6335125" cy="3416400"/>
          </a:xfrm>
        </p:spPr>
        <p:txBody>
          <a:bodyPr/>
          <a:lstStyle/>
          <a:p>
            <a:r>
              <a:rPr lang="en-US" sz="2000" dirty="0"/>
              <a:t>Create a wearable and mask-free photo train data set from the Vggface2 data set.
Use the face detection library to identify each part of your face
Assign a label worn without a mask to a data set
Use the MobileNetV1 model </a:t>
            </a:r>
          </a:p>
          <a:p>
            <a:r>
              <a:rPr lang="en-US" sz="2000" dirty="0"/>
              <a:t>Label the wearable label without a mask to the data set.</a:t>
            </a:r>
          </a:p>
          <a:p>
            <a:endParaRPr lang="en-US" dirty="0"/>
          </a:p>
        </p:txBody>
      </p:sp>
      <p:sp>
        <p:nvSpPr>
          <p:cNvPr id="4" name="Subtitle 3"/>
          <p:cNvSpPr>
            <a:spLocks noGrp="1"/>
          </p:cNvSpPr>
          <p:nvPr>
            <p:ph type="subTitle" idx="2"/>
          </p:nvPr>
        </p:nvSpPr>
        <p:spPr/>
        <p:txBody>
          <a:bodyPr/>
          <a:lstStyle/>
          <a:p>
            <a:r>
              <a:rPr lang="en-US" dirty="0"/>
              <a:t>1. Create training data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808" y="1350549"/>
            <a:ext cx="19716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05928" y="3341274"/>
            <a:ext cx="2128946" cy="461665"/>
          </a:xfrm>
          <a:prstGeom prst="rect">
            <a:avLst/>
          </a:prstGeom>
          <a:noFill/>
        </p:spPr>
        <p:txBody>
          <a:bodyPr wrap="square" rtlCol="0">
            <a:spAutoFit/>
          </a:bodyPr>
          <a:lstStyle/>
          <a:p>
            <a:r>
              <a:rPr lang="en-US" sz="1200" dirty="0"/>
              <a:t>artificial mask image
</a:t>
            </a:r>
          </a:p>
        </p:txBody>
      </p:sp>
    </p:spTree>
    <p:extLst>
      <p:ext uri="{BB962C8B-B14F-4D97-AF65-F5344CB8AC3E}">
        <p14:creationId xmlns:p14="http://schemas.microsoft.com/office/powerpoint/2010/main" val="1032950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III.Face</a:t>
            </a:r>
            <a:r>
              <a:rPr lang="en-US" dirty="0"/>
              <a:t> Mask Detection</a:t>
            </a:r>
          </a:p>
        </p:txBody>
      </p:sp>
      <p:sp>
        <p:nvSpPr>
          <p:cNvPr id="3" name="Text Placeholder 2"/>
          <p:cNvSpPr>
            <a:spLocks noGrp="1"/>
          </p:cNvSpPr>
          <p:nvPr>
            <p:ph type="body" idx="1"/>
          </p:nvPr>
        </p:nvSpPr>
        <p:spPr>
          <a:xfrm>
            <a:off x="370474" y="1348400"/>
            <a:ext cx="8459999" cy="3416400"/>
          </a:xfrm>
        </p:spPr>
        <p:txBody>
          <a:bodyPr/>
          <a:lstStyle/>
          <a:p>
            <a:r>
              <a:rPr lang="en-US" sz="2800" dirty="0"/>
              <a:t>Using MobileNetV1 model
MobileNetV1:</a:t>
            </a:r>
          </a:p>
          <a:p>
            <a:pPr lvl="1">
              <a:buFont typeface="Wingdings" panose="05000000000000000000" pitchFamily="2" charset="2"/>
              <a:buChar char="Ø"/>
            </a:pPr>
            <a:r>
              <a:rPr lang="en-US" sz="2000" dirty="0"/>
              <a:t>Neutral network architecture</a:t>
            </a:r>
          </a:p>
          <a:p>
            <a:pPr lvl="1">
              <a:buFont typeface="Wingdings" panose="05000000000000000000" pitchFamily="2" charset="2"/>
              <a:buChar char="Ø"/>
            </a:pPr>
            <a:r>
              <a:rPr lang="en-US" sz="2000" dirty="0"/>
              <a:t>Efficient on mobile/embedded devices</a:t>
            </a:r>
          </a:p>
          <a:p>
            <a:pPr lvl="1">
              <a:buFont typeface="Wingdings" panose="05000000000000000000" pitchFamily="2" charset="2"/>
              <a:buChar char="Ø"/>
            </a:pPr>
            <a:r>
              <a:rPr lang="en-US" sz="2000" dirty="0"/>
              <a:t>Trained on 1000 different objects</a:t>
            </a:r>
          </a:p>
          <a:p>
            <a:pPr lvl="1">
              <a:buFont typeface="Wingdings" panose="05000000000000000000" pitchFamily="2" charset="2"/>
              <a:buChar char="Ø"/>
            </a:pPr>
            <a:r>
              <a:rPr lang="en-US" sz="2000" dirty="0"/>
              <a:t>4.2M parameters.</a:t>
            </a:r>
          </a:p>
        </p:txBody>
      </p:sp>
      <p:sp>
        <p:nvSpPr>
          <p:cNvPr id="4" name="Subtitle 3"/>
          <p:cNvSpPr>
            <a:spLocks noGrp="1"/>
          </p:cNvSpPr>
          <p:nvPr>
            <p:ph type="subTitle" idx="2"/>
          </p:nvPr>
        </p:nvSpPr>
        <p:spPr/>
        <p:txBody>
          <a:bodyPr/>
          <a:lstStyle/>
          <a:p>
            <a:r>
              <a:rPr lang="en-US" sz="2400" dirty="0"/>
              <a:t>2. Model </a:t>
            </a:r>
          </a:p>
        </p:txBody>
      </p:sp>
    </p:spTree>
    <p:extLst>
      <p:ext uri="{BB962C8B-B14F-4D97-AF65-F5344CB8AC3E}">
        <p14:creationId xmlns:p14="http://schemas.microsoft.com/office/powerpoint/2010/main" val="363421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p>
            <a:pPr lvl="0"/>
            <a:r>
              <a:rPr lang="en-US" dirty="0"/>
              <a:t>Instructors
</a:t>
            </a:r>
            <a:endParaRPr dirty="0"/>
          </a:p>
        </p:txBody>
      </p:sp>
      <p:grpSp>
        <p:nvGrpSpPr>
          <p:cNvPr id="326" name="Google Shape;326;p45"/>
          <p:cNvGrpSpPr/>
          <p:nvPr/>
        </p:nvGrpSpPr>
        <p:grpSpPr>
          <a:xfrm>
            <a:off x="4432934" y="10286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919125" y="970125"/>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rgbClr val="434343"/>
                </a:solidFill>
                <a:latin typeface="Muli"/>
                <a:ea typeface="Muli"/>
                <a:cs typeface="Muli"/>
                <a:sym typeface="Muli"/>
              </a:rPr>
              <a:t>Lê Hoàng Thái</a:t>
            </a:r>
            <a:endParaRPr sz="3000" dirty="0">
              <a:solidFill>
                <a:srgbClr val="434343"/>
              </a:solidFill>
              <a:latin typeface="Muli"/>
              <a:ea typeface="Muli"/>
              <a:cs typeface="Muli"/>
              <a:sym typeface="Muli"/>
            </a:endParaRPr>
          </a:p>
        </p:txBody>
      </p:sp>
      <p:sp>
        <p:nvSpPr>
          <p:cNvPr id="331" name="Google Shape;331;p45"/>
          <p:cNvSpPr txBox="1"/>
          <p:nvPr/>
        </p:nvSpPr>
        <p:spPr>
          <a:xfrm>
            <a:off x="4919125" y="177218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rgbClr val="434343"/>
                </a:solidFill>
                <a:latin typeface="Muli"/>
                <a:ea typeface="Muli"/>
                <a:cs typeface="Muli"/>
                <a:sym typeface="Muli"/>
              </a:rPr>
              <a:t>Võ Hoàng Việt</a:t>
            </a:r>
            <a:endParaRPr sz="3000" dirty="0">
              <a:solidFill>
                <a:srgbClr val="434343"/>
              </a:solidFill>
              <a:latin typeface="Muli"/>
              <a:ea typeface="Muli"/>
              <a:cs typeface="Muli"/>
              <a:sym typeface="Muli"/>
            </a:endParaRPr>
          </a:p>
        </p:txBody>
      </p:sp>
      <p:grpSp>
        <p:nvGrpSpPr>
          <p:cNvPr id="335" name="Google Shape;335;p45"/>
          <p:cNvGrpSpPr/>
          <p:nvPr/>
        </p:nvGrpSpPr>
        <p:grpSpPr>
          <a:xfrm>
            <a:off x="4432934" y="1830743"/>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III.Face</a:t>
            </a:r>
            <a:r>
              <a:rPr lang="en-US" dirty="0"/>
              <a:t> Mask Detection</a:t>
            </a:r>
          </a:p>
        </p:txBody>
      </p:sp>
      <p:sp>
        <p:nvSpPr>
          <p:cNvPr id="3" name="Text Placeholder 2"/>
          <p:cNvSpPr>
            <a:spLocks noGrp="1"/>
          </p:cNvSpPr>
          <p:nvPr>
            <p:ph type="body" idx="1"/>
          </p:nvPr>
        </p:nvSpPr>
        <p:spPr/>
        <p:txBody>
          <a:bodyPr/>
          <a:lstStyle/>
          <a:p>
            <a:r>
              <a:rPr lang="en-US" dirty="0"/>
              <a:t>MobileNetV1 is followed by a fully connected layer and a final output layer with sigmoid activation
Use ImageNet's saved pre-trained model weight to distinguish between two layers worn and not wearing a mask.</a:t>
            </a:r>
          </a:p>
        </p:txBody>
      </p:sp>
      <p:sp>
        <p:nvSpPr>
          <p:cNvPr id="4" name="Subtitle 3"/>
          <p:cNvSpPr>
            <a:spLocks noGrp="1"/>
          </p:cNvSpPr>
          <p:nvPr>
            <p:ph type="subTitle" idx="2"/>
          </p:nvPr>
        </p:nvSpPr>
        <p:spPr/>
        <p:txBody>
          <a:bodyPr/>
          <a:lstStyle/>
          <a:p>
            <a:r>
              <a:rPr lang="en-US" dirty="0"/>
              <a:t>2. Model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306" y="565563"/>
            <a:ext cx="3273691" cy="1800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126" y="2366273"/>
            <a:ext cx="3273691" cy="179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496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IV.Evaluation</a:t>
            </a:r>
            <a:endParaRPr lang="en-US" dirty="0"/>
          </a:p>
        </p:txBody>
      </p:sp>
      <p:sp>
        <p:nvSpPr>
          <p:cNvPr id="3" name="Text Placeholder 2"/>
          <p:cNvSpPr>
            <a:spLocks noGrp="1"/>
          </p:cNvSpPr>
          <p:nvPr>
            <p:ph type="body" idx="1"/>
          </p:nvPr>
        </p:nvSpPr>
        <p:spPr>
          <a:xfrm>
            <a:off x="378844" y="1187857"/>
            <a:ext cx="3891300" cy="3416400"/>
          </a:xfrm>
        </p:spPr>
        <p:txBody>
          <a:bodyPr/>
          <a:lstStyle/>
          <a:p>
            <a:r>
              <a:rPr lang="en-US" dirty="0"/>
              <a:t>Data from dataset Vggface2 has been fitted with masks and no masks separated into train and validation exercises.
</a:t>
            </a:r>
            <a:endParaRPr lang="vi-V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144" y="944696"/>
            <a:ext cx="460163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328" y="2584481"/>
            <a:ext cx="2200135" cy="24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6276" y="2584481"/>
            <a:ext cx="2255498" cy="244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540" y="2917838"/>
            <a:ext cx="4087788" cy="109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43677" y="4201470"/>
            <a:ext cx="3863514" cy="646331"/>
          </a:xfrm>
          <a:prstGeom prst="rect">
            <a:avLst/>
          </a:prstGeom>
        </p:spPr>
        <p:txBody>
          <a:bodyPr wrap="square">
            <a:spAutoFit/>
          </a:bodyPr>
          <a:lstStyle/>
          <a:p>
            <a:pPr algn="ctr"/>
            <a:r>
              <a:rPr lang="en-US" sz="1200" dirty="0"/>
              <a:t>test set consists of 135 photos of 251 faces, of which 136 are not wearing masks
</a:t>
            </a:r>
          </a:p>
        </p:txBody>
      </p:sp>
    </p:spTree>
    <p:extLst>
      <p:ext uri="{BB962C8B-B14F-4D97-AF65-F5344CB8AC3E}">
        <p14:creationId xmlns:p14="http://schemas.microsoft.com/office/powerpoint/2010/main" val="1992296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IV.Evaluation</a:t>
            </a:r>
            <a:endParaRPr lang="en-US" dirty="0"/>
          </a:p>
        </p:txBody>
      </p:sp>
      <p:sp>
        <p:nvSpPr>
          <p:cNvPr id="3" name="Text Placeholder 2"/>
          <p:cNvSpPr>
            <a:spLocks noGrp="1"/>
          </p:cNvSpPr>
          <p:nvPr>
            <p:ph type="body" idx="1"/>
          </p:nvPr>
        </p:nvSpPr>
        <p:spPr>
          <a:xfrm>
            <a:off x="378844" y="1187857"/>
            <a:ext cx="4549144" cy="3416400"/>
          </a:xfrm>
        </p:spPr>
        <p:txBody>
          <a:bodyPr/>
          <a:lstStyle/>
          <a:p>
            <a:r>
              <a:rPr lang="vi-VN" b="1" dirty="0"/>
              <a:t>T</a:t>
            </a:r>
            <a:r>
              <a:rPr lang="en-US" b="1" dirty="0"/>
              <a:t>rue negative rate (TNR)</a:t>
            </a:r>
            <a:r>
              <a:rPr lang="vi-VN" b="1" dirty="0"/>
              <a:t>:</a:t>
            </a:r>
            <a:r>
              <a:rPr lang="en-US" b="1" dirty="0"/>
              <a:t> 87%</a:t>
            </a:r>
            <a:endParaRPr lang="vi-VN" b="1" dirty="0"/>
          </a:p>
          <a:p>
            <a:pPr marL="114300" indent="0">
              <a:buNone/>
            </a:pPr>
            <a:r>
              <a:rPr lang="vi-VN" b="1" dirty="0"/>
              <a:t>(</a:t>
            </a:r>
            <a:r>
              <a:rPr lang="en-US" dirty="0"/>
              <a:t>118 of the 136 photos without a mask were correctly identified</a:t>
            </a:r>
            <a:r>
              <a:rPr lang="vi-VN" dirty="0"/>
              <a:t>)</a:t>
            </a:r>
            <a:endParaRPr lang="vi-VN" b="1" dirty="0"/>
          </a:p>
          <a:p>
            <a:r>
              <a:rPr lang="vi-VN" b="1" dirty="0"/>
              <a:t>F</a:t>
            </a:r>
            <a:r>
              <a:rPr lang="en-US" b="1" dirty="0" err="1"/>
              <a:t>alse</a:t>
            </a:r>
            <a:r>
              <a:rPr lang="en-US" b="1" dirty="0"/>
              <a:t> negative rate (FNR) of 4%</a:t>
            </a:r>
            <a:endParaRPr lang="vi-VN" b="1" dirty="0"/>
          </a:p>
          <a:p>
            <a:pPr marL="114300" indent="0">
              <a:buNone/>
            </a:pPr>
            <a:r>
              <a:rPr lang="vi-VN" b="1" dirty="0"/>
              <a:t>(</a:t>
            </a:r>
            <a:r>
              <a:rPr lang="en-US" dirty="0"/>
              <a:t>118 of 136 photos without a mis-identified mask</a:t>
            </a:r>
            <a:r>
              <a:rPr lang="vi-VN"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9326" y="661685"/>
            <a:ext cx="3917502" cy="273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104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IV. Evaluation</a:t>
            </a:r>
            <a:endParaRPr lang="en-US" dirty="0"/>
          </a:p>
        </p:txBody>
      </p:sp>
      <p:sp>
        <p:nvSpPr>
          <p:cNvPr id="3" name="Text Placeholder 2"/>
          <p:cNvSpPr>
            <a:spLocks noGrp="1"/>
          </p:cNvSpPr>
          <p:nvPr>
            <p:ph type="body" idx="1"/>
          </p:nvPr>
        </p:nvSpPr>
        <p:spPr/>
        <p:txBody>
          <a:bodyPr/>
          <a:lstStyle/>
          <a:p>
            <a:r>
              <a:rPr lang="en-US" b="1" dirty="0"/>
              <a:t>the mask/no mask classifier</a:t>
            </a:r>
          </a:p>
          <a:p>
            <a:pPr marL="114300" indent="0">
              <a:buNone/>
            </a:pPr>
            <a:r>
              <a:rPr lang="en-US" dirty="0"/>
              <a:t>With threshold 0.5, the model gives 90% accuracy 
</a:t>
            </a:r>
          </a:p>
        </p:txBody>
      </p:sp>
      <p:sp>
        <p:nvSpPr>
          <p:cNvPr id="4" name="Subtitle 3"/>
          <p:cNvSpPr>
            <a:spLocks noGrp="1"/>
          </p:cNvSpPr>
          <p:nvPr>
            <p:ph type="subTitle" idx="2"/>
          </p:nvPr>
        </p:nvSpPr>
        <p:spPr/>
        <p:txBody>
          <a:bodyPr/>
          <a:lstStyle/>
          <a:p>
            <a:r>
              <a:rPr lang="en-US" dirty="0"/>
              <a:t>Classification</a:t>
            </a:r>
            <a:r>
              <a:rPr lang="vi-VN" dirty="0"/>
              <a:t> </a:t>
            </a:r>
            <a:r>
              <a:rPr lang="vi-VN" dirty="0" err="1"/>
              <a:t>model</a:t>
            </a:r>
            <a:r>
              <a:rPr lang="vi-VN" dirty="0"/>
              <a: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80" y="2450032"/>
            <a:ext cx="3323003" cy="2322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58333" y="1033063"/>
            <a:ext cx="2477954" cy="369332"/>
          </a:xfrm>
          <a:prstGeom prst="rect">
            <a:avLst/>
          </a:prstGeom>
          <a:noFill/>
        </p:spPr>
        <p:txBody>
          <a:bodyPr wrap="square" rtlCol="0">
            <a:spAutoFit/>
          </a:bodyPr>
          <a:lstStyle/>
          <a:p>
            <a:r>
              <a:rPr lang="en-US" sz="1800" dirty="0"/>
              <a:t>F</a:t>
            </a:r>
            <a:r>
              <a:rPr lang="vi-VN" sz="1800" dirty="0" err="1"/>
              <a:t>ace</a:t>
            </a:r>
            <a:r>
              <a:rPr lang="vi-VN" sz="1800" dirty="0"/>
              <a:t> </a:t>
            </a:r>
            <a:r>
              <a:rPr lang="vi-VN" sz="1800" dirty="0" err="1"/>
              <a:t>detector</a:t>
            </a:r>
            <a:r>
              <a:rPr lang="en-US" sz="1800" dirty="0"/>
              <a:t> model</a:t>
            </a:r>
          </a:p>
        </p:txBody>
      </p:sp>
      <p:sp>
        <p:nvSpPr>
          <p:cNvPr id="7" name="TextBox 6"/>
          <p:cNvSpPr txBox="1"/>
          <p:nvPr/>
        </p:nvSpPr>
        <p:spPr>
          <a:xfrm>
            <a:off x="4941948" y="1535634"/>
            <a:ext cx="3476116"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Correctly identified 94%(237 out of 251) test sets (in 14 unknown samples,5 models wearing masks and 9 models without masks)
The face detector model also released 13 models that did not identify the face but were incorrectly labeled as not wearing a mask.</a:t>
            </a:r>
          </a:p>
        </p:txBody>
      </p:sp>
    </p:spTree>
    <p:extLst>
      <p:ext uri="{BB962C8B-B14F-4D97-AF65-F5344CB8AC3E}">
        <p14:creationId xmlns:p14="http://schemas.microsoft.com/office/powerpoint/2010/main" val="4279919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grpSp>
        <p:nvGrpSpPr>
          <p:cNvPr id="310" name="Google Shape;310;p43"/>
          <p:cNvGrpSpPr/>
          <p:nvPr/>
        </p:nvGrpSpPr>
        <p:grpSpPr>
          <a:xfrm rot="5400000">
            <a:off x="8641234" y="411193"/>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1" name="Chỗ dành sẵn cho Nội dung 2">
            <a:extLst>
              <a:ext uri="{FF2B5EF4-FFF2-40B4-BE49-F238E27FC236}">
                <a16:creationId xmlns:a16="http://schemas.microsoft.com/office/drawing/2014/main" id="{C2FF6BB6-5E81-468A-85D9-121C441606AC}"/>
              </a:ext>
            </a:extLst>
          </p:cNvPr>
          <p:cNvSpPr txBox="1">
            <a:spLocks/>
          </p:cNvSpPr>
          <p:nvPr/>
        </p:nvSpPr>
        <p:spPr>
          <a:xfrm>
            <a:off x="370483" y="936127"/>
            <a:ext cx="8326950" cy="3844761"/>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uli"/>
              <a:buChar char="●"/>
              <a:defRPr sz="1800" b="0" i="0" u="none" strike="noStrike" cap="none">
                <a:solidFill>
                  <a:schemeClr val="dk2"/>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2pPr>
            <a:lvl3pPr marL="1371600" marR="0" lvl="2"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3pPr>
            <a:lvl4pPr marL="1828800" marR="0" lvl="3"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4pPr>
            <a:lvl5pPr marL="2286000" marR="0" lvl="4"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5pPr>
            <a:lvl6pPr marL="2743200" marR="0" lvl="5"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6pPr>
            <a:lvl7pPr marL="3200400" marR="0" lvl="6"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7pPr>
            <a:lvl8pPr marL="3657600" marR="0" lvl="7"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8pPr>
            <a:lvl9pPr marL="4114800" marR="0" lvl="8" indent="-317500" algn="l" rtl="0">
              <a:lnSpc>
                <a:spcPct val="115000"/>
              </a:lnSpc>
              <a:spcBef>
                <a:spcPts val="1600"/>
              </a:spcBef>
              <a:spcAft>
                <a:spcPts val="1600"/>
              </a:spcAft>
              <a:buClr>
                <a:schemeClr val="dk2"/>
              </a:buClr>
              <a:buSzPts val="1400"/>
              <a:buFont typeface="Muli"/>
              <a:buChar char="■"/>
              <a:defRPr sz="1400" b="0" i="0" u="none" strike="noStrike" cap="none">
                <a:solidFill>
                  <a:schemeClr val="dk2"/>
                </a:solidFill>
                <a:latin typeface="Muli"/>
                <a:ea typeface="Muli"/>
                <a:cs typeface="Muli"/>
                <a:sym typeface="Muli"/>
              </a:defRPr>
            </a:lvl9pPr>
          </a:lstStyle>
          <a:p>
            <a:pPr marL="400050" indent="-400050">
              <a:buFont typeface="+mj-lt"/>
              <a:buAutoNum type="romanUcPeriod"/>
            </a:pPr>
            <a:r>
              <a:rPr lang="en-US" sz="2800" dirty="0">
                <a:solidFill>
                  <a:schemeClr val="tx1"/>
                </a:solidFill>
                <a:latin typeface="Times New Roman" panose="02020603050405020304" pitchFamily="18" charset="0"/>
                <a:cs typeface="Times New Roman" panose="02020603050405020304" pitchFamily="18" charset="0"/>
              </a:rPr>
              <a:t>Dataroots,2021, </a:t>
            </a:r>
            <a:r>
              <a:rPr lang="en-US" sz="2800" dirty="0">
                <a:solidFill>
                  <a:schemeClr val="tx1"/>
                </a:solidFill>
                <a:latin typeface="Times New Roman" panose="02020603050405020304" pitchFamily="18" charset="0"/>
                <a:cs typeface="Times New Roman" panose="02020603050405020304" pitchFamily="18" charset="0"/>
                <a:hlinkClick r:id="rId3"/>
              </a:rPr>
              <a:t>https://github.com/datarootsio/face-mask-detection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HaiHa</a:t>
            </a:r>
            <a:r>
              <a:rPr lang="en-US" sz="2800" dirty="0">
                <a:solidFill>
                  <a:schemeClr val="tx1"/>
                </a:solidFill>
                <a:latin typeface="Times New Roman" panose="02020603050405020304" pitchFamily="18" charset="0"/>
                <a:cs typeface="Times New Roman" panose="02020603050405020304" pitchFamily="18" charset="0"/>
              </a:rPr>
              <a:t>, 2019, </a:t>
            </a:r>
            <a:r>
              <a:rPr lang="en-US" sz="2800" dirty="0">
                <a:solidFill>
                  <a:schemeClr val="tx1"/>
                </a:solidFill>
                <a:latin typeface="Times New Roman" panose="02020603050405020304" pitchFamily="18" charset="0"/>
                <a:cs typeface="Times New Roman" panose="02020603050405020304" pitchFamily="18" charset="0"/>
                <a:hlinkClick r:id="rId4"/>
              </a:rPr>
              <a:t>https://viblo.asia/p/tim-hieu-ve-phuong-phap-nhan-dien-khuon-mat-cua-violas-john-ByEZkNVyKQ0</a:t>
            </a:r>
            <a:r>
              <a:rPr lang="en-US" sz="2800" dirty="0">
                <a:solidFill>
                  <a:schemeClr val="tx1"/>
                </a:solidFill>
                <a:latin typeface="Times New Roman" panose="02020603050405020304" pitchFamily="18" charset="0"/>
                <a:cs typeface="Times New Roman" panose="02020603050405020304" pitchFamily="18" charset="0"/>
              </a:rPr>
              <a:t> </a:t>
            </a:r>
          </a:p>
          <a:p>
            <a:pPr marL="400050" indent="-400050">
              <a:buFont typeface="+mj-lt"/>
              <a:buAutoNum type="romanUcPeriod"/>
            </a:pPr>
            <a:r>
              <a:rPr lang="it-IT" sz="2800" dirty="0">
                <a:solidFill>
                  <a:schemeClr val="tx1"/>
                </a:solidFill>
                <a:latin typeface="Times New Roman" panose="02020603050405020304" pitchFamily="18" charset="0"/>
                <a:cs typeface="Times New Roman" panose="02020603050405020304" pitchFamily="18" charset="0"/>
              </a:rPr>
              <a:t>Stan Z. Li ! Anil K. Jain,2011,</a:t>
            </a:r>
            <a:r>
              <a:rPr lang="en-US" sz="2800" dirty="0">
                <a:solidFill>
                  <a:schemeClr val="tx1"/>
                </a:solidFill>
                <a:latin typeface="Times New Roman" panose="02020603050405020304" pitchFamily="18" charset="0"/>
                <a:cs typeface="Times New Roman" panose="02020603050405020304" pitchFamily="18" charset="0"/>
              </a:rPr>
              <a:t> Handbook of Face Recognition Second Edition</a:t>
            </a:r>
          </a:p>
          <a:p>
            <a:pPr marL="400050" indent="-400050">
              <a:buFont typeface="+mj-lt"/>
              <a:buAutoNum type="romanUcPeriod"/>
            </a:pPr>
            <a:r>
              <a:rPr lang="en-US" sz="2800" dirty="0">
                <a:solidFill>
                  <a:schemeClr val="tx1"/>
                </a:solidFill>
                <a:latin typeface="Times New Roman" panose="02020603050405020304" pitchFamily="18" charset="0"/>
                <a:cs typeface="Times New Roman" panose="02020603050405020304" pitchFamily="18" charset="0"/>
              </a:rPr>
              <a:t>Groups of Authors , 2019,</a:t>
            </a:r>
            <a:r>
              <a:rPr lang="en-US" sz="2800" b="0" i="0" dirty="0">
                <a:solidFill>
                  <a:srgbClr val="212529"/>
                </a:solidFill>
                <a:effectLst/>
                <a:latin typeface="Computer Modern Serif"/>
              </a:rPr>
              <a:t> </a:t>
            </a:r>
            <a:r>
              <a:rPr lang="en-US" sz="2800" b="0" i="0" dirty="0" err="1">
                <a:solidFill>
                  <a:srgbClr val="212529"/>
                </a:solidFill>
                <a:effectLst/>
                <a:latin typeface="Computer Modern Serif"/>
              </a:rPr>
              <a:t>RetinaFace</a:t>
            </a:r>
            <a:r>
              <a:rPr lang="en-US" sz="2800" b="0" i="0" dirty="0">
                <a:solidFill>
                  <a:srgbClr val="212529"/>
                </a:solidFill>
                <a:effectLst/>
                <a:latin typeface="Computer Modern Serif"/>
              </a:rPr>
              <a:t>: Single-stage Dense Face </a:t>
            </a:r>
            <a:r>
              <a:rPr lang="en-US" sz="2800" b="0" i="0" dirty="0" err="1">
                <a:solidFill>
                  <a:srgbClr val="212529"/>
                </a:solidFill>
                <a:effectLst/>
                <a:latin typeface="Computer Modern Serif"/>
              </a:rPr>
              <a:t>Localisation</a:t>
            </a:r>
            <a:r>
              <a:rPr lang="en-US" sz="2800" b="0" i="0" dirty="0">
                <a:solidFill>
                  <a:srgbClr val="212529"/>
                </a:solidFill>
                <a:effectLst/>
                <a:latin typeface="Computer Modern Serif"/>
              </a:rPr>
              <a:t> in the Wild</a:t>
            </a:r>
          </a:p>
          <a:p>
            <a:pPr marL="400050" indent="-400050">
              <a:buFont typeface="+mj-lt"/>
              <a:buAutoNum type="romanUcPeriod"/>
            </a:pPr>
            <a:r>
              <a:rPr lang="en-US" sz="2800" dirty="0">
                <a:solidFill>
                  <a:schemeClr val="tx1"/>
                </a:solidFill>
                <a:latin typeface="Times New Roman" panose="02020603050405020304" pitchFamily="18" charset="0"/>
                <a:cs typeface="Times New Roman" panose="02020603050405020304" pitchFamily="18" charset="0"/>
              </a:rPr>
              <a:t>Groups of Authors , 2019, </a:t>
            </a:r>
            <a:r>
              <a:rPr lang="en-US" sz="2800" dirty="0" err="1">
                <a:solidFill>
                  <a:schemeClr val="tx1"/>
                </a:solidFill>
                <a:latin typeface="Times New Roman" panose="02020603050405020304" pitchFamily="18" charset="0"/>
                <a:cs typeface="Times New Roman" panose="02020603050405020304" pitchFamily="18" charset="0"/>
              </a:rPr>
              <a:t>RetinaFace</a:t>
            </a:r>
            <a:r>
              <a:rPr lang="en-US" sz="2800" dirty="0">
                <a:solidFill>
                  <a:schemeClr val="tx1"/>
                </a:solidFill>
                <a:latin typeface="Times New Roman" panose="02020603050405020304" pitchFamily="18" charset="0"/>
                <a:cs typeface="Times New Roman" panose="02020603050405020304" pitchFamily="18" charset="0"/>
              </a:rPr>
              <a:t>: Single-shot Multi-level Face </a:t>
            </a:r>
            <a:r>
              <a:rPr lang="en-US" sz="2800" dirty="0" err="1">
                <a:solidFill>
                  <a:schemeClr val="tx1"/>
                </a:solidFill>
                <a:latin typeface="Times New Roman" panose="02020603050405020304" pitchFamily="18" charset="0"/>
                <a:cs typeface="Times New Roman" panose="02020603050405020304" pitchFamily="18" charset="0"/>
              </a:rPr>
              <a:t>Localisation</a:t>
            </a:r>
            <a:r>
              <a:rPr lang="en-US" sz="2800" dirty="0">
                <a:solidFill>
                  <a:schemeClr val="tx1"/>
                </a:solidFill>
                <a:latin typeface="Times New Roman" panose="02020603050405020304" pitchFamily="18" charset="0"/>
                <a:cs typeface="Times New Roman" panose="02020603050405020304" pitchFamily="18" charset="0"/>
              </a:rPr>
              <a:t> in the Wild</a:t>
            </a:r>
          </a:p>
        </p:txBody>
      </p:sp>
    </p:spTree>
    <p:extLst>
      <p:ext uri="{BB962C8B-B14F-4D97-AF65-F5344CB8AC3E}">
        <p14:creationId xmlns:p14="http://schemas.microsoft.com/office/powerpoint/2010/main" val="2772217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69"/>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4E6E9A"/>
                </a:solidFill>
              </a:rPr>
              <a:t>Thanks for watching</a:t>
            </a:r>
            <a:endParaRPr dirty="0"/>
          </a:p>
        </p:txBody>
      </p:sp>
      <p:sp>
        <p:nvSpPr>
          <p:cNvPr id="1013" name="Google Shape;1013;p69"/>
          <p:cNvSpPr txBox="1">
            <a:spLocks noGrp="1"/>
          </p:cNvSpPr>
          <p:nvPr>
            <p:ph type="subTitle" idx="1"/>
          </p:nvPr>
        </p:nvSpPr>
        <p:spPr>
          <a:xfrm>
            <a:off x="254133" y="3968200"/>
            <a:ext cx="8460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grpSp>
        <p:nvGrpSpPr>
          <p:cNvPr id="1014" name="Google Shape;1014;p69"/>
          <p:cNvGrpSpPr/>
          <p:nvPr/>
        </p:nvGrpSpPr>
        <p:grpSpPr>
          <a:xfrm rot="5400000">
            <a:off x="1265691" y="1512713"/>
            <a:ext cx="1113546" cy="1384272"/>
            <a:chOff x="0" y="46600"/>
            <a:chExt cx="3121800" cy="5004600"/>
          </a:xfrm>
        </p:grpSpPr>
        <p:sp>
          <p:nvSpPr>
            <p:cNvPr id="1015" name="Google Shape;1015;p6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7" name="Google Shape;1017;p6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p>
            <a:pPr lvl="0"/>
            <a:r>
              <a:rPr lang="en-US" dirty="0"/>
              <a:t>List</a:t>
            </a:r>
            <a:br>
              <a:rPr lang="en-US" dirty="0"/>
            </a:br>
            <a:r>
              <a:rPr lang="en-US" dirty="0"/>
              <a:t>Members
</a:t>
            </a:r>
            <a:endParaRPr dirty="0"/>
          </a:p>
        </p:txBody>
      </p:sp>
      <p:grpSp>
        <p:nvGrpSpPr>
          <p:cNvPr id="326" name="Google Shape;326;p45"/>
          <p:cNvGrpSpPr/>
          <p:nvPr/>
        </p:nvGrpSpPr>
        <p:grpSpPr>
          <a:xfrm>
            <a:off x="4432934" y="10286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919125" y="116816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rgbClr val="434343"/>
                </a:solidFill>
                <a:latin typeface="Muli"/>
                <a:ea typeface="Muli"/>
                <a:cs typeface="Muli"/>
                <a:sym typeface="Muli"/>
              </a:rPr>
              <a:t>Lê Thành Nam-18127158</a:t>
            </a:r>
            <a:endParaRPr sz="3000" dirty="0">
              <a:solidFill>
                <a:srgbClr val="434343"/>
              </a:solidFill>
              <a:latin typeface="Muli"/>
              <a:ea typeface="Muli"/>
              <a:cs typeface="Muli"/>
              <a:sym typeface="Muli"/>
            </a:endParaRPr>
          </a:p>
        </p:txBody>
      </p:sp>
      <p:sp>
        <p:nvSpPr>
          <p:cNvPr id="331" name="Google Shape;331;p45"/>
          <p:cNvSpPr txBox="1"/>
          <p:nvPr/>
        </p:nvSpPr>
        <p:spPr>
          <a:xfrm>
            <a:off x="4919125" y="269951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rgbClr val="434343"/>
                </a:solidFill>
                <a:latin typeface="Muli"/>
                <a:ea typeface="Muli"/>
                <a:cs typeface="Muli"/>
                <a:sym typeface="Muli"/>
              </a:rPr>
              <a:t>Lê Hồng Quang-18127190</a:t>
            </a:r>
            <a:endParaRPr sz="3000" dirty="0">
              <a:solidFill>
                <a:srgbClr val="434343"/>
              </a:solidFill>
              <a:latin typeface="Muli"/>
              <a:ea typeface="Muli"/>
              <a:cs typeface="Muli"/>
              <a:sym typeface="Muli"/>
            </a:endParaRPr>
          </a:p>
        </p:txBody>
      </p:sp>
      <p:grpSp>
        <p:nvGrpSpPr>
          <p:cNvPr id="335" name="Google Shape;335;p45"/>
          <p:cNvGrpSpPr/>
          <p:nvPr/>
        </p:nvGrpSpPr>
        <p:grpSpPr>
          <a:xfrm>
            <a:off x="4432924" y="2597746"/>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125181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grpSp>
        <p:nvGrpSpPr>
          <p:cNvPr id="310" name="Google Shape;310;p43"/>
          <p:cNvGrpSpPr/>
          <p:nvPr/>
        </p:nvGrpSpPr>
        <p:grpSpPr>
          <a:xfrm rot="5400000">
            <a:off x="8641234" y="411193"/>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1" name="Chỗ dành sẵn cho Nội dung 2">
            <a:extLst>
              <a:ext uri="{FF2B5EF4-FFF2-40B4-BE49-F238E27FC236}">
                <a16:creationId xmlns:a16="http://schemas.microsoft.com/office/drawing/2014/main" id="{C2FF6BB6-5E81-468A-85D9-121C441606AC}"/>
              </a:ext>
            </a:extLst>
          </p:cNvPr>
          <p:cNvSpPr txBox="1">
            <a:spLocks/>
          </p:cNvSpPr>
          <p:nvPr/>
        </p:nvSpPr>
        <p:spPr>
          <a:xfrm>
            <a:off x="370483" y="936127"/>
            <a:ext cx="8326950" cy="384476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uli"/>
              <a:buChar char="●"/>
              <a:defRPr sz="1800" b="0" i="0" u="none" strike="noStrike" cap="none">
                <a:solidFill>
                  <a:schemeClr val="dk2"/>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2pPr>
            <a:lvl3pPr marL="1371600" marR="0" lvl="2"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3pPr>
            <a:lvl4pPr marL="1828800" marR="0" lvl="3"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4pPr>
            <a:lvl5pPr marL="2286000" marR="0" lvl="4"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5pPr>
            <a:lvl6pPr marL="2743200" marR="0" lvl="5"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6pPr>
            <a:lvl7pPr marL="3200400" marR="0" lvl="6"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7pPr>
            <a:lvl8pPr marL="3657600" marR="0" lvl="7"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8pPr>
            <a:lvl9pPr marL="4114800" marR="0" lvl="8" indent="-317500" algn="l" rtl="0">
              <a:lnSpc>
                <a:spcPct val="115000"/>
              </a:lnSpc>
              <a:spcBef>
                <a:spcPts val="1600"/>
              </a:spcBef>
              <a:spcAft>
                <a:spcPts val="1600"/>
              </a:spcAft>
              <a:buClr>
                <a:schemeClr val="dk2"/>
              </a:buClr>
              <a:buSzPts val="1400"/>
              <a:buFont typeface="Muli"/>
              <a:buChar char="■"/>
              <a:defRPr sz="1400" b="0" i="0" u="none" strike="noStrike" cap="none">
                <a:solidFill>
                  <a:schemeClr val="dk2"/>
                </a:solidFill>
                <a:latin typeface="Muli"/>
                <a:ea typeface="Muli"/>
                <a:cs typeface="Muli"/>
                <a:sym typeface="Muli"/>
              </a:defRPr>
            </a:lvl9pPr>
          </a:lstStyle>
          <a:p>
            <a:pPr marL="400050" indent="-400050">
              <a:buFont typeface="+mj-lt"/>
              <a:buAutoNum type="romanUcPeriod"/>
            </a:pPr>
            <a:r>
              <a:rPr lang="en-US" sz="2800" dirty="0">
                <a:solidFill>
                  <a:schemeClr val="tx1"/>
                </a:solidFill>
                <a:latin typeface="Times New Roman" panose="02020603050405020304" pitchFamily="18" charset="0"/>
                <a:cs typeface="Times New Roman" panose="02020603050405020304" pitchFamily="18" charset="0"/>
              </a:rPr>
              <a:t>Introduction
Face Detection</a:t>
            </a:r>
          </a:p>
          <a:p>
            <a:pPr marL="400050" indent="-400050">
              <a:buFont typeface="+mj-lt"/>
              <a:buAutoNum type="romanUcPeriod"/>
            </a:pPr>
            <a:r>
              <a:rPr lang="en-US" sz="2800" dirty="0">
                <a:solidFill>
                  <a:schemeClr val="tx1"/>
                </a:solidFill>
                <a:latin typeface="Times New Roman" panose="02020603050405020304" pitchFamily="18" charset="0"/>
                <a:cs typeface="Times New Roman" panose="02020603050405020304" pitchFamily="18" charset="0"/>
              </a:rPr>
              <a:t>Face-mask Detection</a:t>
            </a:r>
          </a:p>
          <a:p>
            <a:pPr marL="400050" indent="-400050">
              <a:buFont typeface="+mj-lt"/>
              <a:buAutoNum type="romanUcPeriod"/>
            </a:pPr>
            <a:r>
              <a:rPr lang="en-US" sz="2800" dirty="0">
                <a:solidFill>
                  <a:schemeClr val="tx1"/>
                </a:solidFill>
                <a:latin typeface="Times New Roman" panose="02020603050405020304" pitchFamily="18" charset="0"/>
                <a:cs typeface="Times New Roman" panose="02020603050405020304" pitchFamily="18" charset="0"/>
              </a:rPr>
              <a:t>Evaluation</a:t>
            </a:r>
          </a:p>
          <a:p>
            <a:pPr marL="400050" indent="-400050">
              <a:buFont typeface="+mj-lt"/>
              <a:buAutoNum type="romanUcPeriod"/>
            </a:pPr>
            <a:r>
              <a:rPr lang="en-US" sz="2800" dirty="0">
                <a:solidFill>
                  <a:schemeClr val="tx1"/>
                </a:solidFill>
                <a:latin typeface="Times New Roman" panose="02020603050405020304" pitchFamily="18" charset="0"/>
                <a:cs typeface="Times New Roman" panose="02020603050405020304" pitchFamily="18" charset="0"/>
              </a:rPr>
              <a:t>Demo</a:t>
            </a:r>
          </a:p>
          <a:p>
            <a:pPr marL="400050" indent="-400050">
              <a:buFont typeface="+mj-lt"/>
              <a:buAutoNum type="romanUcPeriod"/>
            </a:pPr>
            <a:r>
              <a:rPr lang="en-US" sz="2800" dirty="0">
                <a:solidFill>
                  <a:schemeClr val="tx1"/>
                </a:solidFill>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subTitle" idx="2"/>
          </p:nvPr>
        </p:nvSpPr>
        <p:spPr>
          <a:xfrm>
            <a:off x="370483" y="941524"/>
            <a:ext cx="8460000" cy="2067490"/>
          </a:xfrm>
          <a:prstGeom prst="rect">
            <a:avLst/>
          </a:prstGeom>
        </p:spPr>
        <p:txBody>
          <a:bodyPr spcFirstLastPara="1" wrap="square" lIns="91425" tIns="91425" rIns="91425" bIns="91425" anchor="t" anchorCtr="0">
            <a:noAutofit/>
          </a:bodyPr>
          <a:lstStyle/>
          <a:p>
            <a:pPr marL="0" lvl="0" indent="0">
              <a:spcAft>
                <a:spcPts val="1600"/>
              </a:spcAft>
              <a:buClr>
                <a:schemeClr val="dk1"/>
              </a:buClr>
              <a:buSzPts val="1100"/>
            </a:pPr>
            <a:r>
              <a:rPr lang="en" dirty="0">
                <a:latin typeface="Muli"/>
                <a:sym typeface="Muli"/>
              </a:rPr>
              <a:t>- </a:t>
            </a:r>
            <a:r>
              <a:rPr lang="en-US" dirty="0">
                <a:latin typeface="Muli"/>
                <a:sym typeface="Muli"/>
              </a:rPr>
              <a:t>Face masks are important in reducing the spread of Covid-19, and are highly recommended or even mandatory in many situations. In this project, the team explores a process to detect faces that do not wear masks in the image. This can be used to warn people not to wear masks when entering supermarkets, offices or public buildings.</a:t>
            </a:r>
            <a:endParaRPr dirty="0"/>
          </a:p>
        </p:txBody>
      </p:sp>
      <p:sp>
        <p:nvSpPr>
          <p:cNvPr id="364" name="Google Shape;364;p47"/>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Giới thiệu</a:t>
            </a:r>
            <a:endParaRPr dirty="0"/>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7" name="Hình ảnh 6">
            <a:extLst>
              <a:ext uri="{FF2B5EF4-FFF2-40B4-BE49-F238E27FC236}">
                <a16:creationId xmlns:a16="http://schemas.microsoft.com/office/drawing/2014/main" id="{C7ECDCB3-DE2C-46C1-9CF6-3D00413E6D17}"/>
              </a:ext>
            </a:extLst>
          </p:cNvPr>
          <p:cNvPicPr>
            <a:picLocks noChangeAspect="1"/>
          </p:cNvPicPr>
          <p:nvPr/>
        </p:nvPicPr>
        <p:blipFill>
          <a:blip r:embed="rId3"/>
          <a:stretch>
            <a:fillRect/>
          </a:stretch>
        </p:blipFill>
        <p:spPr>
          <a:xfrm>
            <a:off x="637954" y="2931214"/>
            <a:ext cx="3232297" cy="2067490"/>
          </a:xfrm>
          <a:prstGeom prst="rect">
            <a:avLst/>
          </a:prstGeom>
        </p:spPr>
      </p:pic>
      <p:pic>
        <p:nvPicPr>
          <p:cNvPr id="9" name="Hình ảnh 8">
            <a:extLst>
              <a:ext uri="{FF2B5EF4-FFF2-40B4-BE49-F238E27FC236}">
                <a16:creationId xmlns:a16="http://schemas.microsoft.com/office/drawing/2014/main" id="{801EBB4A-4AF7-457B-BCA5-D7E5F6A36AB9}"/>
              </a:ext>
            </a:extLst>
          </p:cNvPr>
          <p:cNvPicPr>
            <a:picLocks noChangeAspect="1"/>
          </p:cNvPicPr>
          <p:nvPr/>
        </p:nvPicPr>
        <p:blipFill>
          <a:blip r:embed="rId4"/>
          <a:stretch>
            <a:fillRect/>
          </a:stretch>
        </p:blipFill>
        <p:spPr>
          <a:xfrm>
            <a:off x="4859079" y="2931214"/>
            <a:ext cx="3540642" cy="2067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lphaLcParenR"/>
            </a:pPr>
            <a:r>
              <a:rPr lang="en-US" dirty="0">
                <a:latin typeface="Muli"/>
                <a:ea typeface="Muli"/>
                <a:cs typeface="Muli"/>
                <a:sym typeface="Muli"/>
              </a:rPr>
              <a:t>GIỚI THIỆU:</a:t>
            </a:r>
          </a:p>
          <a:p>
            <a:pPr marL="285750" lvl="0" indent="-285750">
              <a:spcAft>
                <a:spcPts val="1600"/>
              </a:spcAft>
              <a:buFontTx/>
              <a:buChar char="-"/>
            </a:pPr>
            <a:r>
              <a:rPr lang="en-US" dirty="0">
                <a:latin typeface="Muli"/>
                <a:ea typeface="Muli"/>
                <a:cs typeface="Muli"/>
                <a:sym typeface="Muli"/>
              </a:rPr>
              <a:t>Face detection is the first step in automatic face recognition
</a:t>
            </a:r>
            <a:r>
              <a:rPr lang="en-US" dirty="0"/>
              <a:t>With an image or a video, an ideal face detector is capable of identifying and positioning all current faces regardless of their position, proportions, orientation, age, and expression. Ref:[III]</a:t>
            </a:r>
            <a:endParaRPr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026" name="Picture 2" descr="Examples of face and nonface patterns.  ">
            <a:extLst>
              <a:ext uri="{FF2B5EF4-FFF2-40B4-BE49-F238E27FC236}">
                <a16:creationId xmlns:a16="http://schemas.microsoft.com/office/drawing/2014/main" id="{4C1A9ECA-609C-4B53-8F36-42A69259C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30" y="3106600"/>
            <a:ext cx="8273787" cy="1869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lvl="0" indent="0">
              <a:spcAft>
                <a:spcPts val="1600"/>
              </a:spcAft>
            </a:pPr>
            <a:r>
              <a:rPr lang="en-US" dirty="0">
                <a:solidFill>
                  <a:schemeClr val="tx1"/>
                </a:solidFill>
                <a:latin typeface="Muli"/>
                <a:ea typeface="Muli"/>
                <a:cs typeface="Muli"/>
                <a:sym typeface="Muli"/>
              </a:rPr>
              <a:t>b) FACE DETECTION METHODS:</a:t>
            </a:r>
          </a:p>
          <a:p>
            <a:pPr marL="0" lvl="0" indent="0" algn="l" rtl="0">
              <a:spcBef>
                <a:spcPts val="0"/>
              </a:spcBef>
              <a:spcAft>
                <a:spcPts val="1600"/>
              </a:spcAft>
            </a:pPr>
            <a:r>
              <a:rPr lang="en-US" dirty="0">
                <a:solidFill>
                  <a:schemeClr val="tx1"/>
                </a:solidFill>
                <a:latin typeface="Muli"/>
                <a:ea typeface="Muli"/>
                <a:cs typeface="Muli"/>
                <a:sym typeface="Muli"/>
              </a:rPr>
              <a:t>- AdaBoost-based methods =&gt; the most successful ones in terms of detection accuracy and speed.</a:t>
            </a:r>
          </a:p>
          <a:p>
            <a:pPr marL="285750" lvl="0" indent="-285750" algn="l" rtl="0">
              <a:spcBef>
                <a:spcPts val="0"/>
              </a:spcBef>
              <a:spcAft>
                <a:spcPts val="1600"/>
              </a:spcAft>
              <a:buFontTx/>
              <a:buChar char="-"/>
            </a:pPr>
            <a:r>
              <a:rPr lang="en-US" dirty="0">
                <a:solidFill>
                  <a:schemeClr val="tx1"/>
                </a:solidFill>
                <a:latin typeface="Muli"/>
                <a:ea typeface="Muli"/>
                <a:cs typeface="Muli"/>
                <a:sym typeface="Muli"/>
              </a:rPr>
              <a:t>AdaBoost-based methods:</a:t>
            </a:r>
          </a:p>
          <a:p>
            <a:pPr marL="0" lvl="0" indent="0" algn="l" rtl="0">
              <a:spcBef>
                <a:spcPts val="0"/>
              </a:spcBef>
              <a:spcAft>
                <a:spcPts val="1600"/>
              </a:spcAft>
            </a:pPr>
            <a:r>
              <a:rPr lang="en-US" dirty="0">
                <a:solidFill>
                  <a:schemeClr val="tx1"/>
                </a:solidFill>
                <a:latin typeface="Muli"/>
                <a:ea typeface="Muli"/>
                <a:cs typeface="Muli"/>
                <a:sym typeface="Muli"/>
              </a:rPr>
              <a:t>+ Local Features			 + Asymmetric Learning Methods</a:t>
            </a:r>
          </a:p>
          <a:p>
            <a:pPr marL="0" lvl="0" indent="0" algn="l" rtl="0">
              <a:spcBef>
                <a:spcPts val="0"/>
              </a:spcBef>
              <a:spcAft>
                <a:spcPts val="1600"/>
              </a:spcAft>
            </a:pPr>
            <a:r>
              <a:rPr lang="en-US" dirty="0">
                <a:solidFill>
                  <a:schemeClr val="tx1"/>
                </a:solidFill>
              </a:rPr>
              <a:t>+ Learning Weak Classifiers	 + Cascade of Strong Classifiers</a:t>
            </a:r>
          </a:p>
          <a:p>
            <a:pPr marL="0" lvl="0" indent="0" algn="l" rtl="0">
              <a:spcBef>
                <a:spcPts val="0"/>
              </a:spcBef>
              <a:spcAft>
                <a:spcPts val="1600"/>
              </a:spcAft>
            </a:pPr>
            <a:r>
              <a:rPr lang="en-US" dirty="0">
                <a:solidFill>
                  <a:schemeClr val="tx1"/>
                </a:solidFill>
              </a:rPr>
              <a:t>+ Learning Strong Classifiers Using AdaBoost</a:t>
            </a:r>
          </a:p>
          <a:p>
            <a:pPr marL="0" lvl="0" indent="0" algn="l" rtl="0">
              <a:spcBef>
                <a:spcPts val="0"/>
              </a:spcBef>
              <a:spcAft>
                <a:spcPts val="1600"/>
              </a:spcAft>
            </a:pPr>
            <a:r>
              <a:rPr lang="en-US" dirty="0">
                <a:solidFill>
                  <a:schemeClr val="tx1"/>
                </a:solidFill>
              </a:rPr>
              <a:t>+ Alternative Feature Selection Methods</a:t>
            </a:r>
            <a:endParaRPr lang="en-US" dirty="0">
              <a:solidFill>
                <a:schemeClr val="tx1"/>
              </a:solidFill>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401088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II.Face</a:t>
            </a:r>
            <a:r>
              <a:rPr lang="en-US" dirty="0"/>
              <a:t> detection</a:t>
            </a:r>
            <a:endParaRPr dirty="0"/>
          </a:p>
        </p:txBody>
      </p:sp>
      <p:sp>
        <p:nvSpPr>
          <p:cNvPr id="388" name="Google Shape;388;p49"/>
          <p:cNvSpPr txBox="1">
            <a:spLocks noGrp="1"/>
          </p:cNvSpPr>
          <p:nvPr>
            <p:ph type="subTitle" idx="2"/>
          </p:nvPr>
        </p:nvSpPr>
        <p:spPr>
          <a:xfrm>
            <a:off x="370483" y="941525"/>
            <a:ext cx="8460000" cy="3949452"/>
          </a:xfrm>
          <a:prstGeom prst="rect">
            <a:avLst/>
          </a:prstGeom>
        </p:spPr>
        <p:txBody>
          <a:bodyPr spcFirstLastPara="1" wrap="square" lIns="91425" tIns="91425" rIns="91425" bIns="91425" anchor="t" anchorCtr="0">
            <a:noAutofit/>
          </a:bodyPr>
          <a:lstStyle/>
          <a:p>
            <a:pPr marL="0" indent="0">
              <a:spcAft>
                <a:spcPts val="1600"/>
              </a:spcAft>
            </a:pPr>
            <a:r>
              <a:rPr lang="en-US" dirty="0">
                <a:latin typeface="Muli"/>
                <a:ea typeface="Muli"/>
                <a:cs typeface="Muli"/>
                <a:sym typeface="Muli"/>
              </a:rPr>
              <a:t>c) </a:t>
            </a:r>
            <a:r>
              <a:rPr lang="en-US" dirty="0">
                <a:solidFill>
                  <a:srgbClr val="1B1B1B"/>
                </a:solidFill>
                <a:latin typeface="Roboto"/>
                <a:ea typeface="Muli"/>
                <a:cs typeface="Muli"/>
                <a:sym typeface="Muli"/>
              </a:rPr>
              <a:t>Violas &amp; john face detection method</a:t>
            </a:r>
            <a:r>
              <a:rPr lang="en-US" dirty="0">
                <a:latin typeface="Muli"/>
                <a:ea typeface="Muli"/>
                <a:cs typeface="Muli"/>
                <a:sym typeface="Muli"/>
              </a:rPr>
              <a:t>:</a:t>
            </a:r>
          </a:p>
          <a:p>
            <a:pPr marL="285750" indent="-285750">
              <a:spcAft>
                <a:spcPts val="1600"/>
              </a:spcAft>
              <a:buFontTx/>
              <a:buChar char="-"/>
            </a:pPr>
            <a:r>
              <a:rPr lang="en-US" dirty="0">
                <a:latin typeface="Muli"/>
                <a:ea typeface="Muli"/>
                <a:cs typeface="Muli"/>
                <a:sym typeface="Muli"/>
              </a:rPr>
              <a:t>This method is said to be simple and the detection result is relatively high, up to 98%, camera manufacturers such as Canon, Samsung ... has also integrated it into its products</a:t>
            </a:r>
            <a:r>
              <a:rPr lang="vi-VN" dirty="0">
                <a:latin typeface="Muli"/>
                <a:ea typeface="Muli"/>
                <a:cs typeface="Muli"/>
                <a:sym typeface="Muli"/>
              </a:rPr>
              <a:t>.</a:t>
            </a:r>
            <a:endParaRPr lang="en-US" dirty="0">
              <a:latin typeface="Muli"/>
              <a:ea typeface="Muli"/>
              <a:cs typeface="Muli"/>
              <a:sym typeface="Muli"/>
            </a:endParaRPr>
          </a:p>
          <a:p>
            <a:pPr marL="285750" indent="-285750">
              <a:spcAft>
                <a:spcPts val="1600"/>
              </a:spcAft>
              <a:buFontTx/>
              <a:buChar char="-"/>
            </a:pPr>
            <a:r>
              <a:rPr lang="en-US" dirty="0" err="1">
                <a:latin typeface="Muli"/>
                <a:ea typeface="Muli"/>
                <a:cs typeface="Muli"/>
                <a:sym typeface="Muli"/>
              </a:rPr>
              <a:t>Haar</a:t>
            </a:r>
            <a:r>
              <a:rPr lang="en-US" dirty="0">
                <a:latin typeface="Muli"/>
                <a:ea typeface="Muli"/>
                <a:cs typeface="Muli"/>
                <a:sym typeface="Muli"/>
              </a:rPr>
              <a:t>-Like features are rectangles that are divided into different regions as follows:</a:t>
            </a:r>
          </a:p>
          <a:p>
            <a:pPr marL="0" indent="0">
              <a:spcAft>
                <a:spcPts val="1600"/>
              </a:spcAft>
            </a:pPr>
            <a:endParaRPr lang="en-US"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824723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1703</Words>
  <Application>Microsoft Office PowerPoint</Application>
  <PresentationFormat>Trình chiếu Trên màn hình (16:9)</PresentationFormat>
  <Paragraphs>153</Paragraphs>
  <Slides>35</Slides>
  <Notes>29</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35</vt:i4>
      </vt:variant>
    </vt:vector>
  </HeadingPairs>
  <TitlesOfParts>
    <vt:vector size="45" baseType="lpstr">
      <vt:lpstr>Arial</vt:lpstr>
      <vt:lpstr>Arial Black</vt:lpstr>
      <vt:lpstr>Computer Modern Serif</vt:lpstr>
      <vt:lpstr>Roboto</vt:lpstr>
      <vt:lpstr>Open Sans</vt:lpstr>
      <vt:lpstr>Muli</vt:lpstr>
      <vt:lpstr>Cambria Math</vt:lpstr>
      <vt:lpstr>Times New Roman</vt:lpstr>
      <vt:lpstr>Wingdings</vt:lpstr>
      <vt:lpstr>Simple Light</vt:lpstr>
      <vt:lpstr> NHẬN DẠNG</vt:lpstr>
      <vt:lpstr>Topic: FACE-MASK DETECTION</vt:lpstr>
      <vt:lpstr>Instructors
</vt:lpstr>
      <vt:lpstr>List Members
</vt:lpstr>
      <vt:lpstr>Outline</vt:lpstr>
      <vt:lpstr>I. Giới thiệu</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II.Face detection</vt:lpstr>
      <vt:lpstr>III.Face Mask Detection</vt:lpstr>
      <vt:lpstr>III.Face Mask Detection</vt:lpstr>
      <vt:lpstr>III.Face Mask Detection</vt:lpstr>
      <vt:lpstr>IV.Evaluation</vt:lpstr>
      <vt:lpstr>IV.Evaluation</vt:lpstr>
      <vt:lpstr>IV. Evaluation</vt:lpstr>
      <vt:lpstr>References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NHẬN DẠNG</dc:title>
  <cp:lastModifiedBy>Quang Lee</cp:lastModifiedBy>
  <cp:revision>43</cp:revision>
  <dcterms:modified xsi:type="dcterms:W3CDTF">2021-04-30T09:20:44Z</dcterms:modified>
</cp:coreProperties>
</file>