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Oswald" pitchFamily="2" charset="0"/>
      <p:regular r:id="rId37"/>
      <p:bold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b2WLd+16ZPSJaOy6ruoanI3ud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BA7CFE-0DB7-4BA8-97D7-8A68FB4ABF52}">
  <a:tblStyle styleId="{31BA7CFE-0DB7-4BA8-97D7-8A68FB4ABF5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3dd2a3f5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g13dd2a3f59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4054b752c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14054b752cf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7" name="Google Shape;65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4054b752cf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1" name="Google Shape;671;g14054b752cf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4054b752c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g14054b752cf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3dd2a3f593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3dd2a3f593_0_9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3e587b0e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13e587b0e0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1" name="Google Shape;71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3e587b0e04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g13e587b0e04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3e587b0e04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4" name="Google Shape;734;g13e587b0e04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3ebc9d4af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3" name="Google Shape;743;g13ebc9d4af6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3dd2a3f593_7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g13dd2a3f593_7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3ebc9d4a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g13ebc9d4af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3ebc9d4af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2" name="Google Shape;772;g13ebc9d4af6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ebc9d4af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2" name="Google Shape;782;g13ebc9d4af6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3ebc9d4af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2" name="Google Shape;792;g13ebc9d4af6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3ebc9d4af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2" name="Google Shape;802;g13ebc9d4af6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Internet-&gt; Khai thác dữ liệu -&gt; khai thác luật phổ biến + bài toán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3ebc9d4a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g13ebc9d4af6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3ebc9d4af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0" name="Google Shape;820;g13ebc9d4af6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13ebc9d4af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8" name="Google Shape;828;g13ebc9d4af6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405c6d2b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6" name="Google Shape;836;g1405c6d2b7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3ebc9d4af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g13ebc9d4af6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edb358d83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g13edb358d83_3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800">
                <a:solidFill>
                  <a:srgbClr val="28324A"/>
                </a:solidFill>
                <a:latin typeface="Source Sans Pro"/>
                <a:ea typeface="Source Sans Pro"/>
                <a:cs typeface="Source Sans Pro"/>
                <a:sym typeface="Source Sans Pro"/>
              </a:rPr>
              <a:t>X phải xuất hiện trong vùng không gian quy định XSpan ∈ Z +.</a:t>
            </a:r>
            <a:endParaRPr sz="1800">
              <a:solidFill>
                <a:srgbClr val="28324A"/>
              </a:solidFill>
              <a:latin typeface="Source Sans Pro"/>
              <a:ea typeface="Source Sans Pro"/>
              <a:cs typeface="Source Sans Pro"/>
              <a:sym typeface="Source Sans Pro"/>
            </a:endParaRPr>
          </a:p>
          <a:p>
            <a:pPr marL="0" lvl="0" indent="0" algn="l" rtl="0">
              <a:lnSpc>
                <a:spcPct val="115000"/>
              </a:lnSpc>
              <a:spcBef>
                <a:spcPts val="600"/>
              </a:spcBef>
              <a:spcAft>
                <a:spcPts val="0"/>
              </a:spcAft>
              <a:buClr>
                <a:schemeClr val="dk1"/>
              </a:buClr>
              <a:buSzPts val="1100"/>
              <a:buFont typeface="Arial"/>
              <a:buNone/>
            </a:pPr>
            <a:r>
              <a:rPr lang="en-US" sz="1800">
                <a:solidFill>
                  <a:srgbClr val="28324A"/>
                </a:solidFill>
                <a:latin typeface="Source Sans Pro"/>
                <a:ea typeface="Source Sans Pro"/>
                <a:cs typeface="Source Sans Pro"/>
                <a:sym typeface="Source Sans Pro"/>
              </a:rPr>
              <a:t>Y phải xuất hiện trong vùng không gian quy định YSpan  ∈ Z +.</a:t>
            </a:r>
            <a:endParaRPr sz="1800">
              <a:solidFill>
                <a:srgbClr val="28324A"/>
              </a:solidFill>
              <a:latin typeface="Source Sans Pro"/>
              <a:ea typeface="Source Sans Pro"/>
              <a:cs typeface="Source Sans Pro"/>
              <a:sym typeface="Source Sans Pro"/>
            </a:endParaRPr>
          </a:p>
          <a:p>
            <a:pPr marL="0" lvl="0" indent="0" algn="l" rtl="0">
              <a:lnSpc>
                <a:spcPct val="115000"/>
              </a:lnSpc>
              <a:spcBef>
                <a:spcPts val="600"/>
              </a:spcBef>
              <a:spcAft>
                <a:spcPts val="0"/>
              </a:spcAft>
              <a:buClr>
                <a:schemeClr val="dk1"/>
              </a:buClr>
              <a:buSzPts val="1100"/>
              <a:buFont typeface="Arial"/>
              <a:buNone/>
            </a:pPr>
            <a:r>
              <a:rPr lang="en-US" sz="1800">
                <a:solidFill>
                  <a:srgbClr val="28324A"/>
                </a:solidFill>
                <a:latin typeface="Source Sans Pro"/>
                <a:ea typeface="Source Sans Pro"/>
                <a:cs typeface="Source Sans Pro"/>
                <a:sym typeface="Source Sans Pro"/>
              </a:rPr>
              <a:t>Khoảng cách giữa X và Y trong vùng không gian quy định XYSpan ∈ Z +.</a:t>
            </a:r>
            <a:endParaRPr sz="1800">
              <a:solidFill>
                <a:srgbClr val="28324A"/>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3edb358d8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g13edb358d83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7" name="Google Shape;5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ktlctt: xác định chuỗi con các sự kiện và hợp nhất để tạo ra các bộ luật có mối liên hệ chặt chẽ thể hiện tính chât dữ liệu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6"/>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6"/>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1764"/>
            </a:srgbClr>
          </a:solidFill>
          <a:ln>
            <a:noFill/>
          </a:ln>
        </p:spPr>
      </p:sp>
      <p:sp>
        <p:nvSpPr>
          <p:cNvPr id="36" name="Google Shape;36;p26"/>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6"/>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26"/>
          <p:cNvGrpSpPr/>
          <p:nvPr/>
        </p:nvGrpSpPr>
        <p:grpSpPr>
          <a:xfrm>
            <a:off x="-9525" y="2024075"/>
            <a:ext cx="9167825" cy="595300"/>
            <a:chOff x="-9525" y="4462475"/>
            <a:chExt cx="9167825" cy="595300"/>
          </a:xfrm>
        </p:grpSpPr>
        <p:sp>
          <p:nvSpPr>
            <p:cNvPr id="40" name="Google Shape;40;p2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1" name="Google Shape;41;p2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 name="Google Shape;42;p2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3" name="Google Shape;43;p26"/>
          <p:cNvGrpSpPr/>
          <p:nvPr/>
        </p:nvGrpSpPr>
        <p:grpSpPr>
          <a:xfrm>
            <a:off x="-42837" y="2005088"/>
            <a:ext cx="9229575" cy="642787"/>
            <a:chOff x="-42837" y="4443488"/>
            <a:chExt cx="9229575" cy="642787"/>
          </a:xfrm>
        </p:grpSpPr>
        <p:sp>
          <p:nvSpPr>
            <p:cNvPr id="44" name="Google Shape;44;p2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26"/>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6"/>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6"/>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6"/>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377"/>
        <p:cNvGrpSpPr/>
        <p:nvPr/>
      </p:nvGrpSpPr>
      <p:grpSpPr>
        <a:xfrm>
          <a:off x="0" y="0"/>
          <a:ext cx="0" cy="0"/>
          <a:chOff x="0" y="0"/>
          <a:chExt cx="0" cy="0"/>
        </a:xfrm>
      </p:grpSpPr>
      <p:sp>
        <p:nvSpPr>
          <p:cNvPr id="378" name="Google Shape;378;p35"/>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379" name="Google Shape;379;p35"/>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1764"/>
            </a:srgbClr>
          </a:solidFill>
          <a:ln>
            <a:noFill/>
          </a:ln>
        </p:spPr>
      </p:sp>
      <p:sp>
        <p:nvSpPr>
          <p:cNvPr id="380" name="Google Shape;380;p35"/>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5"/>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5"/>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3" name="Google Shape;383;p35"/>
          <p:cNvGrpSpPr/>
          <p:nvPr/>
        </p:nvGrpSpPr>
        <p:grpSpPr>
          <a:xfrm>
            <a:off x="-9525" y="652475"/>
            <a:ext cx="9167825" cy="595300"/>
            <a:chOff x="-9525" y="4462475"/>
            <a:chExt cx="9167825" cy="595300"/>
          </a:xfrm>
        </p:grpSpPr>
        <p:sp>
          <p:nvSpPr>
            <p:cNvPr id="384" name="Google Shape;384;p3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385" name="Google Shape;385;p3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386" name="Google Shape;386;p3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387" name="Google Shape;387;p35"/>
          <p:cNvGrpSpPr/>
          <p:nvPr/>
        </p:nvGrpSpPr>
        <p:grpSpPr>
          <a:xfrm>
            <a:off x="-42837" y="633488"/>
            <a:ext cx="9229575" cy="642787"/>
            <a:chOff x="-42837" y="4443488"/>
            <a:chExt cx="9229575" cy="642787"/>
          </a:xfrm>
        </p:grpSpPr>
        <p:sp>
          <p:nvSpPr>
            <p:cNvPr id="388" name="Google Shape;388;p3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3" name="Google Shape;413;p35"/>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5"/>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5"/>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5"/>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8"/>
        <p:cNvGrpSpPr/>
        <p:nvPr/>
      </p:nvGrpSpPr>
      <p:grpSpPr>
        <a:xfrm>
          <a:off x="0" y="0"/>
          <a:ext cx="0" cy="0"/>
          <a:chOff x="0" y="0"/>
          <a:chExt cx="0" cy="0"/>
        </a:xfrm>
      </p:grpSpPr>
      <p:sp>
        <p:nvSpPr>
          <p:cNvPr id="419" name="Google Shape;419;p3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20" name="Google Shape;420;p3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4"/>
            </a:srgbClr>
          </a:solidFill>
          <a:ln>
            <a:noFill/>
          </a:ln>
        </p:spPr>
      </p:sp>
      <p:sp>
        <p:nvSpPr>
          <p:cNvPr id="421" name="Google Shape;421;p3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4" name="Google Shape;424;p36"/>
          <p:cNvGrpSpPr/>
          <p:nvPr/>
        </p:nvGrpSpPr>
        <p:grpSpPr>
          <a:xfrm>
            <a:off x="-9525" y="4462475"/>
            <a:ext cx="9167825" cy="595300"/>
            <a:chOff x="-9525" y="4462475"/>
            <a:chExt cx="9167825" cy="595300"/>
          </a:xfrm>
        </p:grpSpPr>
        <p:sp>
          <p:nvSpPr>
            <p:cNvPr id="425" name="Google Shape;425;p3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26" name="Google Shape;426;p3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7" name="Google Shape;427;p3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28" name="Google Shape;428;p36"/>
          <p:cNvGrpSpPr/>
          <p:nvPr/>
        </p:nvGrpSpPr>
        <p:grpSpPr>
          <a:xfrm>
            <a:off x="-42837" y="4443488"/>
            <a:ext cx="9229575" cy="642787"/>
            <a:chOff x="-42837" y="4443488"/>
            <a:chExt cx="9229575" cy="642787"/>
          </a:xfrm>
        </p:grpSpPr>
        <p:sp>
          <p:nvSpPr>
            <p:cNvPr id="429" name="Google Shape;429;p3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3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4" name="Google Shape;454;p3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6"/>
          <p:cNvSpPr txBox="1">
            <a:spLocks noGrp="1"/>
          </p:cNvSpPr>
          <p:nvPr>
            <p:ph type="body" idx="1"/>
          </p:nvPr>
        </p:nvSpPr>
        <p:spPr>
          <a:xfrm>
            <a:off x="457200" y="3852828"/>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Clr>
                <a:schemeClr val="accent1"/>
              </a:buClr>
              <a:buSzPts val="1400"/>
              <a:buNone/>
              <a:defRPr sz="1400">
                <a:solidFill>
                  <a:schemeClr val="accent1"/>
                </a:solidFill>
              </a:defRPr>
            </a:lvl1pPr>
          </a:lstStyle>
          <a:p>
            <a:endParaRPr/>
          </a:p>
        </p:txBody>
      </p:sp>
      <p:sp>
        <p:nvSpPr>
          <p:cNvPr id="459" name="Google Shape;459;p3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4"/>
        <p:cNvGrpSpPr/>
        <p:nvPr/>
      </p:nvGrpSpPr>
      <p:grpSpPr>
        <a:xfrm>
          <a:off x="0" y="0"/>
          <a:ext cx="0" cy="0"/>
          <a:chOff x="0" y="0"/>
          <a:chExt cx="0" cy="0"/>
        </a:xfrm>
      </p:grpSpPr>
      <p:sp>
        <p:nvSpPr>
          <p:cNvPr id="75" name="Google Shape;75;p2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2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4"/>
            </a:srgbClr>
          </a:solidFill>
          <a:ln>
            <a:noFill/>
          </a:ln>
        </p:spPr>
      </p:sp>
      <p:sp>
        <p:nvSpPr>
          <p:cNvPr id="77" name="Google Shape;77;p2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27"/>
          <p:cNvGrpSpPr/>
          <p:nvPr/>
        </p:nvGrpSpPr>
        <p:grpSpPr>
          <a:xfrm>
            <a:off x="-9525" y="4462475"/>
            <a:ext cx="9167825" cy="595300"/>
            <a:chOff x="-9525" y="4462475"/>
            <a:chExt cx="9167825" cy="595300"/>
          </a:xfrm>
        </p:grpSpPr>
        <p:sp>
          <p:nvSpPr>
            <p:cNvPr id="81" name="Google Shape;81;p2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82" name="Google Shape;82;p2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83" name="Google Shape;83;p2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84" name="Google Shape;84;p27"/>
          <p:cNvGrpSpPr/>
          <p:nvPr/>
        </p:nvGrpSpPr>
        <p:grpSpPr>
          <a:xfrm>
            <a:off x="-42837" y="4443488"/>
            <a:ext cx="9229575" cy="642787"/>
            <a:chOff x="-42837" y="4443488"/>
            <a:chExt cx="9229575" cy="642787"/>
          </a:xfrm>
        </p:grpSpPr>
        <p:sp>
          <p:nvSpPr>
            <p:cNvPr id="85" name="Google Shape;85;p2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2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7"/>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15" name="Google Shape;115;p27"/>
          <p:cNvSpPr txBox="1">
            <a:spLocks noGrp="1"/>
          </p:cNvSpPr>
          <p:nvPr>
            <p:ph type="body" idx="1"/>
          </p:nvPr>
        </p:nvSpPr>
        <p:spPr>
          <a:xfrm>
            <a:off x="1131500"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6" name="Google Shape;116;p27"/>
          <p:cNvSpPr txBox="1">
            <a:spLocks noGrp="1"/>
          </p:cNvSpPr>
          <p:nvPr>
            <p:ph type="body" idx="2"/>
          </p:nvPr>
        </p:nvSpPr>
        <p:spPr>
          <a:xfrm>
            <a:off x="4672563"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7" name="Google Shape;117;p2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
        <p:nvSpPr>
          <p:cNvPr id="119" name="Google Shape;119;p2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0" name="Google Shape;120;p2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4"/>
            </a:srgbClr>
          </a:solidFill>
          <a:ln>
            <a:noFill/>
          </a:ln>
        </p:spPr>
      </p:sp>
      <p:sp>
        <p:nvSpPr>
          <p:cNvPr id="121" name="Google Shape;121;p2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28"/>
          <p:cNvGrpSpPr/>
          <p:nvPr/>
        </p:nvGrpSpPr>
        <p:grpSpPr>
          <a:xfrm>
            <a:off x="-9525" y="4462475"/>
            <a:ext cx="9167825" cy="595300"/>
            <a:chOff x="-9525" y="4462475"/>
            <a:chExt cx="9167825" cy="595300"/>
          </a:xfrm>
        </p:grpSpPr>
        <p:sp>
          <p:nvSpPr>
            <p:cNvPr id="125" name="Google Shape;125;p2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26" name="Google Shape;126;p2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27" name="Google Shape;127;p2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28" name="Google Shape;128;p28"/>
          <p:cNvGrpSpPr/>
          <p:nvPr/>
        </p:nvGrpSpPr>
        <p:grpSpPr>
          <a:xfrm>
            <a:off x="-42837" y="4443488"/>
            <a:ext cx="9229575" cy="642787"/>
            <a:chOff x="-42837" y="4443488"/>
            <a:chExt cx="9229575" cy="642787"/>
          </a:xfrm>
        </p:grpSpPr>
        <p:sp>
          <p:nvSpPr>
            <p:cNvPr id="129" name="Google Shape;129;p2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2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9"/>
        <p:cNvGrpSpPr/>
        <p:nvPr/>
      </p:nvGrpSpPr>
      <p:grpSpPr>
        <a:xfrm>
          <a:off x="0" y="0"/>
          <a:ext cx="0" cy="0"/>
          <a:chOff x="0" y="0"/>
          <a:chExt cx="0" cy="0"/>
        </a:xfrm>
      </p:grpSpPr>
      <p:sp>
        <p:nvSpPr>
          <p:cNvPr id="160" name="Google Shape;160;p29"/>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61" name="Google Shape;161;p29"/>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1764"/>
            </a:srgbClr>
          </a:solidFill>
          <a:ln>
            <a:noFill/>
          </a:ln>
        </p:spPr>
      </p:sp>
      <p:sp>
        <p:nvSpPr>
          <p:cNvPr id="162" name="Google Shape;162;p29"/>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9"/>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9"/>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 name="Google Shape;165;p29"/>
          <p:cNvGrpSpPr/>
          <p:nvPr/>
        </p:nvGrpSpPr>
        <p:grpSpPr>
          <a:xfrm>
            <a:off x="-9525" y="2024075"/>
            <a:ext cx="9167825" cy="595300"/>
            <a:chOff x="-9525" y="4462475"/>
            <a:chExt cx="9167825" cy="595300"/>
          </a:xfrm>
        </p:grpSpPr>
        <p:sp>
          <p:nvSpPr>
            <p:cNvPr id="166" name="Google Shape;166;p2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67" name="Google Shape;167;p2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68" name="Google Shape;168;p2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69" name="Google Shape;169;p29"/>
          <p:cNvGrpSpPr/>
          <p:nvPr/>
        </p:nvGrpSpPr>
        <p:grpSpPr>
          <a:xfrm>
            <a:off x="-42837" y="2005088"/>
            <a:ext cx="9229575" cy="642787"/>
            <a:chOff x="-42837" y="4443488"/>
            <a:chExt cx="9229575" cy="642787"/>
          </a:xfrm>
        </p:grpSpPr>
        <p:sp>
          <p:nvSpPr>
            <p:cNvPr id="170" name="Google Shape;170;p2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5" name="Google Shape;195;p29"/>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9"/>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9"/>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9"/>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200" name="Google Shape;200;p29"/>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201" name="Google Shape;201;p2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sp>
        <p:nvSpPr>
          <p:cNvPr id="203" name="Google Shape;203;p3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4" name="Google Shape;204;p3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4"/>
            </a:srgbClr>
          </a:solidFill>
          <a:ln>
            <a:noFill/>
          </a:ln>
        </p:spPr>
      </p:sp>
      <p:sp>
        <p:nvSpPr>
          <p:cNvPr id="205" name="Google Shape;205;p3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8" name="Google Shape;208;p30"/>
          <p:cNvGrpSpPr/>
          <p:nvPr/>
        </p:nvGrpSpPr>
        <p:grpSpPr>
          <a:xfrm>
            <a:off x="-9525" y="4462475"/>
            <a:ext cx="9167825" cy="595300"/>
            <a:chOff x="-9525" y="4462475"/>
            <a:chExt cx="9167825" cy="595300"/>
          </a:xfrm>
        </p:grpSpPr>
        <p:sp>
          <p:nvSpPr>
            <p:cNvPr id="209" name="Google Shape;209;p3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10" name="Google Shape;210;p3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11" name="Google Shape;211;p3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12" name="Google Shape;212;p30"/>
          <p:cNvGrpSpPr/>
          <p:nvPr/>
        </p:nvGrpSpPr>
        <p:grpSpPr>
          <a:xfrm>
            <a:off x="-42837" y="4443488"/>
            <a:ext cx="9229575" cy="642787"/>
            <a:chOff x="-42837" y="4443488"/>
            <a:chExt cx="9229575" cy="642787"/>
          </a:xfrm>
        </p:grpSpPr>
        <p:sp>
          <p:nvSpPr>
            <p:cNvPr id="213" name="Google Shape;213;p3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8" name="Google Shape;238;p3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0"/>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43" name="Google Shape;243;p3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4"/>
        <p:cNvGrpSpPr/>
        <p:nvPr/>
      </p:nvGrpSpPr>
      <p:grpSpPr>
        <a:xfrm>
          <a:off x="0" y="0"/>
          <a:ext cx="0" cy="0"/>
          <a:chOff x="0" y="0"/>
          <a:chExt cx="0" cy="0"/>
        </a:xfrm>
      </p:grpSpPr>
      <p:sp>
        <p:nvSpPr>
          <p:cNvPr id="245" name="Google Shape;245;p31"/>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6" name="Google Shape;246;p31"/>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4"/>
            </a:srgbClr>
          </a:solidFill>
          <a:ln>
            <a:noFill/>
          </a:ln>
        </p:spPr>
      </p:sp>
      <p:sp>
        <p:nvSpPr>
          <p:cNvPr id="247" name="Google Shape;247;p31"/>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1"/>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1"/>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0" name="Google Shape;250;p31"/>
          <p:cNvGrpSpPr/>
          <p:nvPr/>
        </p:nvGrpSpPr>
        <p:grpSpPr>
          <a:xfrm>
            <a:off x="-9525" y="4462475"/>
            <a:ext cx="9167825" cy="595300"/>
            <a:chOff x="-9525" y="4462475"/>
            <a:chExt cx="9167825" cy="595300"/>
          </a:xfrm>
        </p:grpSpPr>
        <p:sp>
          <p:nvSpPr>
            <p:cNvPr id="251" name="Google Shape;251;p3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52" name="Google Shape;252;p3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53" name="Google Shape;253;p3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54" name="Google Shape;254;p31"/>
          <p:cNvGrpSpPr/>
          <p:nvPr/>
        </p:nvGrpSpPr>
        <p:grpSpPr>
          <a:xfrm>
            <a:off x="-42837" y="4443488"/>
            <a:ext cx="9229575" cy="642787"/>
            <a:chOff x="-42837" y="4443488"/>
            <a:chExt cx="9229575" cy="642787"/>
          </a:xfrm>
        </p:grpSpPr>
        <p:sp>
          <p:nvSpPr>
            <p:cNvPr id="255" name="Google Shape;255;p3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 name="Google Shape;280;p31"/>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1"/>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1"/>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1"/>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85" name="Google Shape;285;p3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86" name="Google Shape;286;p3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87"/>
        <p:cNvGrpSpPr/>
        <p:nvPr/>
      </p:nvGrpSpPr>
      <p:grpSpPr>
        <a:xfrm>
          <a:off x="0" y="0"/>
          <a:ext cx="0" cy="0"/>
          <a:chOff x="0" y="0"/>
          <a:chExt cx="0" cy="0"/>
        </a:xfrm>
      </p:grpSpPr>
      <p:sp>
        <p:nvSpPr>
          <p:cNvPr id="288" name="Google Shape;288;p32"/>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lvl1pPr marL="457200" lvl="0" indent="-419100" algn="ctr">
              <a:lnSpc>
                <a:spcPct val="100000"/>
              </a:lnSpc>
              <a:spcBef>
                <a:spcPts val="600"/>
              </a:spcBef>
              <a:spcAft>
                <a:spcPts val="0"/>
              </a:spcAft>
              <a:buSzPts val="3000"/>
              <a:buChar char="◉"/>
              <a:defRPr sz="3000" i="1"/>
            </a:lvl1pPr>
            <a:lvl2pPr marL="914400" lvl="1" indent="-419100" algn="ctr">
              <a:lnSpc>
                <a:spcPct val="100000"/>
              </a:lnSpc>
              <a:spcBef>
                <a:spcPts val="0"/>
              </a:spcBef>
              <a:spcAft>
                <a:spcPts val="0"/>
              </a:spcAft>
              <a:buSzPts val="3000"/>
              <a:buChar char="◉"/>
              <a:defRPr sz="3000" i="1"/>
            </a:lvl2pPr>
            <a:lvl3pPr marL="1371600" lvl="2" indent="-419100" algn="ctr">
              <a:lnSpc>
                <a:spcPct val="100000"/>
              </a:lnSpc>
              <a:spcBef>
                <a:spcPts val="0"/>
              </a:spcBef>
              <a:spcAft>
                <a:spcPts val="0"/>
              </a:spcAft>
              <a:buSzPts val="3000"/>
              <a:buChar char="■"/>
              <a:defRPr sz="3000" i="1"/>
            </a:lvl3pPr>
            <a:lvl4pPr marL="1828800" lvl="3" indent="-419100" algn="ctr">
              <a:lnSpc>
                <a:spcPct val="100000"/>
              </a:lnSpc>
              <a:spcBef>
                <a:spcPts val="0"/>
              </a:spcBef>
              <a:spcAft>
                <a:spcPts val="0"/>
              </a:spcAft>
              <a:buSzPts val="3000"/>
              <a:buChar char="●"/>
              <a:defRPr sz="3000" i="1"/>
            </a:lvl4pPr>
            <a:lvl5pPr marL="2286000" lvl="4" indent="-419100" algn="ctr">
              <a:lnSpc>
                <a:spcPct val="100000"/>
              </a:lnSpc>
              <a:spcBef>
                <a:spcPts val="0"/>
              </a:spcBef>
              <a:spcAft>
                <a:spcPts val="0"/>
              </a:spcAft>
              <a:buSzPts val="3000"/>
              <a:buChar char="○"/>
              <a:defRPr sz="3000" i="1"/>
            </a:lvl5pPr>
            <a:lvl6pPr marL="2743200" lvl="5" indent="-419100" algn="ctr">
              <a:lnSpc>
                <a:spcPct val="100000"/>
              </a:lnSpc>
              <a:spcBef>
                <a:spcPts val="0"/>
              </a:spcBef>
              <a:spcAft>
                <a:spcPts val="0"/>
              </a:spcAft>
              <a:buSzPts val="3000"/>
              <a:buChar char="■"/>
              <a:defRPr sz="3000" i="1"/>
            </a:lvl6pPr>
            <a:lvl7pPr marL="3200400" lvl="6" indent="-419100" algn="ctr">
              <a:lnSpc>
                <a:spcPct val="100000"/>
              </a:lnSpc>
              <a:spcBef>
                <a:spcPts val="0"/>
              </a:spcBef>
              <a:spcAft>
                <a:spcPts val="0"/>
              </a:spcAft>
              <a:buSzPts val="3000"/>
              <a:buChar char="●"/>
              <a:defRPr sz="3000" i="1"/>
            </a:lvl7pPr>
            <a:lvl8pPr marL="3657600" lvl="7" indent="-419100" algn="ctr">
              <a:lnSpc>
                <a:spcPct val="100000"/>
              </a:lnSpc>
              <a:spcBef>
                <a:spcPts val="0"/>
              </a:spcBef>
              <a:spcAft>
                <a:spcPts val="0"/>
              </a:spcAft>
              <a:buSzPts val="3000"/>
              <a:buChar char="○"/>
              <a:defRPr sz="3000" i="1"/>
            </a:lvl8pPr>
            <a:lvl9pPr marL="4114800" lvl="8" indent="-419100" algn="ctr">
              <a:lnSpc>
                <a:spcPct val="100000"/>
              </a:lnSpc>
              <a:spcBef>
                <a:spcPts val="0"/>
              </a:spcBef>
              <a:spcAft>
                <a:spcPts val="0"/>
              </a:spcAft>
              <a:buSzPts val="3000"/>
              <a:buChar char="■"/>
              <a:defRPr sz="3000" i="1"/>
            </a:lvl9pPr>
          </a:lstStyle>
          <a:p>
            <a:endParaRPr/>
          </a:p>
        </p:txBody>
      </p:sp>
      <p:sp>
        <p:nvSpPr>
          <p:cNvPr id="289" name="Google Shape;289;p32"/>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accent1"/>
                </a:solidFill>
                <a:latin typeface="Arial"/>
                <a:ea typeface="Arial"/>
                <a:cs typeface="Arial"/>
                <a:sym typeface="Arial"/>
              </a:rPr>
              <a:t>“</a:t>
            </a:r>
            <a:endParaRPr sz="9600" b="0" i="0" u="none" strike="noStrike" cap="none">
              <a:solidFill>
                <a:schemeClr val="accent1"/>
              </a:solidFill>
              <a:latin typeface="Arial"/>
              <a:ea typeface="Arial"/>
              <a:cs typeface="Arial"/>
              <a:sym typeface="Arial"/>
            </a:endParaRPr>
          </a:p>
        </p:txBody>
      </p:sp>
      <p:sp>
        <p:nvSpPr>
          <p:cNvPr id="290" name="Google Shape;290;p32"/>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1" name="Google Shape;291;p32"/>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4"/>
            </a:srgbClr>
          </a:solidFill>
          <a:ln>
            <a:noFill/>
          </a:ln>
        </p:spPr>
      </p:sp>
      <p:sp>
        <p:nvSpPr>
          <p:cNvPr id="292" name="Google Shape;292;p32"/>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2"/>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2"/>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32"/>
          <p:cNvGrpSpPr/>
          <p:nvPr/>
        </p:nvGrpSpPr>
        <p:grpSpPr>
          <a:xfrm>
            <a:off x="-9525" y="4462475"/>
            <a:ext cx="9167825" cy="595300"/>
            <a:chOff x="-9525" y="4462475"/>
            <a:chExt cx="9167825" cy="595300"/>
          </a:xfrm>
        </p:grpSpPr>
        <p:sp>
          <p:nvSpPr>
            <p:cNvPr id="296" name="Google Shape;296;p3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97" name="Google Shape;297;p3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98" name="Google Shape;298;p3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99" name="Google Shape;299;p32"/>
          <p:cNvGrpSpPr/>
          <p:nvPr/>
        </p:nvGrpSpPr>
        <p:grpSpPr>
          <a:xfrm>
            <a:off x="-42837" y="4443488"/>
            <a:ext cx="9229575" cy="642787"/>
            <a:chOff x="-42837" y="4443488"/>
            <a:chExt cx="9229575" cy="642787"/>
          </a:xfrm>
        </p:grpSpPr>
        <p:sp>
          <p:nvSpPr>
            <p:cNvPr id="300" name="Google Shape;300;p3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5" name="Google Shape;325;p32"/>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2"/>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2"/>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2"/>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0"/>
        <p:cNvGrpSpPr/>
        <p:nvPr/>
      </p:nvGrpSpPr>
      <p:grpSpPr>
        <a:xfrm>
          <a:off x="0" y="0"/>
          <a:ext cx="0" cy="0"/>
          <a:chOff x="0" y="0"/>
          <a:chExt cx="0" cy="0"/>
        </a:xfrm>
      </p:grpSpPr>
      <p:sp>
        <p:nvSpPr>
          <p:cNvPr id="331" name="Google Shape;331;p3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2" name="Google Shape;332;p3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4"/>
            </a:srgbClr>
          </a:solidFill>
          <a:ln>
            <a:noFill/>
          </a:ln>
        </p:spPr>
      </p:sp>
      <p:sp>
        <p:nvSpPr>
          <p:cNvPr id="333" name="Google Shape;333;p33"/>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3"/>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3"/>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6" name="Google Shape;336;p33"/>
          <p:cNvGrpSpPr/>
          <p:nvPr/>
        </p:nvGrpSpPr>
        <p:grpSpPr>
          <a:xfrm>
            <a:off x="-9525" y="4462475"/>
            <a:ext cx="9167825" cy="595300"/>
            <a:chOff x="-9525" y="4462475"/>
            <a:chExt cx="9167825" cy="595300"/>
          </a:xfrm>
        </p:grpSpPr>
        <p:sp>
          <p:nvSpPr>
            <p:cNvPr id="337" name="Google Shape;337;p3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338" name="Google Shape;338;p3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339" name="Google Shape;339;p3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340" name="Google Shape;340;p33"/>
          <p:cNvGrpSpPr/>
          <p:nvPr/>
        </p:nvGrpSpPr>
        <p:grpSpPr>
          <a:xfrm>
            <a:off x="-42837" y="4443488"/>
            <a:ext cx="9229575" cy="642787"/>
            <a:chOff x="-42837" y="4443488"/>
            <a:chExt cx="9229575" cy="642787"/>
          </a:xfrm>
        </p:grpSpPr>
        <p:sp>
          <p:nvSpPr>
            <p:cNvPr id="341" name="Google Shape;341;p33"/>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3"/>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3"/>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3"/>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3"/>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3"/>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3"/>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3"/>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3"/>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3"/>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3"/>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3"/>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3"/>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3"/>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3"/>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3"/>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3"/>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3"/>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3"/>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3"/>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3"/>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3"/>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3"/>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3"/>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3"/>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6" name="Google Shape;366;p33"/>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3"/>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3"/>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3"/>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371" name="Google Shape;371;p33"/>
          <p:cNvSpPr txBox="1">
            <a:spLocks noGrp="1"/>
          </p:cNvSpPr>
          <p:nvPr>
            <p:ph type="body" idx="1"/>
          </p:nvPr>
        </p:nvSpPr>
        <p:spPr>
          <a:xfrm>
            <a:off x="705900"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72" name="Google Shape;372;p33"/>
          <p:cNvSpPr txBox="1">
            <a:spLocks noGrp="1"/>
          </p:cNvSpPr>
          <p:nvPr>
            <p:ph type="body" idx="2"/>
          </p:nvPr>
        </p:nvSpPr>
        <p:spPr>
          <a:xfrm>
            <a:off x="3304125"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73" name="Google Shape;373;p33"/>
          <p:cNvSpPr txBox="1">
            <a:spLocks noGrp="1"/>
          </p:cNvSpPr>
          <p:nvPr>
            <p:ph type="body" idx="3"/>
          </p:nvPr>
        </p:nvSpPr>
        <p:spPr>
          <a:xfrm>
            <a:off x="5902350"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74" name="Google Shape;374;p3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375"/>
        <p:cNvGrpSpPr/>
        <p:nvPr/>
      </p:nvGrpSpPr>
      <p:grpSpPr>
        <a:xfrm>
          <a:off x="0" y="0"/>
          <a:ext cx="0" cy="0"/>
          <a:chOff x="0" y="0"/>
          <a:chExt cx="0" cy="0"/>
        </a:xfrm>
      </p:grpSpPr>
      <p:sp>
        <p:nvSpPr>
          <p:cNvPr id="376" name="Google Shape;376;p3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25"/>
          <p:cNvGrpSpPr/>
          <p:nvPr/>
        </p:nvGrpSpPr>
        <p:grpSpPr>
          <a:xfrm>
            <a:off x="381000" y="7"/>
            <a:ext cx="8382000" cy="5162348"/>
            <a:chOff x="381000" y="-18750"/>
            <a:chExt cx="8382000" cy="5181000"/>
          </a:xfrm>
        </p:grpSpPr>
        <p:cxnSp>
          <p:nvCxnSpPr>
            <p:cNvPr id="7" name="Google Shape;7;p25"/>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25"/>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25"/>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25"/>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25"/>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25"/>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25"/>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25"/>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25"/>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25"/>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25"/>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25"/>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25"/>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25"/>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25"/>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25"/>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25"/>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25"/>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25"/>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25"/>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25"/>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25"/>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25"/>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2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endParaRPr/>
          </a:p>
        </p:txBody>
      </p:sp>
      <p:sp>
        <p:nvSpPr>
          <p:cNvPr id="31" name="Google Shape;31;p25"/>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Google Shape;32;p2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philippe-fournier-viger.com/spm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13dd2a3f593_0_0"/>
          <p:cNvSpPr txBox="1">
            <a:spLocks noGrp="1"/>
          </p:cNvSpPr>
          <p:nvPr>
            <p:ph type="ctrTitle"/>
          </p:nvPr>
        </p:nvSpPr>
        <p:spPr>
          <a:xfrm>
            <a:off x="639600" y="2508876"/>
            <a:ext cx="8504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3200" dirty="0">
                <a:solidFill>
                  <a:schemeClr val="tx1"/>
                </a:solidFill>
                <a:latin typeface="Times New Roman"/>
                <a:ea typeface="Times New Roman"/>
                <a:cs typeface="Times New Roman"/>
                <a:sym typeface="Times New Roman"/>
              </a:rPr>
              <a:t>KHAI THÁC LUẬT CÓ THỨ TỰ BÁN PHẦN TRONG CƠ SỞ DỮ LIỆU CHUỖI</a:t>
            </a:r>
            <a:endParaRPr sz="3200" dirty="0">
              <a:solidFill>
                <a:schemeClr val="tx1"/>
              </a:solidFill>
              <a:latin typeface="Times New Roman"/>
              <a:ea typeface="Times New Roman"/>
              <a:cs typeface="Times New Roman"/>
              <a:sym typeface="Times New Roman"/>
            </a:endParaRPr>
          </a:p>
        </p:txBody>
      </p:sp>
      <p:sp>
        <p:nvSpPr>
          <p:cNvPr id="465" name="Google Shape;465;g13dd2a3f593_0_0"/>
          <p:cNvSpPr txBox="1"/>
          <p:nvPr/>
        </p:nvSpPr>
        <p:spPr>
          <a:xfrm>
            <a:off x="1053868" y="4172676"/>
            <a:ext cx="34251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Lê </a:t>
            </a:r>
            <a:r>
              <a:rPr lang="en-US" sz="2000" b="0" i="0" u="none" strike="noStrike" cap="none" dirty="0" err="1">
                <a:solidFill>
                  <a:srgbClr val="000000"/>
                </a:solidFill>
                <a:latin typeface="Times New Roman"/>
                <a:ea typeface="Times New Roman"/>
                <a:cs typeface="Times New Roman"/>
                <a:sym typeface="Times New Roman"/>
              </a:rPr>
              <a:t>Thành</a:t>
            </a:r>
            <a:r>
              <a:rPr lang="en-US" sz="2000" b="0" i="0" u="none" strike="noStrike" cap="none" dirty="0">
                <a:solidFill>
                  <a:srgbClr val="000000"/>
                </a:solidFill>
                <a:latin typeface="Times New Roman"/>
                <a:ea typeface="Times New Roman"/>
                <a:cs typeface="Times New Roman"/>
                <a:sym typeface="Times New Roman"/>
              </a:rPr>
              <a:t> Nam - 18127158</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Lê </a:t>
            </a:r>
            <a:r>
              <a:rPr lang="en-US" sz="2000" b="0" i="0" u="none" strike="noStrike" cap="none" dirty="0" err="1">
                <a:solidFill>
                  <a:srgbClr val="000000"/>
                </a:solidFill>
                <a:latin typeface="Times New Roman"/>
                <a:ea typeface="Times New Roman"/>
                <a:cs typeface="Times New Roman"/>
                <a:sym typeface="Times New Roman"/>
              </a:rPr>
              <a:t>Hồng</a:t>
            </a:r>
            <a:r>
              <a:rPr lang="en-US" sz="2000" b="0" i="0" u="none" strike="noStrike" cap="none" dirty="0">
                <a:solidFill>
                  <a:srgbClr val="000000"/>
                </a:solidFill>
                <a:latin typeface="Times New Roman"/>
                <a:ea typeface="Times New Roman"/>
                <a:cs typeface="Times New Roman"/>
                <a:sym typeface="Times New Roman"/>
              </a:rPr>
              <a:t> Quang - 18127190</a:t>
            </a:r>
            <a:endParaRPr sz="2000" b="0" i="0" u="none" strike="noStrike" cap="none" dirty="0">
              <a:solidFill>
                <a:srgbClr val="000000"/>
              </a:solidFill>
              <a:latin typeface="Times New Roman"/>
              <a:ea typeface="Times New Roman"/>
              <a:cs typeface="Times New Roman"/>
              <a:sym typeface="Times New Roman"/>
            </a:endParaRPr>
          </a:p>
        </p:txBody>
      </p:sp>
      <p:pic>
        <p:nvPicPr>
          <p:cNvPr id="466" name="Google Shape;466;g13dd2a3f593_0_0"/>
          <p:cNvPicPr preferRelativeResize="0"/>
          <p:nvPr/>
        </p:nvPicPr>
        <p:blipFill rotWithShape="1">
          <a:blip r:embed="rId3">
            <a:alphaModFix/>
          </a:blip>
          <a:srcRect/>
          <a:stretch/>
        </p:blipFill>
        <p:spPr>
          <a:xfrm>
            <a:off x="126625" y="-156975"/>
            <a:ext cx="2065732" cy="2040859"/>
          </a:xfrm>
          <a:prstGeom prst="rect">
            <a:avLst/>
          </a:prstGeom>
          <a:noFill/>
          <a:ln>
            <a:noFill/>
          </a:ln>
        </p:spPr>
      </p:pic>
      <p:sp>
        <p:nvSpPr>
          <p:cNvPr id="467" name="Google Shape;467;g13dd2a3f593_0_0"/>
          <p:cNvSpPr txBox="1"/>
          <p:nvPr/>
        </p:nvSpPr>
        <p:spPr>
          <a:xfrm>
            <a:off x="1012534" y="3739791"/>
            <a:ext cx="36525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1" i="1" dirty="0" err="1">
                <a:latin typeface="Times New Roman"/>
                <a:ea typeface="Times New Roman"/>
                <a:cs typeface="Times New Roman"/>
                <a:sym typeface="Times New Roman"/>
              </a:rPr>
              <a:t>Sinh</a:t>
            </a:r>
            <a:r>
              <a:rPr lang="en-US" sz="2100" b="1" i="1" dirty="0">
                <a:latin typeface="Times New Roman"/>
                <a:ea typeface="Times New Roman"/>
                <a:cs typeface="Times New Roman"/>
                <a:sym typeface="Times New Roman"/>
              </a:rPr>
              <a:t> </a:t>
            </a:r>
            <a:r>
              <a:rPr lang="en-US" sz="2100" b="1" i="1" dirty="0" err="1">
                <a:latin typeface="Times New Roman"/>
                <a:ea typeface="Times New Roman"/>
                <a:cs typeface="Times New Roman"/>
                <a:sym typeface="Times New Roman"/>
              </a:rPr>
              <a:t>viên</a:t>
            </a:r>
            <a:r>
              <a:rPr lang="en-US" sz="2100" b="1" i="1" dirty="0">
                <a:latin typeface="Times New Roman"/>
                <a:ea typeface="Times New Roman"/>
                <a:cs typeface="Times New Roman"/>
                <a:sym typeface="Times New Roman"/>
              </a:rPr>
              <a:t> </a:t>
            </a:r>
            <a:r>
              <a:rPr lang="en-US" sz="2100" b="1" i="1" dirty="0" err="1">
                <a:latin typeface="Times New Roman"/>
                <a:ea typeface="Times New Roman"/>
                <a:cs typeface="Times New Roman"/>
                <a:sym typeface="Times New Roman"/>
              </a:rPr>
              <a:t>thực</a:t>
            </a:r>
            <a:r>
              <a:rPr lang="en-US" sz="2100" b="1" i="1" dirty="0">
                <a:latin typeface="Times New Roman"/>
                <a:ea typeface="Times New Roman"/>
                <a:cs typeface="Times New Roman"/>
                <a:sym typeface="Times New Roman"/>
              </a:rPr>
              <a:t> </a:t>
            </a:r>
            <a:r>
              <a:rPr lang="en-US" sz="2100" b="1" i="1" dirty="0" err="1">
                <a:latin typeface="Times New Roman"/>
                <a:ea typeface="Times New Roman"/>
                <a:cs typeface="Times New Roman"/>
                <a:sym typeface="Times New Roman"/>
              </a:rPr>
              <a:t>hiện</a:t>
            </a:r>
            <a:r>
              <a:rPr lang="en-US" sz="2100" b="1" i="1" dirty="0">
                <a:latin typeface="Times New Roman"/>
                <a:ea typeface="Times New Roman"/>
                <a:cs typeface="Times New Roman"/>
                <a:sym typeface="Times New Roman"/>
              </a:rPr>
              <a:t>:</a:t>
            </a:r>
            <a:endParaRPr sz="2100" b="1" i="1" u="none" strike="noStrike" cap="none" dirty="0">
              <a:solidFill>
                <a:srgbClr val="000000"/>
              </a:solidFill>
              <a:latin typeface="Times New Roman"/>
              <a:ea typeface="Times New Roman"/>
              <a:cs typeface="Times New Roman"/>
              <a:sym typeface="Times New Roman"/>
            </a:endParaRPr>
          </a:p>
        </p:txBody>
      </p:sp>
      <p:sp>
        <p:nvSpPr>
          <p:cNvPr id="2" name="Google Shape;465;g13dd2a3f593_0_0">
            <a:extLst>
              <a:ext uri="{FF2B5EF4-FFF2-40B4-BE49-F238E27FC236}">
                <a16:creationId xmlns:a16="http://schemas.microsoft.com/office/drawing/2014/main" id="{CF0ACE2A-50AB-633B-C1E7-0FA36E1130DD}"/>
              </a:ext>
            </a:extLst>
          </p:cNvPr>
          <p:cNvSpPr txBox="1"/>
          <p:nvPr/>
        </p:nvSpPr>
        <p:spPr>
          <a:xfrm>
            <a:off x="2878322" y="215899"/>
            <a:ext cx="5957205"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a:ea typeface="Times New Roman"/>
                <a:cs typeface="Times New Roman"/>
                <a:sym typeface="Times New Roman"/>
              </a:rPr>
              <a:t>TRƯỜNG ĐẠI HỌC KHOA HỌC TỰ NHIÊN</a:t>
            </a:r>
          </a:p>
          <a:p>
            <a:pPr marL="0" marR="0" lvl="0" indent="0" algn="ctr" rtl="0">
              <a:lnSpc>
                <a:spcPct val="100000"/>
              </a:lnSpc>
              <a:spcBef>
                <a:spcPts val="0"/>
              </a:spcBef>
              <a:spcAft>
                <a:spcPts val="0"/>
              </a:spcAft>
              <a:buClr>
                <a:srgbClr val="000000"/>
              </a:buClr>
              <a:buSzPts val="2000"/>
              <a:buFont typeface="Arial"/>
              <a:buNone/>
            </a:pPr>
            <a:r>
              <a:rPr lang="en-US" sz="2000" dirty="0">
                <a:latin typeface="Times New Roman"/>
                <a:ea typeface="Times New Roman"/>
                <a:cs typeface="Times New Roman"/>
                <a:sym typeface="Times New Roman"/>
              </a:rPr>
              <a:t>KHOA CÔNG NGHỆ THÔNG TIN</a:t>
            </a:r>
            <a:endParaRPr sz="2000" b="0" i="0" u="none" strike="noStrike" cap="none" dirty="0">
              <a:solidFill>
                <a:srgbClr val="000000"/>
              </a:solidFill>
              <a:latin typeface="Times New Roman"/>
              <a:ea typeface="Times New Roman"/>
              <a:cs typeface="Times New Roman"/>
              <a:sym typeface="Times New Roman"/>
            </a:endParaRPr>
          </a:p>
        </p:txBody>
      </p:sp>
      <p:sp>
        <p:nvSpPr>
          <p:cNvPr id="3" name="Google Shape;467;g13dd2a3f593_0_0">
            <a:extLst>
              <a:ext uri="{FF2B5EF4-FFF2-40B4-BE49-F238E27FC236}">
                <a16:creationId xmlns:a16="http://schemas.microsoft.com/office/drawing/2014/main" id="{4B6AB77A-E36F-6DAF-D79D-D10A0D25F062}"/>
              </a:ext>
            </a:extLst>
          </p:cNvPr>
          <p:cNvSpPr txBox="1"/>
          <p:nvPr/>
        </p:nvSpPr>
        <p:spPr>
          <a:xfrm>
            <a:off x="5957271" y="4172676"/>
            <a:ext cx="36525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1" u="none" strike="noStrike" cap="none" dirty="0">
                <a:solidFill>
                  <a:srgbClr val="000000"/>
                </a:solidFill>
                <a:latin typeface="Times New Roman"/>
                <a:ea typeface="Times New Roman"/>
                <a:cs typeface="Times New Roman"/>
                <a:sym typeface="Times New Roman"/>
              </a:rPr>
              <a:t>GS.TS Lê </a:t>
            </a:r>
            <a:r>
              <a:rPr lang="en-US" sz="2100" b="0" i="1" u="none" strike="noStrike" cap="none" dirty="0" err="1">
                <a:solidFill>
                  <a:srgbClr val="000000"/>
                </a:solidFill>
                <a:latin typeface="Times New Roman"/>
                <a:ea typeface="Times New Roman"/>
                <a:cs typeface="Times New Roman"/>
                <a:sym typeface="Times New Roman"/>
              </a:rPr>
              <a:t>Hoài</a:t>
            </a:r>
            <a:r>
              <a:rPr lang="en-US" sz="2100" b="0" i="1" u="none" strike="noStrike" cap="none" dirty="0">
                <a:solidFill>
                  <a:srgbClr val="000000"/>
                </a:solidFill>
                <a:latin typeface="Times New Roman"/>
                <a:ea typeface="Times New Roman"/>
                <a:cs typeface="Times New Roman"/>
                <a:sym typeface="Times New Roman"/>
              </a:rPr>
              <a:t> </a:t>
            </a:r>
            <a:r>
              <a:rPr lang="en-US" sz="2100" b="0" i="1" u="none" strike="noStrike" cap="none" dirty="0" err="1">
                <a:solidFill>
                  <a:srgbClr val="000000"/>
                </a:solidFill>
                <a:latin typeface="Times New Roman"/>
                <a:ea typeface="Times New Roman"/>
                <a:cs typeface="Times New Roman"/>
                <a:sym typeface="Times New Roman"/>
              </a:rPr>
              <a:t>Bắc</a:t>
            </a:r>
            <a:endParaRPr sz="2100" b="0" i="1" u="none" strike="noStrike" cap="none" dirty="0">
              <a:solidFill>
                <a:srgbClr val="000000"/>
              </a:solidFill>
              <a:latin typeface="Times New Roman"/>
              <a:ea typeface="Times New Roman"/>
              <a:cs typeface="Times New Roman"/>
              <a:sym typeface="Times New Roman"/>
            </a:endParaRPr>
          </a:p>
        </p:txBody>
      </p:sp>
      <p:sp>
        <p:nvSpPr>
          <p:cNvPr id="4" name="Google Shape;467;g13dd2a3f593_0_0">
            <a:extLst>
              <a:ext uri="{FF2B5EF4-FFF2-40B4-BE49-F238E27FC236}">
                <a16:creationId xmlns:a16="http://schemas.microsoft.com/office/drawing/2014/main" id="{5065BF67-D6FD-27F8-6D0C-2A90957D1298}"/>
              </a:ext>
            </a:extLst>
          </p:cNvPr>
          <p:cNvSpPr txBox="1"/>
          <p:nvPr/>
        </p:nvSpPr>
        <p:spPr>
          <a:xfrm>
            <a:off x="5957271" y="3761825"/>
            <a:ext cx="36525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1" i="1" dirty="0" err="1">
                <a:latin typeface="Times New Roman"/>
                <a:ea typeface="Times New Roman"/>
                <a:cs typeface="Times New Roman"/>
                <a:sym typeface="Times New Roman"/>
              </a:rPr>
              <a:t>Giáo</a:t>
            </a:r>
            <a:r>
              <a:rPr lang="en-US" sz="2100" b="1" i="1" dirty="0">
                <a:latin typeface="Times New Roman"/>
                <a:ea typeface="Times New Roman"/>
                <a:cs typeface="Times New Roman"/>
                <a:sym typeface="Times New Roman"/>
              </a:rPr>
              <a:t> </a:t>
            </a:r>
            <a:r>
              <a:rPr lang="en-US" sz="2100" b="1" i="1" dirty="0" err="1">
                <a:latin typeface="Times New Roman"/>
                <a:ea typeface="Times New Roman"/>
                <a:cs typeface="Times New Roman"/>
                <a:sym typeface="Times New Roman"/>
              </a:rPr>
              <a:t>viên</a:t>
            </a:r>
            <a:r>
              <a:rPr lang="en-US" sz="2100" b="1" i="1" dirty="0">
                <a:latin typeface="Times New Roman"/>
                <a:ea typeface="Times New Roman"/>
                <a:cs typeface="Times New Roman"/>
                <a:sym typeface="Times New Roman"/>
              </a:rPr>
              <a:t> </a:t>
            </a:r>
            <a:r>
              <a:rPr lang="en-US" sz="2100" b="1" i="1" dirty="0" err="1">
                <a:latin typeface="Times New Roman"/>
                <a:ea typeface="Times New Roman"/>
                <a:cs typeface="Times New Roman"/>
                <a:sym typeface="Times New Roman"/>
              </a:rPr>
              <a:t>hướng</a:t>
            </a:r>
            <a:r>
              <a:rPr lang="en-US" sz="2100" b="1" i="1" dirty="0">
                <a:latin typeface="Times New Roman"/>
                <a:ea typeface="Times New Roman"/>
                <a:cs typeface="Times New Roman"/>
                <a:sym typeface="Times New Roman"/>
              </a:rPr>
              <a:t> </a:t>
            </a:r>
            <a:r>
              <a:rPr lang="en-US" sz="2100" b="1" i="1" dirty="0" err="1">
                <a:latin typeface="Times New Roman"/>
                <a:ea typeface="Times New Roman"/>
                <a:cs typeface="Times New Roman"/>
                <a:sym typeface="Times New Roman"/>
              </a:rPr>
              <a:t>dẫn</a:t>
            </a:r>
            <a:r>
              <a:rPr lang="en-US" sz="2100" b="1" i="1" dirty="0">
                <a:latin typeface="Times New Roman"/>
                <a:ea typeface="Times New Roman"/>
                <a:cs typeface="Times New Roman"/>
                <a:sym typeface="Times New Roman"/>
              </a:rPr>
              <a:t>:</a:t>
            </a:r>
            <a:endParaRPr sz="2100" b="1" i="1" u="none" strike="noStrike" cap="none" dirty="0">
              <a:solidFill>
                <a:srgbClr val="000000"/>
              </a:solidFill>
              <a:latin typeface="Times New Roman"/>
              <a:ea typeface="Times New Roman"/>
              <a:cs typeface="Times New Roman"/>
              <a:sym typeface="Times New Roman"/>
            </a:endParaRPr>
          </a:p>
        </p:txBody>
      </p:sp>
      <p:sp>
        <p:nvSpPr>
          <p:cNvPr id="5" name="Google Shape;465;g13dd2a3f593_0_0">
            <a:extLst>
              <a:ext uri="{FF2B5EF4-FFF2-40B4-BE49-F238E27FC236}">
                <a16:creationId xmlns:a16="http://schemas.microsoft.com/office/drawing/2014/main" id="{AA84D2D3-FAEE-4E68-22D4-B581411884AC}"/>
              </a:ext>
            </a:extLst>
          </p:cNvPr>
          <p:cNvSpPr txBox="1"/>
          <p:nvPr/>
        </p:nvSpPr>
        <p:spPr>
          <a:xfrm>
            <a:off x="2978668" y="1109237"/>
            <a:ext cx="5957205"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dirty="0">
                <a:latin typeface="Times New Roman"/>
                <a:ea typeface="Times New Roman"/>
                <a:cs typeface="Times New Roman"/>
                <a:sym typeface="Times New Roman"/>
              </a:rPr>
              <a:t>KHÓA LUẬN TỐT NGHIỆP</a:t>
            </a:r>
            <a:endParaRPr lang="en-US" sz="2000" b="1" i="0" u="none" strike="noStrike" cap="none" dirty="0">
              <a:solidFill>
                <a:srgbClr val="000000"/>
              </a:solidFill>
              <a:latin typeface="Times New Roman"/>
              <a:ea typeface="Times New Roman"/>
              <a:cs typeface="Times New Roman"/>
              <a:sym typeface="Times New Roman"/>
            </a:endParaRPr>
          </a:p>
        </p:txBody>
      </p:sp>
      <p:sp>
        <p:nvSpPr>
          <p:cNvPr id="6" name="Google Shape;465;g13dd2a3f593_0_0">
            <a:extLst>
              <a:ext uri="{FF2B5EF4-FFF2-40B4-BE49-F238E27FC236}">
                <a16:creationId xmlns:a16="http://schemas.microsoft.com/office/drawing/2014/main" id="{0E9A02EB-7859-7151-0929-3DF548BDFC29}"/>
              </a:ext>
            </a:extLst>
          </p:cNvPr>
          <p:cNvSpPr txBox="1"/>
          <p:nvPr/>
        </p:nvSpPr>
        <p:spPr>
          <a:xfrm>
            <a:off x="4199704" y="4658542"/>
            <a:ext cx="5957205"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latin typeface="Times New Roman"/>
                <a:ea typeface="Times New Roman"/>
                <a:cs typeface="Times New Roman"/>
                <a:sym typeface="Times New Roman"/>
              </a:rPr>
              <a:t>T8/2022</a:t>
            </a:r>
            <a:endParaRPr lang="en-US" sz="20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5"/>
          <p:cNvSpPr/>
          <p:nvPr/>
        </p:nvSpPr>
        <p:spPr>
          <a:xfrm>
            <a:off x="6239054" y="2573284"/>
            <a:ext cx="631800" cy="3174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5"/>
          <p:cNvSpPr/>
          <p:nvPr/>
        </p:nvSpPr>
        <p:spPr>
          <a:xfrm>
            <a:off x="3656290" y="2604049"/>
            <a:ext cx="1340700" cy="3174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5"/>
          <p:cNvSpPr/>
          <p:nvPr/>
        </p:nvSpPr>
        <p:spPr>
          <a:xfrm>
            <a:off x="1191405" y="2595602"/>
            <a:ext cx="1005600" cy="3417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5"/>
          <p:cNvSpPr txBox="1">
            <a:spLocks noGrp="1"/>
          </p:cNvSpPr>
          <p:nvPr>
            <p:ph type="title"/>
          </p:nvPr>
        </p:nvSpPr>
        <p:spPr>
          <a:xfrm>
            <a:off x="1073700" y="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2. Phát biểu vấn đề</a:t>
            </a:r>
            <a:endParaRPr sz="2400">
              <a:latin typeface="Times New Roman"/>
              <a:ea typeface="Times New Roman"/>
              <a:cs typeface="Times New Roman"/>
              <a:sym typeface="Times New Roman"/>
            </a:endParaRPr>
          </a:p>
        </p:txBody>
      </p:sp>
      <p:sp>
        <p:nvSpPr>
          <p:cNvPr id="607" name="Google Shape;607;p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
        <p:nvSpPr>
          <p:cNvPr id="608" name="Google Shape;608;p15"/>
          <p:cNvSpPr txBox="1">
            <a:spLocks noGrp="1"/>
          </p:cNvSpPr>
          <p:nvPr>
            <p:ph type="body" idx="1"/>
          </p:nvPr>
        </p:nvSpPr>
        <p:spPr>
          <a:xfrm>
            <a:off x="898200" y="944730"/>
            <a:ext cx="7172100" cy="1304227"/>
          </a:xfrm>
          <a:prstGeom prst="rect">
            <a:avLst/>
          </a:prstGeom>
          <a:noFill/>
          <a:ln>
            <a:noFill/>
          </a:ln>
        </p:spPr>
        <p:txBody>
          <a:bodyPr spcFirstLastPara="1" wrap="square" lIns="91425" tIns="91425" rIns="91425" bIns="91425" anchor="t" anchorCtr="0">
            <a:noAutofit/>
          </a:bodyPr>
          <a:lstStyle/>
          <a:p>
            <a:pPr marL="450850" lvl="0" indent="-342900" algn="just" rtl="0">
              <a:lnSpc>
                <a:spcPct val="150000"/>
              </a:lnSpc>
              <a:spcBef>
                <a:spcPts val="600"/>
              </a:spcBef>
              <a:spcAft>
                <a:spcPts val="0"/>
              </a:spcAft>
              <a:buSzPts val="2000"/>
              <a:buFont typeface="Arial"/>
              <a:buChar char="•"/>
            </a:pPr>
            <a:r>
              <a:rPr lang="en-US" sz="2000">
                <a:latin typeface="Times New Roman"/>
                <a:ea typeface="Times New Roman"/>
                <a:cs typeface="Times New Roman"/>
                <a:sym typeface="Times New Roman"/>
              </a:rPr>
              <a:t>Thời điểm diễn ra của tập sự kiện hay một luật tại  khoảng thời gian [t</a:t>
            </a:r>
            <a:r>
              <a:rPr lang="en-US" sz="2000" baseline="-25000">
                <a:latin typeface="Times New Roman"/>
                <a:ea typeface="Times New Roman"/>
                <a:cs typeface="Times New Roman"/>
                <a:sym typeface="Times New Roman"/>
              </a:rPr>
              <a:t>i1</a:t>
            </a:r>
            <a:r>
              <a:rPr lang="en-US" sz="2000">
                <a:latin typeface="Times New Roman"/>
                <a:ea typeface="Times New Roman"/>
                <a:cs typeface="Times New Roman"/>
                <a:sym typeface="Times New Roman"/>
              </a:rPr>
              <a:t>, t</a:t>
            </a:r>
            <a:r>
              <a:rPr lang="en-US" sz="2000" baseline="-25000">
                <a:latin typeface="Times New Roman"/>
                <a:ea typeface="Times New Roman"/>
                <a:cs typeface="Times New Roman"/>
                <a:sym typeface="Times New Roman"/>
              </a:rPr>
              <a:t>j1</a:t>
            </a:r>
            <a:r>
              <a:rPr lang="en-US" sz="2000">
                <a:latin typeface="Times New Roman"/>
                <a:ea typeface="Times New Roman"/>
                <a:cs typeface="Times New Roman"/>
                <a:sym typeface="Times New Roman"/>
              </a:rPr>
              <a:t>] được cho là dư thừa </a:t>
            </a:r>
            <a:r>
              <a:rPr lang="en-US" sz="2000" i="1">
                <a:latin typeface="Times New Roman"/>
                <a:ea typeface="Times New Roman"/>
                <a:cs typeface="Times New Roman"/>
                <a:sym typeface="Times New Roman"/>
              </a:rPr>
              <a:t>(redundant)</a:t>
            </a:r>
            <a:r>
              <a:rPr lang="en-US" sz="2000">
                <a:latin typeface="Times New Roman"/>
                <a:ea typeface="Times New Roman"/>
                <a:cs typeface="Times New Roman"/>
                <a:sym typeface="Times New Roman"/>
              </a:rPr>
              <a:t> nếu có [t</a:t>
            </a:r>
            <a:r>
              <a:rPr lang="en-US" sz="2000" baseline="-25000">
                <a:latin typeface="Times New Roman"/>
                <a:ea typeface="Times New Roman"/>
                <a:cs typeface="Times New Roman"/>
                <a:sym typeface="Times New Roman"/>
              </a:rPr>
              <a:t>i2</a:t>
            </a:r>
            <a:r>
              <a:rPr lang="en-US" sz="2000">
                <a:latin typeface="Times New Roman"/>
                <a:ea typeface="Times New Roman"/>
                <a:cs typeface="Times New Roman"/>
                <a:sym typeface="Times New Roman"/>
              </a:rPr>
              <a:t>, t</a:t>
            </a:r>
            <a:r>
              <a:rPr lang="en-US" sz="2000" baseline="-25000">
                <a:latin typeface="Times New Roman"/>
                <a:ea typeface="Times New Roman"/>
                <a:cs typeface="Times New Roman"/>
                <a:sym typeface="Times New Roman"/>
              </a:rPr>
              <a:t>j2</a:t>
            </a:r>
            <a:r>
              <a:rPr lang="en-US" sz="2000">
                <a:latin typeface="Times New Roman"/>
                <a:ea typeface="Times New Roman"/>
                <a:cs typeface="Times New Roman"/>
                <a:sym typeface="Times New Roman"/>
              </a:rPr>
              <a:t>] thỏa  t</a:t>
            </a:r>
            <a:r>
              <a:rPr lang="en-US" sz="2000" baseline="-25000">
                <a:latin typeface="Times New Roman"/>
                <a:ea typeface="Times New Roman"/>
                <a:cs typeface="Times New Roman"/>
                <a:sym typeface="Times New Roman"/>
              </a:rPr>
              <a:t>i1</a:t>
            </a:r>
            <a:r>
              <a:rPr lang="en-US" sz="2000">
                <a:latin typeface="Times New Roman"/>
                <a:ea typeface="Times New Roman"/>
                <a:cs typeface="Times New Roman"/>
                <a:sym typeface="Times New Roman"/>
              </a:rPr>
              <a:t> ≤ t</a:t>
            </a:r>
            <a:r>
              <a:rPr lang="en-US" sz="2000" baseline="-25000">
                <a:latin typeface="Times New Roman"/>
                <a:ea typeface="Times New Roman"/>
                <a:cs typeface="Times New Roman"/>
                <a:sym typeface="Times New Roman"/>
              </a:rPr>
              <a:t>i2</a:t>
            </a:r>
            <a:r>
              <a:rPr lang="en-US" sz="2000">
                <a:latin typeface="Times New Roman"/>
                <a:ea typeface="Times New Roman"/>
                <a:cs typeface="Times New Roman"/>
                <a:sym typeface="Times New Roman"/>
              </a:rPr>
              <a:t> ≤ t</a:t>
            </a:r>
            <a:r>
              <a:rPr lang="en-US" sz="2000" baseline="-25000">
                <a:latin typeface="Times New Roman"/>
                <a:ea typeface="Times New Roman"/>
                <a:cs typeface="Times New Roman"/>
                <a:sym typeface="Times New Roman"/>
              </a:rPr>
              <a:t>j1</a:t>
            </a:r>
            <a:r>
              <a:rPr lang="en-US" sz="2000">
                <a:latin typeface="Times New Roman"/>
                <a:ea typeface="Times New Roman"/>
                <a:cs typeface="Times New Roman"/>
                <a:sym typeface="Times New Roman"/>
              </a:rPr>
              <a:t> hay t</a:t>
            </a:r>
            <a:r>
              <a:rPr lang="en-US" sz="2000" baseline="-25000">
                <a:latin typeface="Times New Roman"/>
                <a:ea typeface="Times New Roman"/>
                <a:cs typeface="Times New Roman"/>
                <a:sym typeface="Times New Roman"/>
              </a:rPr>
              <a:t>i2</a:t>
            </a:r>
            <a:r>
              <a:rPr lang="en-US" sz="2000">
                <a:latin typeface="Times New Roman"/>
                <a:ea typeface="Times New Roman"/>
                <a:cs typeface="Times New Roman"/>
                <a:sym typeface="Times New Roman"/>
              </a:rPr>
              <a:t> ≤ t</a:t>
            </a:r>
            <a:r>
              <a:rPr lang="en-US" sz="2000" baseline="-25000">
                <a:latin typeface="Times New Roman"/>
                <a:ea typeface="Times New Roman"/>
                <a:cs typeface="Times New Roman"/>
                <a:sym typeface="Times New Roman"/>
              </a:rPr>
              <a:t>i1</a:t>
            </a:r>
            <a:r>
              <a:rPr lang="en-US" sz="2000">
                <a:latin typeface="Times New Roman"/>
                <a:ea typeface="Times New Roman"/>
                <a:cs typeface="Times New Roman"/>
                <a:sym typeface="Times New Roman"/>
              </a:rPr>
              <a:t> ≤ t</a:t>
            </a:r>
            <a:r>
              <a:rPr lang="en-US" sz="2000" baseline="-25000">
                <a:latin typeface="Times New Roman"/>
                <a:ea typeface="Times New Roman"/>
                <a:cs typeface="Times New Roman"/>
                <a:sym typeface="Times New Roman"/>
              </a:rPr>
              <a:t>j2</a:t>
            </a:r>
            <a:r>
              <a:rPr lang="en-US" sz="2000">
                <a:latin typeface="Times New Roman"/>
                <a:ea typeface="Times New Roman"/>
                <a:cs typeface="Times New Roman"/>
                <a:sym typeface="Times New Roman"/>
              </a:rPr>
              <a:t>.</a:t>
            </a:r>
            <a:endParaRPr/>
          </a:p>
          <a:p>
            <a:pPr marL="107950" lvl="0" indent="0" algn="l" rtl="0">
              <a:lnSpc>
                <a:spcPct val="150000"/>
              </a:lnSpc>
              <a:spcBef>
                <a:spcPts val="600"/>
              </a:spcBef>
              <a:spcAft>
                <a:spcPts val="0"/>
              </a:spcAft>
              <a:buSzPts val="1900"/>
              <a:buNone/>
            </a:pPr>
            <a:endParaRPr sz="2000">
              <a:latin typeface="Times New Roman"/>
              <a:ea typeface="Times New Roman"/>
              <a:cs typeface="Times New Roman"/>
              <a:sym typeface="Times New Roman"/>
            </a:endParaRPr>
          </a:p>
        </p:txBody>
      </p:sp>
      <p:grpSp>
        <p:nvGrpSpPr>
          <p:cNvPr id="609" name="Google Shape;609;p15"/>
          <p:cNvGrpSpPr/>
          <p:nvPr/>
        </p:nvGrpSpPr>
        <p:grpSpPr>
          <a:xfrm>
            <a:off x="812899" y="2571750"/>
            <a:ext cx="8246139" cy="1070255"/>
            <a:chOff x="859316" y="2085590"/>
            <a:chExt cx="8246139" cy="1070255"/>
          </a:xfrm>
        </p:grpSpPr>
        <p:cxnSp>
          <p:nvCxnSpPr>
            <p:cNvPr id="610" name="Google Shape;610;p15"/>
            <p:cNvCxnSpPr/>
            <p:nvPr/>
          </p:nvCxnSpPr>
          <p:spPr>
            <a:xfrm>
              <a:off x="859316" y="2587738"/>
              <a:ext cx="7425300" cy="0"/>
            </a:xfrm>
            <a:prstGeom prst="straightConnector1">
              <a:avLst/>
            </a:prstGeom>
            <a:noFill/>
            <a:ln w="38100" cap="flat" cmpd="sng">
              <a:solidFill>
                <a:srgbClr val="262F48"/>
              </a:solidFill>
              <a:prstDash val="solid"/>
              <a:round/>
              <a:headEnd type="none" w="sm" len="sm"/>
              <a:tailEnd type="triangle" w="med" len="med"/>
            </a:ln>
          </p:spPr>
        </p:cxnSp>
        <p:sp>
          <p:nvSpPr>
            <p:cNvPr id="611" name="Google Shape;611;p15"/>
            <p:cNvSpPr/>
            <p:nvPr/>
          </p:nvSpPr>
          <p:spPr>
            <a:xfrm>
              <a:off x="1287037" y="2518015"/>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2" name="Google Shape;612;p15"/>
            <p:cNvSpPr/>
            <p:nvPr/>
          </p:nvSpPr>
          <p:spPr>
            <a:xfrm>
              <a:off x="1945093" y="251243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3" name="Google Shape;613;p15"/>
            <p:cNvSpPr/>
            <p:nvPr/>
          </p:nvSpPr>
          <p:spPr>
            <a:xfrm>
              <a:off x="2603149"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4" name="Google Shape;614;p15"/>
            <p:cNvSpPr/>
            <p:nvPr/>
          </p:nvSpPr>
          <p:spPr>
            <a:xfrm>
              <a:off x="3223837"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5" name="Google Shape;615;p15"/>
            <p:cNvSpPr/>
            <p:nvPr/>
          </p:nvSpPr>
          <p:spPr>
            <a:xfrm>
              <a:off x="3763300"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6" name="Google Shape;616;p15"/>
            <p:cNvSpPr/>
            <p:nvPr/>
          </p:nvSpPr>
          <p:spPr>
            <a:xfrm>
              <a:off x="4333710"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7" name="Google Shape;617;p15"/>
            <p:cNvSpPr/>
            <p:nvPr/>
          </p:nvSpPr>
          <p:spPr>
            <a:xfrm>
              <a:off x="4871842"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8" name="Google Shape;618;p15"/>
            <p:cNvSpPr/>
            <p:nvPr/>
          </p:nvSpPr>
          <p:spPr>
            <a:xfrm>
              <a:off x="5439732" y="2500650"/>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9" name="Google Shape;619;p15"/>
            <p:cNvSpPr/>
            <p:nvPr/>
          </p:nvSpPr>
          <p:spPr>
            <a:xfrm>
              <a:off x="6026688" y="2500650"/>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0" name="Google Shape;620;p15"/>
            <p:cNvSpPr/>
            <p:nvPr/>
          </p:nvSpPr>
          <p:spPr>
            <a:xfrm>
              <a:off x="6576276" y="2500650"/>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1" name="Google Shape;621;p15"/>
            <p:cNvSpPr/>
            <p:nvPr/>
          </p:nvSpPr>
          <p:spPr>
            <a:xfrm>
              <a:off x="7087737" y="2500650"/>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2" name="Google Shape;622;p15"/>
            <p:cNvSpPr txBox="1"/>
            <p:nvPr/>
          </p:nvSpPr>
          <p:spPr>
            <a:xfrm>
              <a:off x="8121608" y="2126894"/>
              <a:ext cx="870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Events:</a:t>
              </a:r>
              <a:endParaRPr sz="1400" b="0" i="0" u="none" strike="noStrike" cap="none">
                <a:solidFill>
                  <a:srgbClr val="000000"/>
                </a:solidFill>
                <a:latin typeface="Arial"/>
                <a:ea typeface="Arial"/>
                <a:cs typeface="Arial"/>
                <a:sym typeface="Arial"/>
              </a:endParaRPr>
            </a:p>
          </p:txBody>
        </p:sp>
        <p:sp>
          <p:nvSpPr>
            <p:cNvPr id="623" name="Google Shape;623;p15"/>
            <p:cNvSpPr txBox="1"/>
            <p:nvPr/>
          </p:nvSpPr>
          <p:spPr>
            <a:xfrm>
              <a:off x="7895555" y="2738412"/>
              <a:ext cx="1209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Timestamps:</a:t>
              </a:r>
              <a:endParaRPr sz="1400" b="0" i="0" u="none" strike="noStrike" cap="none">
                <a:solidFill>
                  <a:srgbClr val="000000"/>
                </a:solidFill>
                <a:latin typeface="Arial"/>
                <a:ea typeface="Arial"/>
                <a:cs typeface="Arial"/>
                <a:sym typeface="Arial"/>
              </a:endParaRPr>
            </a:p>
          </p:txBody>
        </p:sp>
        <p:sp>
          <p:nvSpPr>
            <p:cNvPr id="624" name="Google Shape;624;p15"/>
            <p:cNvSpPr txBox="1"/>
            <p:nvPr/>
          </p:nvSpPr>
          <p:spPr>
            <a:xfrm>
              <a:off x="1208500" y="2085590"/>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625" name="Google Shape;625;p15"/>
            <p:cNvSpPr txBox="1"/>
            <p:nvPr/>
          </p:nvSpPr>
          <p:spPr>
            <a:xfrm>
              <a:off x="1208501" y="2805465"/>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26" name="Google Shape;626;p15"/>
            <p:cNvSpPr txBox="1"/>
            <p:nvPr/>
          </p:nvSpPr>
          <p:spPr>
            <a:xfrm>
              <a:off x="1764338" y="2085590"/>
              <a:ext cx="503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a,b</a:t>
              </a:r>
              <a:endParaRPr sz="1600" b="1" i="0" u="none" strike="noStrike" cap="none">
                <a:solidFill>
                  <a:srgbClr val="000000"/>
                </a:solidFill>
                <a:latin typeface="Arial"/>
                <a:ea typeface="Arial"/>
                <a:cs typeface="Arial"/>
                <a:sym typeface="Arial"/>
              </a:endParaRPr>
            </a:p>
          </p:txBody>
        </p:sp>
        <p:sp>
          <p:nvSpPr>
            <p:cNvPr id="627" name="Google Shape;627;p15"/>
            <p:cNvSpPr txBox="1"/>
            <p:nvPr/>
          </p:nvSpPr>
          <p:spPr>
            <a:xfrm>
              <a:off x="1817889" y="2805465"/>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628" name="Google Shape;628;p15"/>
            <p:cNvSpPr txBox="1"/>
            <p:nvPr/>
          </p:nvSpPr>
          <p:spPr>
            <a:xfrm>
              <a:off x="2516050" y="2096117"/>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629" name="Google Shape;629;p15"/>
            <p:cNvSpPr txBox="1"/>
            <p:nvPr/>
          </p:nvSpPr>
          <p:spPr>
            <a:xfrm>
              <a:off x="3730553" y="2093208"/>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630" name="Google Shape;630;p15"/>
            <p:cNvSpPr txBox="1"/>
            <p:nvPr/>
          </p:nvSpPr>
          <p:spPr>
            <a:xfrm>
              <a:off x="4277606" y="2093208"/>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631" name="Google Shape;631;p15"/>
            <p:cNvSpPr txBox="1"/>
            <p:nvPr/>
          </p:nvSpPr>
          <p:spPr>
            <a:xfrm>
              <a:off x="4801885" y="2093208"/>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632" name="Google Shape;632;p15"/>
            <p:cNvSpPr txBox="1"/>
            <p:nvPr/>
          </p:nvSpPr>
          <p:spPr>
            <a:xfrm>
              <a:off x="5312528" y="2093016"/>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633" name="Google Shape;633;p15"/>
            <p:cNvSpPr txBox="1"/>
            <p:nvPr/>
          </p:nvSpPr>
          <p:spPr>
            <a:xfrm>
              <a:off x="6285238" y="2093016"/>
              <a:ext cx="7584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a,b,c</a:t>
              </a:r>
              <a:endParaRPr sz="1600" b="1" i="0" u="none" strike="noStrike" cap="none">
                <a:solidFill>
                  <a:srgbClr val="000000"/>
                </a:solidFill>
                <a:latin typeface="Arial"/>
                <a:ea typeface="Arial"/>
                <a:cs typeface="Arial"/>
                <a:sym typeface="Arial"/>
              </a:endParaRPr>
            </a:p>
          </p:txBody>
        </p:sp>
        <p:sp>
          <p:nvSpPr>
            <p:cNvPr id="634" name="Google Shape;634;p15"/>
            <p:cNvSpPr txBox="1"/>
            <p:nvPr/>
          </p:nvSpPr>
          <p:spPr>
            <a:xfrm>
              <a:off x="7014662" y="2091357"/>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635" name="Google Shape;635;p15"/>
            <p:cNvSpPr txBox="1"/>
            <p:nvPr/>
          </p:nvSpPr>
          <p:spPr>
            <a:xfrm>
              <a:off x="2475945" y="2805465"/>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636" name="Google Shape;636;p15"/>
            <p:cNvSpPr txBox="1"/>
            <p:nvPr/>
          </p:nvSpPr>
          <p:spPr>
            <a:xfrm>
              <a:off x="3121104" y="2816670"/>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37" name="Google Shape;637;p15"/>
            <p:cNvSpPr txBox="1"/>
            <p:nvPr/>
          </p:nvSpPr>
          <p:spPr>
            <a:xfrm>
              <a:off x="3707196" y="2805465"/>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38" name="Google Shape;638;p15"/>
            <p:cNvSpPr txBox="1"/>
            <p:nvPr/>
          </p:nvSpPr>
          <p:spPr>
            <a:xfrm>
              <a:off x="4229373" y="2805465"/>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639" name="Google Shape;639;p15"/>
            <p:cNvSpPr txBox="1"/>
            <p:nvPr/>
          </p:nvSpPr>
          <p:spPr>
            <a:xfrm>
              <a:off x="4744638" y="2817145"/>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sp>
          <p:nvSpPr>
            <p:cNvPr id="640" name="Google Shape;640;p15"/>
            <p:cNvSpPr txBox="1"/>
            <p:nvPr/>
          </p:nvSpPr>
          <p:spPr>
            <a:xfrm>
              <a:off x="5312528" y="2816670"/>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641" name="Google Shape;641;p15"/>
            <p:cNvSpPr txBox="1"/>
            <p:nvPr/>
          </p:nvSpPr>
          <p:spPr>
            <a:xfrm>
              <a:off x="5916299" y="2816670"/>
              <a:ext cx="39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sp>
          <p:nvSpPr>
            <p:cNvPr id="642" name="Google Shape;642;p15"/>
            <p:cNvSpPr txBox="1"/>
            <p:nvPr/>
          </p:nvSpPr>
          <p:spPr>
            <a:xfrm>
              <a:off x="6498066" y="2816670"/>
              <a:ext cx="5004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10</a:t>
              </a:r>
              <a:endParaRPr sz="1400" b="0" i="0" u="none" strike="noStrike" cap="none">
                <a:solidFill>
                  <a:srgbClr val="000000"/>
                </a:solidFill>
                <a:latin typeface="Arial"/>
                <a:ea typeface="Arial"/>
                <a:cs typeface="Arial"/>
                <a:sym typeface="Arial"/>
              </a:endParaRPr>
            </a:p>
          </p:txBody>
        </p:sp>
        <p:sp>
          <p:nvSpPr>
            <p:cNvPr id="643" name="Google Shape;643;p15"/>
            <p:cNvSpPr txBox="1"/>
            <p:nvPr/>
          </p:nvSpPr>
          <p:spPr>
            <a:xfrm>
              <a:off x="6998506" y="2816670"/>
              <a:ext cx="5004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11</a:t>
              </a:r>
              <a:endParaRPr sz="1400" b="0" i="0" u="none" strike="noStrike" cap="none">
                <a:solidFill>
                  <a:srgbClr val="000000"/>
                </a:solidFill>
                <a:latin typeface="Arial"/>
                <a:ea typeface="Arial"/>
                <a:cs typeface="Arial"/>
                <a:sym typeface="Arial"/>
              </a:endParaRPr>
            </a:p>
          </p:txBody>
        </p:sp>
      </p:grpSp>
      <p:sp>
        <p:nvSpPr>
          <p:cNvPr id="644" name="Google Shape;644;p15"/>
          <p:cNvSpPr txBox="1"/>
          <p:nvPr/>
        </p:nvSpPr>
        <p:spPr>
          <a:xfrm>
            <a:off x="1057746" y="3863371"/>
            <a:ext cx="3125210" cy="400110"/>
          </a:xfrm>
          <a:prstGeom prst="rect">
            <a:avLst/>
          </a:prstGeom>
          <a:blipFill rotWithShape="1">
            <a:blip r:embed="rId3">
              <a:alphaModFix/>
            </a:blip>
            <a:stretch>
              <a:fillRect b="-307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45" name="Google Shape;645;p15"/>
          <p:cNvSpPr txBox="1"/>
          <p:nvPr/>
        </p:nvSpPr>
        <p:spPr>
          <a:xfrm>
            <a:off x="4755468" y="3850819"/>
            <a:ext cx="3125210" cy="400110"/>
          </a:xfrm>
          <a:prstGeom prst="rect">
            <a:avLst/>
          </a:prstGeom>
          <a:blipFill rotWithShape="1">
            <a:blip r:embed="rId4">
              <a:alphaModFix/>
            </a:blip>
            <a:stretch>
              <a:fillRect b="-307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46" name="Google Shape;646;p15"/>
          <p:cNvSpPr txBox="1"/>
          <p:nvPr/>
        </p:nvSpPr>
        <p:spPr>
          <a:xfrm>
            <a:off x="1030178" y="666016"/>
            <a:ext cx="733608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3"/>
                </a:solidFill>
                <a:latin typeface="Times New Roman"/>
                <a:ea typeface="Times New Roman"/>
                <a:cs typeface="Times New Roman"/>
                <a:sym typeface="Times New Roman"/>
              </a:rPr>
              <a:t>2.4 Thời gian diễn ra của một tập sự kiện hay một luật: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14054b752cf_0_86"/>
          <p:cNvSpPr txBox="1">
            <a:spLocks noGrp="1"/>
          </p:cNvSpPr>
          <p:nvPr>
            <p:ph type="title"/>
          </p:nvPr>
        </p:nvSpPr>
        <p:spPr>
          <a:xfrm>
            <a:off x="1073700" y="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2. Phát biểu vấn đề</a:t>
            </a:r>
            <a:endParaRPr sz="2400">
              <a:latin typeface="Times New Roman"/>
              <a:ea typeface="Times New Roman"/>
              <a:cs typeface="Times New Roman"/>
              <a:sym typeface="Times New Roman"/>
            </a:endParaRPr>
          </a:p>
        </p:txBody>
      </p:sp>
      <p:sp>
        <p:nvSpPr>
          <p:cNvPr id="652" name="Google Shape;652;g14054b752cf_0_8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653" name="Google Shape;653;g14054b752cf_0_86"/>
          <p:cNvSpPr txBox="1">
            <a:spLocks noGrp="1"/>
          </p:cNvSpPr>
          <p:nvPr>
            <p:ph type="body" idx="1"/>
          </p:nvPr>
        </p:nvSpPr>
        <p:spPr>
          <a:xfrm>
            <a:off x="898200" y="851255"/>
            <a:ext cx="7485634" cy="2989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600"/>
              </a:spcBef>
              <a:spcAft>
                <a:spcPts val="0"/>
              </a:spcAft>
              <a:buSzPts val="1800"/>
              <a:buNone/>
            </a:pPr>
            <a:endParaRPr sz="2000">
              <a:latin typeface="Times New Roman"/>
              <a:ea typeface="Times New Roman"/>
              <a:cs typeface="Times New Roman"/>
              <a:sym typeface="Times New Roman"/>
            </a:endParaRPr>
          </a:p>
          <a:p>
            <a:pPr marL="457200" marR="0" lvl="0" indent="-355600" algn="just" rtl="0">
              <a:lnSpc>
                <a:spcPct val="115000"/>
              </a:lnSpc>
              <a:spcBef>
                <a:spcPts val="600"/>
              </a:spcBef>
              <a:spcAft>
                <a:spcPts val="0"/>
              </a:spcAft>
              <a:buSzPts val="2000"/>
              <a:buFont typeface="Times New Roman"/>
              <a:buChar char="+"/>
            </a:pPr>
            <a:r>
              <a:rPr lang="en-US" sz="2000">
                <a:latin typeface="Times New Roman"/>
                <a:ea typeface="Times New Roman"/>
                <a:cs typeface="Times New Roman"/>
                <a:sym typeface="Times New Roman"/>
              </a:rPr>
              <a:t>Gọi occ(F) là thời điểm diễn ra không dư thừa của F.</a:t>
            </a:r>
            <a:endParaRPr sz="2000">
              <a:latin typeface="Times New Roman"/>
              <a:ea typeface="Times New Roman"/>
              <a:cs typeface="Times New Roman"/>
              <a:sym typeface="Times New Roman"/>
            </a:endParaRPr>
          </a:p>
          <a:p>
            <a:pPr marL="457200" marR="0" lvl="0" indent="-355600" algn="just" rtl="0">
              <a:lnSpc>
                <a:spcPct val="115000"/>
              </a:lnSpc>
              <a:spcBef>
                <a:spcPts val="600"/>
              </a:spcBef>
              <a:spcAft>
                <a:spcPts val="0"/>
              </a:spcAft>
              <a:buSzPts val="2000"/>
              <a:buFont typeface="Times New Roman"/>
              <a:buChar char="+"/>
            </a:pPr>
            <a:r>
              <a:rPr lang="en-US" sz="2000">
                <a:latin typeface="Times New Roman"/>
                <a:ea typeface="Times New Roman"/>
                <a:cs typeface="Times New Roman"/>
                <a:sym typeface="Times New Roman"/>
              </a:rPr>
              <a:t>Gọi occ(X→Y) là thời điểm diễn ra không dư thừa của luật X → Y</a:t>
            </a:r>
            <a:endParaRPr sz="2000">
              <a:latin typeface="Times New Roman"/>
              <a:ea typeface="Times New Roman"/>
              <a:cs typeface="Times New Roman"/>
              <a:sym typeface="Times New Roman"/>
            </a:endParaRPr>
          </a:p>
          <a:p>
            <a:pPr marL="457200" marR="0" lvl="0" indent="-355600" algn="just" rtl="0">
              <a:lnSpc>
                <a:spcPct val="115000"/>
              </a:lnSpc>
              <a:spcBef>
                <a:spcPts val="600"/>
              </a:spcBef>
              <a:spcAft>
                <a:spcPts val="0"/>
              </a:spcAft>
              <a:buSzPts val="2000"/>
              <a:buFont typeface="Times New Roman"/>
              <a:buChar char="➔"/>
            </a:pPr>
            <a:r>
              <a:rPr lang="en-US" sz="2000">
                <a:latin typeface="Times New Roman"/>
                <a:ea typeface="Times New Roman"/>
                <a:cs typeface="Times New Roman"/>
                <a:sym typeface="Times New Roman"/>
              </a:rPr>
              <a:t>sup(X → Y ) = |occ(X → Y )|</a:t>
            </a:r>
            <a:endParaRPr sz="2000">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conf(X → Y ) = |occ(X → Y )|/|occ(X)|</a:t>
            </a:r>
            <a:endParaRPr sz="2000">
              <a:latin typeface="Times New Roman"/>
              <a:ea typeface="Times New Roman"/>
              <a:cs typeface="Times New Roman"/>
              <a:sym typeface="Times New Roman"/>
            </a:endParaRPr>
          </a:p>
        </p:txBody>
      </p:sp>
      <p:sp>
        <p:nvSpPr>
          <p:cNvPr id="654" name="Google Shape;654;g14054b752cf_0_86"/>
          <p:cNvSpPr txBox="1"/>
          <p:nvPr/>
        </p:nvSpPr>
        <p:spPr>
          <a:xfrm>
            <a:off x="1047749" y="919433"/>
            <a:ext cx="733608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3"/>
                </a:solidFill>
                <a:latin typeface="Times New Roman"/>
                <a:ea typeface="Times New Roman"/>
                <a:cs typeface="Times New Roman"/>
                <a:sym typeface="Times New Roman"/>
              </a:rPr>
              <a:t>2.4 Thời gian diễn ra của một tập sự kiện hay một luật: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
          <p:cNvSpPr txBox="1">
            <a:spLocks noGrp="1"/>
          </p:cNvSpPr>
          <p:nvPr>
            <p:ph type="title"/>
          </p:nvPr>
        </p:nvSpPr>
        <p:spPr>
          <a:xfrm>
            <a:off x="766246" y="110168"/>
            <a:ext cx="7611508" cy="126693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3. Thuật toán </a:t>
            </a:r>
            <a:r>
              <a:rPr lang="en-US" sz="2400" b="1">
                <a:latin typeface="Times New Roman"/>
                <a:ea typeface="Times New Roman"/>
                <a:cs typeface="Times New Roman"/>
                <a:sym typeface="Times New Roman"/>
              </a:rPr>
              <a:t>Partially-Ordered Episode Rule Miner (POERM)</a:t>
            </a:r>
            <a:r>
              <a:rPr lang="en-US" sz="2400">
                <a:latin typeface="Times New Roman"/>
                <a:ea typeface="Times New Roman"/>
                <a:cs typeface="Times New Roman"/>
                <a:sym typeface="Times New Roman"/>
              </a:rPr>
              <a:t> [1]</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660" name="Google Shape;660;p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661" name="Google Shape;661;p7"/>
          <p:cNvSpPr txBox="1">
            <a:spLocks noGrp="1"/>
          </p:cNvSpPr>
          <p:nvPr>
            <p:ph type="body" idx="1"/>
          </p:nvPr>
        </p:nvSpPr>
        <p:spPr>
          <a:xfrm>
            <a:off x="904532" y="860592"/>
            <a:ext cx="7473222" cy="3248699"/>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600"/>
              </a:spcBef>
              <a:spcAft>
                <a:spcPts val="0"/>
              </a:spcAft>
              <a:buSzPts val="1800"/>
              <a:buNone/>
            </a:pPr>
            <a:endParaRPr sz="2000" b="1">
              <a:latin typeface="Times New Roman"/>
              <a:ea typeface="Times New Roman"/>
              <a:cs typeface="Times New Roman"/>
              <a:sym typeface="Times New Roman"/>
            </a:endParaRPr>
          </a:p>
          <a:p>
            <a:pPr marL="457200" marR="0" lvl="0" indent="-342900" algn="just" rtl="0">
              <a:lnSpc>
                <a:spcPct val="100000"/>
              </a:lnSpc>
              <a:spcBef>
                <a:spcPts val="600"/>
              </a:spcBef>
              <a:spcAft>
                <a:spcPts val="0"/>
              </a:spcAft>
              <a:buSzPts val="1800"/>
              <a:buChar char="●"/>
            </a:pPr>
            <a:r>
              <a:rPr lang="en-US" sz="2000" b="1">
                <a:latin typeface="Times New Roman"/>
                <a:ea typeface="Times New Roman"/>
                <a:cs typeface="Times New Roman"/>
                <a:sym typeface="Times New Roman"/>
              </a:rPr>
              <a:t>Input:</a:t>
            </a:r>
            <a:r>
              <a:rPr lang="en-US" sz="2000">
                <a:latin typeface="Times New Roman"/>
                <a:ea typeface="Times New Roman"/>
                <a:cs typeface="Times New Roman"/>
                <a:sym typeface="Times New Roman"/>
              </a:rPr>
              <a:t> Chuỗi sự kiện phức tạp S và năm tham số: minSupport và minConfidence , XSpan, YSpan, XYSpan.</a:t>
            </a:r>
            <a:endParaRPr sz="2000">
              <a:latin typeface="Times New Roman"/>
              <a:ea typeface="Times New Roman"/>
              <a:cs typeface="Times New Roman"/>
              <a:sym typeface="Times New Roman"/>
            </a:endParaRPr>
          </a:p>
          <a:p>
            <a:pPr marL="457200" marR="0" lvl="0" indent="-342900" algn="just" rtl="0">
              <a:lnSpc>
                <a:spcPct val="100000"/>
              </a:lnSpc>
              <a:spcBef>
                <a:spcPts val="600"/>
              </a:spcBef>
              <a:spcAft>
                <a:spcPts val="0"/>
              </a:spcAft>
              <a:buSzPts val="1800"/>
              <a:buChar char="●"/>
            </a:pPr>
            <a:r>
              <a:rPr lang="en-US" sz="2000" b="1">
                <a:latin typeface="Times New Roman"/>
                <a:ea typeface="Times New Roman"/>
                <a:cs typeface="Times New Roman"/>
                <a:sym typeface="Times New Roman"/>
              </a:rPr>
              <a:t>Output</a:t>
            </a:r>
            <a:r>
              <a:rPr lang="en-US" sz="2000">
                <a:latin typeface="Times New Roman"/>
                <a:ea typeface="Times New Roman"/>
                <a:cs typeface="Times New Roman"/>
                <a:sym typeface="Times New Roman"/>
              </a:rPr>
              <a:t>: 1 bộ dữ liệu chứa các luật X → Y với X ⊂ E và Y ⊂ E </a:t>
            </a:r>
            <a:endParaRPr/>
          </a:p>
          <a:p>
            <a:pPr marL="0" marR="0" lvl="0" indent="457200" algn="just" rtl="0">
              <a:lnSpc>
                <a:spcPct val="100000"/>
              </a:lnSpc>
              <a:spcBef>
                <a:spcPts val="600"/>
              </a:spcBef>
              <a:spcAft>
                <a:spcPts val="0"/>
              </a:spcAft>
              <a:buSzPts val="1800"/>
              <a:buNone/>
            </a:pPr>
            <a:r>
              <a:rPr lang="en-US" sz="2000">
                <a:latin typeface="Times New Roman"/>
                <a:ea typeface="Times New Roman"/>
                <a:cs typeface="Times New Roman"/>
                <a:sym typeface="Times New Roman"/>
              </a:rPr>
              <a:t>(X, Y ∉ ∅).</a:t>
            </a:r>
            <a:endParaRPr sz="2000"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667" name="Google Shape;667;p17"/>
          <p:cNvSpPr txBox="1">
            <a:spLocks noGrp="1"/>
          </p:cNvSpPr>
          <p:nvPr>
            <p:ph type="body" idx="1"/>
          </p:nvPr>
        </p:nvSpPr>
        <p:spPr>
          <a:xfrm>
            <a:off x="997075" y="1093500"/>
            <a:ext cx="7559700" cy="2956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600"/>
              </a:spcBef>
              <a:spcAft>
                <a:spcPts val="0"/>
              </a:spcAft>
              <a:buSzPts val="1800"/>
              <a:buFont typeface="Times New Roman"/>
              <a:buChar char="●"/>
            </a:pPr>
            <a:r>
              <a:rPr lang="en-US" b="1">
                <a:latin typeface="Times New Roman"/>
                <a:ea typeface="Times New Roman"/>
                <a:cs typeface="Times New Roman"/>
                <a:sym typeface="Times New Roman"/>
              </a:rPr>
              <a:t>Tính chất 1:</a:t>
            </a:r>
            <a:endParaRPr b="1">
              <a:latin typeface="Times New Roman"/>
              <a:ea typeface="Times New Roman"/>
              <a:cs typeface="Times New Roman"/>
              <a:sym typeface="Times New Roman"/>
            </a:endParaRPr>
          </a:p>
          <a:p>
            <a:pPr marL="457200" marR="0" lvl="0" indent="-342900" algn="l" rtl="0">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1 tiền tố X được gọi là không hợp lệ nếu sup(X) &lt; minsup.</a:t>
            </a:r>
            <a:endParaRPr>
              <a:latin typeface="Times New Roman"/>
              <a:ea typeface="Times New Roman"/>
              <a:cs typeface="Times New Roman"/>
              <a:sym typeface="Times New Roman"/>
            </a:endParaRPr>
          </a:p>
          <a:p>
            <a:pPr marL="457200" marR="0" lvl="0" indent="-342900" algn="l" rtl="0">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1 hậu tố Y được gọi là không hợp lệ nếu sup(Y ) &lt; minsup × minconf. </a:t>
            </a:r>
            <a:endParaRPr>
              <a:latin typeface="Times New Roman"/>
              <a:ea typeface="Times New Roman"/>
              <a:cs typeface="Times New Roman"/>
              <a:sym typeface="Times New Roman"/>
            </a:endParaRPr>
          </a:p>
        </p:txBody>
      </p:sp>
      <p:sp>
        <p:nvSpPr>
          <p:cNvPr id="668" name="Google Shape;668;p17"/>
          <p:cNvSpPr txBox="1">
            <a:spLocks noGrp="1"/>
          </p:cNvSpPr>
          <p:nvPr>
            <p:ph type="title"/>
          </p:nvPr>
        </p:nvSpPr>
        <p:spPr>
          <a:xfrm>
            <a:off x="766246" y="110168"/>
            <a:ext cx="7611508" cy="126693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3. Thuật toán </a:t>
            </a:r>
            <a:r>
              <a:rPr lang="en-US" sz="2400" b="1">
                <a:latin typeface="Times New Roman"/>
                <a:ea typeface="Times New Roman"/>
                <a:cs typeface="Times New Roman"/>
                <a:sym typeface="Times New Roman"/>
              </a:rPr>
              <a:t>Partially-Ordered Episode Rule Miner (POERM)</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g14054b752cf_0_16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674" name="Google Shape;674;g14054b752cf_0_160"/>
          <p:cNvSpPr txBox="1">
            <a:spLocks noGrp="1"/>
          </p:cNvSpPr>
          <p:nvPr>
            <p:ph type="body" idx="1"/>
          </p:nvPr>
        </p:nvSpPr>
        <p:spPr>
          <a:xfrm>
            <a:off x="997075" y="1093500"/>
            <a:ext cx="7559700" cy="2956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600"/>
              </a:spcBef>
              <a:spcAft>
                <a:spcPts val="0"/>
              </a:spcAft>
              <a:buSzPts val="1800"/>
              <a:buFont typeface="Times New Roman"/>
              <a:buChar char="●"/>
            </a:pPr>
            <a:r>
              <a:rPr lang="en-US" b="1">
                <a:latin typeface="Times New Roman"/>
                <a:ea typeface="Times New Roman"/>
                <a:cs typeface="Times New Roman"/>
                <a:sym typeface="Times New Roman"/>
              </a:rPr>
              <a:t>Phát biểu bài toán</a:t>
            </a:r>
            <a:endParaRPr b="1">
              <a:latin typeface="Times New Roman"/>
              <a:ea typeface="Times New Roman"/>
              <a:cs typeface="Times New Roman"/>
              <a:sym typeface="Times New Roman"/>
            </a:endParaRPr>
          </a:p>
          <a:p>
            <a:pPr marL="0" marR="0" lvl="0" indent="457200" algn="l" rtl="0">
              <a:lnSpc>
                <a:spcPct val="150000"/>
              </a:lnSpc>
              <a:spcBef>
                <a:spcPts val="600"/>
              </a:spcBef>
              <a:spcAft>
                <a:spcPts val="0"/>
              </a:spcAft>
              <a:buSzPts val="1800"/>
              <a:buNone/>
            </a:pPr>
            <a:r>
              <a:rPr lang="en-US">
                <a:latin typeface="Times New Roman"/>
                <a:ea typeface="Times New Roman"/>
                <a:cs typeface="Times New Roman"/>
                <a:sym typeface="Times New Roman"/>
              </a:rPr>
              <a:t>Cho X, Y là các tập sự kiện, S là một chuỗi sự kiện phức tạp và năm tham số được xác định bởi người dùng: XSpan, YSpan, XYSpan, minsup và minconf. Vấn đề của việc khai thác các POER là tìm tất cả các POER hợp lệ. Một POER r được gọi là phổ biến nếu sup(r) ≥ minsup, và một POER r được gọi là hợp lệ nếu POER đó phổ biến và conf(r) ≥ minconf.</a:t>
            </a:r>
            <a:endParaRPr>
              <a:latin typeface="Times New Roman"/>
              <a:ea typeface="Times New Roman"/>
              <a:cs typeface="Times New Roman"/>
              <a:sym typeface="Times New Roman"/>
            </a:endParaRPr>
          </a:p>
        </p:txBody>
      </p:sp>
      <p:sp>
        <p:nvSpPr>
          <p:cNvPr id="675" name="Google Shape;675;g14054b752cf_0_160"/>
          <p:cNvSpPr txBox="1">
            <a:spLocks noGrp="1"/>
          </p:cNvSpPr>
          <p:nvPr>
            <p:ph type="title"/>
          </p:nvPr>
        </p:nvSpPr>
        <p:spPr>
          <a:xfrm>
            <a:off x="766246" y="110168"/>
            <a:ext cx="7611508" cy="126693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3. Thuật toán </a:t>
            </a:r>
            <a:r>
              <a:rPr lang="en-US" sz="2400" b="1">
                <a:latin typeface="Times New Roman"/>
                <a:ea typeface="Times New Roman"/>
                <a:cs typeface="Times New Roman"/>
                <a:sym typeface="Times New Roman"/>
              </a:rPr>
              <a:t>Partially-Ordered Episode Rule Miner (POERM)</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g14054b752cf_0_130"/>
          <p:cNvSpPr txBox="1">
            <a:spLocks noGrp="1"/>
          </p:cNvSpPr>
          <p:nvPr>
            <p:ph type="title"/>
          </p:nvPr>
        </p:nvSpPr>
        <p:spPr>
          <a:xfrm>
            <a:off x="1073700" y="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3. Thuật toán POERM</a:t>
            </a:r>
            <a:endParaRPr sz="2400">
              <a:latin typeface="Times New Roman"/>
              <a:ea typeface="Times New Roman"/>
              <a:cs typeface="Times New Roman"/>
              <a:sym typeface="Times New Roman"/>
            </a:endParaRPr>
          </a:p>
        </p:txBody>
      </p:sp>
      <p:sp>
        <p:nvSpPr>
          <p:cNvPr id="681" name="Google Shape;681;g14054b752cf_0_13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682" name="Google Shape;682;g14054b752cf_0_130"/>
          <p:cNvSpPr/>
          <p:nvPr/>
        </p:nvSpPr>
        <p:spPr>
          <a:xfrm>
            <a:off x="425400" y="889475"/>
            <a:ext cx="1804800" cy="1095900"/>
          </a:xfrm>
          <a:prstGeom prst="roundRect">
            <a:avLst>
              <a:gd name="adj" fmla="val 16667"/>
            </a:avLst>
          </a:prstGeom>
          <a:solidFill>
            <a:schemeClr val="lt1"/>
          </a:solidFill>
          <a:ln w="1905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Tiền xử lý dữ liệu</a:t>
            </a:r>
            <a:endParaRPr sz="2000" b="0" i="0" u="none" strike="noStrike" cap="none">
              <a:solidFill>
                <a:srgbClr val="000000"/>
              </a:solidFill>
              <a:latin typeface="Times New Roman"/>
              <a:ea typeface="Times New Roman"/>
              <a:cs typeface="Times New Roman"/>
              <a:sym typeface="Times New Roman"/>
            </a:endParaRPr>
          </a:p>
        </p:txBody>
      </p:sp>
      <p:sp>
        <p:nvSpPr>
          <p:cNvPr id="683" name="Google Shape;683;g14054b752cf_0_130"/>
          <p:cNvSpPr/>
          <p:nvPr/>
        </p:nvSpPr>
        <p:spPr>
          <a:xfrm>
            <a:off x="2255925" y="1237525"/>
            <a:ext cx="747600" cy="3174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g14054b752cf_0_130"/>
          <p:cNvSpPr/>
          <p:nvPr/>
        </p:nvSpPr>
        <p:spPr>
          <a:xfrm>
            <a:off x="3029250" y="889475"/>
            <a:ext cx="2127000" cy="1095900"/>
          </a:xfrm>
          <a:prstGeom prst="roundRect">
            <a:avLst>
              <a:gd name="adj" fmla="val 16667"/>
            </a:avLst>
          </a:prstGeom>
          <a:solidFill>
            <a:schemeClr val="lt1"/>
          </a:solidFill>
          <a:ln w="1905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Tìm các tiền tố và hậu tố thỏa tính chất 1</a:t>
            </a:r>
            <a:endParaRPr sz="2000" b="0" i="0" u="none" strike="noStrike" cap="none">
              <a:solidFill>
                <a:srgbClr val="000000"/>
              </a:solidFill>
              <a:latin typeface="Times New Roman"/>
              <a:ea typeface="Times New Roman"/>
              <a:cs typeface="Times New Roman"/>
              <a:sym typeface="Times New Roman"/>
            </a:endParaRPr>
          </a:p>
        </p:txBody>
      </p:sp>
      <p:sp>
        <p:nvSpPr>
          <p:cNvPr id="685" name="Google Shape;685;g14054b752cf_0_130"/>
          <p:cNvSpPr/>
          <p:nvPr/>
        </p:nvSpPr>
        <p:spPr>
          <a:xfrm>
            <a:off x="5156250" y="1278725"/>
            <a:ext cx="747600" cy="3174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g14054b752cf_0_130"/>
          <p:cNvSpPr/>
          <p:nvPr/>
        </p:nvSpPr>
        <p:spPr>
          <a:xfrm>
            <a:off x="5903850" y="889475"/>
            <a:ext cx="2653200" cy="1095900"/>
          </a:xfrm>
          <a:prstGeom prst="roundRect">
            <a:avLst>
              <a:gd name="adj" fmla="val 16667"/>
            </a:avLst>
          </a:prstGeom>
          <a:solidFill>
            <a:schemeClr val="lt1"/>
          </a:solidFill>
          <a:ln w="1905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Mở rộng các tiền tố</a:t>
            </a:r>
            <a:endParaRPr sz="2000" b="0" i="0" u="none" strike="noStrike" cap="none">
              <a:solidFill>
                <a:srgbClr val="000000"/>
              </a:solidFill>
              <a:latin typeface="Times New Roman"/>
              <a:ea typeface="Times New Roman"/>
              <a:cs typeface="Times New Roman"/>
              <a:sym typeface="Times New Roman"/>
            </a:endParaRPr>
          </a:p>
        </p:txBody>
      </p:sp>
      <p:sp>
        <p:nvSpPr>
          <p:cNvPr id="687" name="Google Shape;687;g14054b752cf_0_130"/>
          <p:cNvSpPr/>
          <p:nvPr/>
        </p:nvSpPr>
        <p:spPr>
          <a:xfrm rot="5400000">
            <a:off x="6593550" y="2200475"/>
            <a:ext cx="747600" cy="3174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g14054b752cf_0_130"/>
          <p:cNvSpPr/>
          <p:nvPr/>
        </p:nvSpPr>
        <p:spPr>
          <a:xfrm>
            <a:off x="5943300" y="2732975"/>
            <a:ext cx="2613600" cy="1095900"/>
          </a:xfrm>
          <a:prstGeom prst="roundRect">
            <a:avLst>
              <a:gd name="adj" fmla="val 16667"/>
            </a:avLst>
          </a:prstGeom>
          <a:solidFill>
            <a:schemeClr val="lt1"/>
          </a:solidFill>
          <a:ln w="1905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Kết hợp các tiền tố và hậu tố để tạo các luật hợp lệ</a:t>
            </a:r>
            <a:endParaRPr sz="2000" b="0" i="0" u="none" strike="noStrike" cap="none">
              <a:solidFill>
                <a:srgbClr val="000000"/>
              </a:solidFill>
              <a:latin typeface="Times New Roman"/>
              <a:ea typeface="Times New Roman"/>
              <a:cs typeface="Times New Roman"/>
              <a:sym typeface="Times New Roman"/>
            </a:endParaRPr>
          </a:p>
        </p:txBody>
      </p:sp>
      <p:sp>
        <p:nvSpPr>
          <p:cNvPr id="689" name="Google Shape;689;g14054b752cf_0_130"/>
          <p:cNvSpPr/>
          <p:nvPr/>
        </p:nvSpPr>
        <p:spPr>
          <a:xfrm rot="10800000">
            <a:off x="5195700" y="3122225"/>
            <a:ext cx="747600" cy="3174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g14054b752cf_0_130"/>
          <p:cNvSpPr/>
          <p:nvPr/>
        </p:nvSpPr>
        <p:spPr>
          <a:xfrm>
            <a:off x="3029250" y="2732975"/>
            <a:ext cx="2127000" cy="1095900"/>
          </a:xfrm>
          <a:prstGeom prst="roundRect">
            <a:avLst>
              <a:gd name="adj" fmla="val 16667"/>
            </a:avLst>
          </a:prstGeom>
          <a:solidFill>
            <a:schemeClr val="lt1"/>
          </a:solidFill>
          <a:ln w="1905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Mở rộng các hậu tố</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g13dd2a3f593_0_924"/>
          <p:cNvPicPr preferRelativeResize="0"/>
          <p:nvPr/>
        </p:nvPicPr>
        <p:blipFill rotWithShape="1">
          <a:blip r:embed="rId3">
            <a:alphaModFix/>
          </a:blip>
          <a:srcRect/>
          <a:stretch/>
        </p:blipFill>
        <p:spPr>
          <a:xfrm>
            <a:off x="1067675" y="166688"/>
            <a:ext cx="6048375" cy="4810125"/>
          </a:xfrm>
          <a:prstGeom prst="rect">
            <a:avLst/>
          </a:prstGeom>
          <a:noFill/>
          <a:ln>
            <a:noFill/>
          </a:ln>
        </p:spPr>
      </p:pic>
      <p:sp>
        <p:nvSpPr>
          <p:cNvPr id="2" name="Hộp Văn bản 1">
            <a:extLst>
              <a:ext uri="{FF2B5EF4-FFF2-40B4-BE49-F238E27FC236}">
                <a16:creationId xmlns:a16="http://schemas.microsoft.com/office/drawing/2014/main" id="{51B13123-0D07-9E35-B43C-E39AFD966874}"/>
              </a:ext>
            </a:extLst>
          </p:cNvPr>
          <p:cNvSpPr txBox="1"/>
          <p:nvPr/>
        </p:nvSpPr>
        <p:spPr>
          <a:xfrm>
            <a:off x="7260116" y="3844887"/>
            <a:ext cx="1883884" cy="584775"/>
          </a:xfrm>
          <a:prstGeom prst="rect">
            <a:avLst/>
          </a:prstGeom>
          <a:noFill/>
        </p:spPr>
        <p:txBody>
          <a:bodyPr wrap="square" rtlCol="0">
            <a:spAutoFit/>
          </a:bodyPr>
          <a:lstStyle/>
          <a:p>
            <a:r>
              <a:rPr lang="en-US" sz="1600" i="1" dirty="0" err="1">
                <a:latin typeface="Times New Roman" panose="02020603050405020304" pitchFamily="18" charset="0"/>
                <a:cs typeface="Times New Roman" panose="02020603050405020304" pitchFamily="18" charset="0"/>
              </a:rPr>
              <a:t>Hình</a:t>
            </a:r>
            <a:r>
              <a:rPr lang="en-US" sz="1600" i="1" dirty="0">
                <a:latin typeface="Times New Roman" panose="02020603050405020304" pitchFamily="18" charset="0"/>
                <a:cs typeface="Times New Roman" panose="02020603050405020304" pitchFamily="18" charset="0"/>
              </a:rPr>
              <a:t> 1: </a:t>
            </a:r>
            <a:r>
              <a:rPr lang="en-US" sz="1600" i="1" dirty="0" err="1">
                <a:latin typeface="Times New Roman" panose="02020603050405020304" pitchFamily="18" charset="0"/>
                <a:cs typeface="Times New Roman" panose="02020603050405020304" pitchFamily="18" charset="0"/>
              </a:rPr>
              <a:t>Mã</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giả</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thuật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toán</a:t>
            </a:r>
            <a:r>
              <a:rPr lang="en-US" sz="1600" i="1" dirty="0">
                <a:latin typeface="Times New Roman" panose="02020603050405020304" pitchFamily="18" charset="0"/>
                <a:cs typeface="Times New Roman" panose="02020603050405020304" pitchFamily="18" charset="0"/>
              </a:rPr>
              <a:t> POERM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g13e587b0e04_0_6"/>
          <p:cNvPicPr preferRelativeResize="0"/>
          <p:nvPr/>
        </p:nvPicPr>
        <p:blipFill rotWithShape="1">
          <a:blip r:embed="rId3">
            <a:alphaModFix/>
          </a:blip>
          <a:srcRect/>
          <a:stretch/>
        </p:blipFill>
        <p:spPr>
          <a:xfrm>
            <a:off x="1351275" y="242625"/>
            <a:ext cx="5991225" cy="4000500"/>
          </a:xfrm>
          <a:prstGeom prst="rect">
            <a:avLst/>
          </a:prstGeom>
          <a:noFill/>
          <a:ln>
            <a:noFill/>
          </a:ln>
        </p:spPr>
      </p:pic>
      <p:sp>
        <p:nvSpPr>
          <p:cNvPr id="2" name="Hộp Văn bản 1">
            <a:extLst>
              <a:ext uri="{FF2B5EF4-FFF2-40B4-BE49-F238E27FC236}">
                <a16:creationId xmlns:a16="http://schemas.microsoft.com/office/drawing/2014/main" id="{8445A0D1-90F1-2F53-7B85-C7C87D21F831}"/>
              </a:ext>
            </a:extLst>
          </p:cNvPr>
          <p:cNvSpPr txBox="1"/>
          <p:nvPr/>
        </p:nvSpPr>
        <p:spPr>
          <a:xfrm>
            <a:off x="3062689" y="4243125"/>
            <a:ext cx="3602516" cy="338554"/>
          </a:xfrm>
          <a:prstGeom prst="rect">
            <a:avLst/>
          </a:prstGeom>
          <a:noFill/>
        </p:spPr>
        <p:txBody>
          <a:bodyPr wrap="square" rtlCol="0">
            <a:spAutoFit/>
          </a:bodyPr>
          <a:lstStyle/>
          <a:p>
            <a:r>
              <a:rPr lang="en-US" sz="1600" i="1" dirty="0" err="1">
                <a:latin typeface="Times New Roman" panose="02020603050405020304" pitchFamily="18" charset="0"/>
                <a:cs typeface="Times New Roman" panose="02020603050405020304" pitchFamily="18" charset="0"/>
              </a:rPr>
              <a:t>Hình</a:t>
            </a:r>
            <a:r>
              <a:rPr lang="en-US" sz="1600" i="1" dirty="0">
                <a:latin typeface="Times New Roman" panose="02020603050405020304" pitchFamily="18" charset="0"/>
                <a:cs typeface="Times New Roman" panose="02020603050405020304" pitchFamily="18" charset="0"/>
              </a:rPr>
              <a:t> 2: </a:t>
            </a:r>
            <a:r>
              <a:rPr lang="en-US" sz="1600" i="1" dirty="0" err="1">
                <a:latin typeface="Times New Roman" panose="02020603050405020304" pitchFamily="18" charset="0"/>
                <a:cs typeface="Times New Roman" panose="02020603050405020304" pitchFamily="18" charset="0"/>
              </a:rPr>
              <a:t>Mã</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giả</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quy</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trình</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MiningXEvent</a:t>
            </a:r>
            <a:endParaRPr lang="en-US" sz="16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9"/>
          <p:cNvSpPr txBox="1">
            <a:spLocks noGrp="1"/>
          </p:cNvSpPr>
          <p:nvPr>
            <p:ph type="title"/>
          </p:nvPr>
        </p:nvSpPr>
        <p:spPr>
          <a:xfrm>
            <a:off x="1073700" y="308473"/>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br>
              <a:rPr lang="en-US" sz="2500">
                <a:latin typeface="Times New Roman"/>
                <a:ea typeface="Times New Roman"/>
                <a:cs typeface="Times New Roman"/>
                <a:sym typeface="Times New Roman"/>
              </a:rPr>
            </a:br>
            <a:br>
              <a:rPr lang="en-US" sz="2500">
                <a:latin typeface="Times New Roman"/>
                <a:ea typeface="Times New Roman"/>
                <a:cs typeface="Times New Roman"/>
                <a:sym typeface="Times New Roman"/>
              </a:rPr>
            </a:br>
            <a:r>
              <a:rPr lang="en-US" sz="2500">
                <a:latin typeface="Times New Roman"/>
                <a:ea typeface="Times New Roman"/>
                <a:cs typeface="Times New Roman"/>
                <a:sym typeface="Times New Roman"/>
              </a:rPr>
              <a:t>4. Thực nghiệm</a:t>
            </a:r>
            <a:endParaRPr sz="2500">
              <a:latin typeface="Times New Roman"/>
              <a:ea typeface="Times New Roman"/>
              <a:cs typeface="Times New Roman"/>
              <a:sym typeface="Times New Roman"/>
            </a:endParaRPr>
          </a:p>
          <a:p>
            <a:pPr marL="0" lvl="0" indent="0" algn="l" rtl="0">
              <a:lnSpc>
                <a:spcPct val="100000"/>
              </a:lnSpc>
              <a:spcBef>
                <a:spcPts val="0"/>
              </a:spcBef>
              <a:spcAft>
                <a:spcPts val="0"/>
              </a:spcAft>
              <a:buSzPts val="2000"/>
              <a:buNone/>
            </a:pPr>
            <a:endParaRPr sz="2500">
              <a:latin typeface="Times New Roman"/>
              <a:ea typeface="Times New Roman"/>
              <a:cs typeface="Times New Roman"/>
              <a:sym typeface="Times New Roman"/>
            </a:endParaRPr>
          </a:p>
        </p:txBody>
      </p:sp>
      <p:sp>
        <p:nvSpPr>
          <p:cNvPr id="706" name="Google Shape;706;p1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graphicFrame>
        <p:nvGraphicFramePr>
          <p:cNvPr id="707" name="Google Shape;707;p19"/>
          <p:cNvGraphicFramePr/>
          <p:nvPr/>
        </p:nvGraphicFramePr>
        <p:xfrm>
          <a:off x="774853" y="793138"/>
          <a:ext cx="8071750" cy="1778625"/>
        </p:xfrm>
        <a:graphic>
          <a:graphicData uri="http://schemas.openxmlformats.org/drawingml/2006/table">
            <a:tbl>
              <a:tblPr firstRow="1" bandRow="1">
                <a:noFill/>
                <a:tableStyleId>{31BA7CFE-0DB7-4BA8-97D7-8A68FB4ABF52}</a:tableStyleId>
              </a:tblPr>
              <a:tblGrid>
                <a:gridCol w="1614350">
                  <a:extLst>
                    <a:ext uri="{9D8B030D-6E8A-4147-A177-3AD203B41FA5}">
                      <a16:colId xmlns:a16="http://schemas.microsoft.com/office/drawing/2014/main" val="20000"/>
                    </a:ext>
                  </a:extLst>
                </a:gridCol>
                <a:gridCol w="1614350">
                  <a:extLst>
                    <a:ext uri="{9D8B030D-6E8A-4147-A177-3AD203B41FA5}">
                      <a16:colId xmlns:a16="http://schemas.microsoft.com/office/drawing/2014/main" val="20001"/>
                    </a:ext>
                  </a:extLst>
                </a:gridCol>
                <a:gridCol w="1614350">
                  <a:extLst>
                    <a:ext uri="{9D8B030D-6E8A-4147-A177-3AD203B41FA5}">
                      <a16:colId xmlns:a16="http://schemas.microsoft.com/office/drawing/2014/main" val="20002"/>
                    </a:ext>
                  </a:extLst>
                </a:gridCol>
                <a:gridCol w="1614350">
                  <a:extLst>
                    <a:ext uri="{9D8B030D-6E8A-4147-A177-3AD203B41FA5}">
                      <a16:colId xmlns:a16="http://schemas.microsoft.com/office/drawing/2014/main" val="20003"/>
                    </a:ext>
                  </a:extLst>
                </a:gridCol>
                <a:gridCol w="1614350">
                  <a:extLst>
                    <a:ext uri="{9D8B030D-6E8A-4147-A177-3AD203B41FA5}">
                      <a16:colId xmlns:a16="http://schemas.microsoft.com/office/drawing/2014/main" val="20004"/>
                    </a:ext>
                  </a:extLst>
                </a:gridCol>
              </a:tblGrid>
              <a:tr h="8239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Tên bộ dữ liệu</a:t>
                      </a:r>
                      <a:endParaRPr sz="1800" u="none" strike="noStrike" cap="none">
                        <a:latin typeface="Times New Roman"/>
                        <a:ea typeface="Times New Roman"/>
                        <a:cs typeface="Times New Roman"/>
                        <a:sym typeface="Times New Roman"/>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Kích thước</a:t>
                      </a:r>
                      <a:endParaRPr sz="1800" u="none" strike="noStrike" cap="none">
                        <a:latin typeface="Times New Roman"/>
                        <a:ea typeface="Times New Roman"/>
                        <a:cs typeface="Times New Roman"/>
                        <a:sym typeface="Times New Roman"/>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Lực lượng sự kiện</a:t>
                      </a:r>
                      <a:endParaRPr sz="1800" u="none" strike="noStrike" cap="none">
                        <a:latin typeface="Times New Roman"/>
                        <a:ea typeface="Times New Roman"/>
                        <a:cs typeface="Times New Roman"/>
                        <a:sym typeface="Times New Roman"/>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Thời gian(s)</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Bộ nhớ (MB)</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77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OnlineRetail</a:t>
                      </a:r>
                      <a:endParaRPr sz="1800" u="none" strike="noStrike" cap="none">
                        <a:latin typeface="Times New Roman"/>
                        <a:ea typeface="Times New Roman"/>
                        <a:cs typeface="Times New Roman"/>
                        <a:sym typeface="Times New Roman"/>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541,909</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2,603</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1848</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2012</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77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Fruithut</a:t>
                      </a:r>
                      <a:endParaRPr sz="1800" u="none" strike="noStrike" cap="none">
                        <a:latin typeface="Times New Roman"/>
                        <a:ea typeface="Times New Roman"/>
                        <a:cs typeface="Times New Roman"/>
                        <a:sym typeface="Times New Roman"/>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181,970</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1,265</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733</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595</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08" name="Google Shape;708;p19"/>
          <p:cNvSpPr txBox="1"/>
          <p:nvPr/>
        </p:nvSpPr>
        <p:spPr>
          <a:xfrm>
            <a:off x="688111" y="2571750"/>
            <a:ext cx="6290700" cy="15699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1200"/>
              </a:spcBef>
              <a:spcAft>
                <a:spcPts val="0"/>
              </a:spcAft>
              <a:buClr>
                <a:srgbClr val="000000"/>
              </a:buClr>
              <a:buSzPts val="1900"/>
              <a:buFont typeface="Arial"/>
              <a:buNone/>
            </a:pPr>
            <a:r>
              <a:rPr lang="en-US" sz="2000" b="0" i="0" u="none" strike="noStrike" cap="none">
                <a:solidFill>
                  <a:srgbClr val="000000"/>
                </a:solidFill>
                <a:latin typeface="Times New Roman"/>
                <a:ea typeface="Times New Roman"/>
                <a:cs typeface="Times New Roman"/>
                <a:sym typeface="Times New Roman"/>
              </a:rPr>
              <a:t>Tham số (minsup, minconf, XSpan, YSpan, XYSpan)</a:t>
            </a:r>
            <a:endParaRPr sz="2000" b="0" i="0" u="none" strike="noStrike" cap="none">
              <a:solidFill>
                <a:srgbClr val="000000"/>
              </a:solidFill>
              <a:latin typeface="Times New Roman"/>
              <a:ea typeface="Times New Roman"/>
              <a:cs typeface="Times New Roman"/>
              <a:sym typeface="Times New Roman"/>
            </a:endParaRPr>
          </a:p>
          <a:p>
            <a:pPr marL="457200" marR="0" lvl="0" indent="-355600" algn="just" rtl="0">
              <a:lnSpc>
                <a:spcPct val="150000"/>
              </a:lnSpc>
              <a:spcBef>
                <a:spcPts val="120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OnlineRetail (7000, 0.5, 5, 5, 5)</a:t>
            </a:r>
            <a:endParaRPr sz="2000" b="0" i="0" u="none" strike="noStrike" cap="none">
              <a:solidFill>
                <a:srgbClr val="000000"/>
              </a:solidFill>
              <a:latin typeface="Times New Roman"/>
              <a:ea typeface="Times New Roman"/>
              <a:cs typeface="Times New Roman"/>
              <a:sym typeface="Times New Roman"/>
            </a:endParaRPr>
          </a:p>
          <a:p>
            <a:pPr marL="457200" marR="0" lvl="0" indent="-355600" algn="just"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Fruithut (5000, 0.5, 5, 5, 5)</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
          <p:cNvSpPr txBox="1">
            <a:spLocks noGrp="1"/>
          </p:cNvSpPr>
          <p:nvPr>
            <p:ph type="title"/>
          </p:nvPr>
        </p:nvSpPr>
        <p:spPr>
          <a:xfrm>
            <a:off x="1073700" y="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4. Thực nghiệm</a:t>
            </a:r>
            <a:endParaRPr sz="2400">
              <a:latin typeface="Times New Roman"/>
              <a:ea typeface="Times New Roman"/>
              <a:cs typeface="Times New Roman"/>
              <a:sym typeface="Times New Roman"/>
            </a:endParaRPr>
          </a:p>
        </p:txBody>
      </p:sp>
      <p:sp>
        <p:nvSpPr>
          <p:cNvPr id="714" name="Google Shape;714;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715" name="Google Shape;715;p1"/>
          <p:cNvSpPr txBox="1"/>
          <p:nvPr/>
        </p:nvSpPr>
        <p:spPr>
          <a:xfrm>
            <a:off x="1073699" y="1063350"/>
            <a:ext cx="7321153" cy="11541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300" b="0" i="0" u="none" strike="noStrike" cap="none">
                <a:solidFill>
                  <a:srgbClr val="000000"/>
                </a:solidFill>
                <a:latin typeface="Times New Roman"/>
                <a:ea typeface="Times New Roman"/>
                <a:cs typeface="Times New Roman"/>
                <a:sym typeface="Times New Roman"/>
              </a:rPr>
              <a:t>Nhận xét:</a:t>
            </a:r>
            <a:endParaRPr sz="1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Times New Roman"/>
                <a:ea typeface="Times New Roman"/>
                <a:cs typeface="Times New Roman"/>
                <a:sym typeface="Times New Roman"/>
              </a:rPr>
              <a:t>Thuật toán không hiệu quả với bộ dữ liệu kích thước quá lớn -&gt; Thời gian thực thi lớn và tiêu tốn nhiều bộ nhớ hơn.</a:t>
            </a:r>
            <a:endParaRPr sz="19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
          <p:cNvSpPr txBox="1">
            <a:spLocks noGrp="1"/>
          </p:cNvSpPr>
          <p:nvPr>
            <p:ph type="title"/>
          </p:nvPr>
        </p:nvSpPr>
        <p:spPr>
          <a:xfrm>
            <a:off x="1047750" y="1007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Nội dung</a:t>
            </a:r>
            <a:endParaRPr sz="2400">
              <a:latin typeface="Times New Roman"/>
              <a:ea typeface="Times New Roman"/>
              <a:cs typeface="Times New Roman"/>
              <a:sym typeface="Times New Roman"/>
            </a:endParaRPr>
          </a:p>
        </p:txBody>
      </p:sp>
      <p:sp>
        <p:nvSpPr>
          <p:cNvPr id="473" name="Google Shape;473;p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a:t>
            </a:fld>
            <a:endParaRPr/>
          </a:p>
        </p:txBody>
      </p:sp>
      <p:sp>
        <p:nvSpPr>
          <p:cNvPr id="474" name="Google Shape;474;p3"/>
          <p:cNvSpPr txBox="1">
            <a:spLocks noGrp="1"/>
          </p:cNvSpPr>
          <p:nvPr>
            <p:ph type="body" idx="1"/>
          </p:nvPr>
        </p:nvSpPr>
        <p:spPr>
          <a:xfrm>
            <a:off x="1047750" y="1053600"/>
            <a:ext cx="7172100" cy="3036300"/>
          </a:xfrm>
          <a:prstGeom prst="rect">
            <a:avLst/>
          </a:prstGeom>
          <a:noFill/>
          <a:ln>
            <a:noFill/>
          </a:ln>
        </p:spPr>
        <p:txBody>
          <a:bodyPr spcFirstLastPara="1" wrap="square" lIns="91425" tIns="91425" rIns="91425" bIns="91425" anchor="t" anchorCtr="0">
            <a:noAutofit/>
          </a:bodyPr>
          <a:lstStyle/>
          <a:p>
            <a:pPr marL="742950" marR="0" lvl="0" indent="-730250" algn="l" rtl="0">
              <a:lnSpc>
                <a:spcPct val="100000"/>
              </a:lnSpc>
              <a:spcBef>
                <a:spcPts val="600"/>
              </a:spcBef>
              <a:spcAft>
                <a:spcPts val="0"/>
              </a:spcAft>
              <a:buSzPts val="1800"/>
              <a:buFont typeface="Times New Roman"/>
              <a:buAutoNum type="arabicParenR"/>
            </a:pPr>
            <a:r>
              <a:rPr lang="en-US" b="1" dirty="0" err="1">
                <a:latin typeface="Times New Roman"/>
                <a:ea typeface="Times New Roman"/>
                <a:cs typeface="Times New Roman"/>
                <a:sym typeface="Times New Roman"/>
              </a:rPr>
              <a:t>Động</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lực</a:t>
            </a:r>
            <a:endParaRPr b="1" dirty="0">
              <a:latin typeface="Times New Roman"/>
              <a:ea typeface="Times New Roman"/>
              <a:cs typeface="Times New Roman"/>
              <a:sym typeface="Times New Roman"/>
            </a:endParaRPr>
          </a:p>
          <a:p>
            <a:pPr marL="742950" marR="0" lvl="0" indent="-730250" algn="l" rtl="0">
              <a:lnSpc>
                <a:spcPct val="100000"/>
              </a:lnSpc>
              <a:spcBef>
                <a:spcPts val="600"/>
              </a:spcBef>
              <a:spcAft>
                <a:spcPts val="0"/>
              </a:spcAft>
              <a:buSzPts val="1800"/>
              <a:buFont typeface="Times New Roman"/>
              <a:buAutoNum type="arabicParenR"/>
            </a:pPr>
            <a:r>
              <a:rPr lang="en-US" b="1" dirty="0" err="1">
                <a:latin typeface="Times New Roman"/>
                <a:ea typeface="Times New Roman"/>
                <a:cs typeface="Times New Roman"/>
                <a:sym typeface="Times New Roman"/>
              </a:rPr>
              <a:t>Phát</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biểu</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vấn</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đề</a:t>
            </a:r>
            <a:endParaRPr b="1" dirty="0">
              <a:latin typeface="Times New Roman"/>
              <a:ea typeface="Times New Roman"/>
              <a:cs typeface="Times New Roman"/>
              <a:sym typeface="Times New Roman"/>
            </a:endParaRPr>
          </a:p>
          <a:p>
            <a:pPr marL="742950" marR="0" lvl="0" indent="-730250" algn="l" rtl="0">
              <a:lnSpc>
                <a:spcPct val="100000"/>
              </a:lnSpc>
              <a:spcBef>
                <a:spcPts val="600"/>
              </a:spcBef>
              <a:spcAft>
                <a:spcPts val="0"/>
              </a:spcAft>
              <a:buSzPts val="1800"/>
              <a:buFont typeface="Times New Roman"/>
              <a:buAutoNum type="arabicParenR"/>
            </a:pPr>
            <a:r>
              <a:rPr lang="en-US" b="1" dirty="0" err="1">
                <a:latin typeface="Times New Roman"/>
                <a:ea typeface="Times New Roman"/>
                <a:cs typeface="Times New Roman"/>
                <a:sym typeface="Times New Roman"/>
              </a:rPr>
              <a:t>Thuật</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toán</a:t>
            </a:r>
            <a:r>
              <a:rPr lang="en-US" b="1" dirty="0">
                <a:latin typeface="Times New Roman"/>
                <a:ea typeface="Times New Roman"/>
                <a:cs typeface="Times New Roman"/>
                <a:sym typeface="Times New Roman"/>
              </a:rPr>
              <a:t> Partially-Ordered Episode Rule Miner (POERM)</a:t>
            </a:r>
            <a:endParaRPr dirty="0">
              <a:latin typeface="Times New Roman"/>
              <a:ea typeface="Times New Roman"/>
              <a:cs typeface="Times New Roman"/>
              <a:sym typeface="Times New Roman"/>
            </a:endParaRPr>
          </a:p>
          <a:p>
            <a:pPr marL="742950" marR="0" lvl="0" indent="-730250" algn="l" rtl="0">
              <a:lnSpc>
                <a:spcPct val="100000"/>
              </a:lnSpc>
              <a:spcBef>
                <a:spcPts val="600"/>
              </a:spcBef>
              <a:spcAft>
                <a:spcPts val="0"/>
              </a:spcAft>
              <a:buSzPts val="1800"/>
              <a:buFont typeface="Times New Roman"/>
              <a:buAutoNum type="arabicParenR"/>
            </a:pPr>
            <a:r>
              <a:rPr lang="en-US" b="1" dirty="0" err="1">
                <a:latin typeface="Times New Roman"/>
                <a:ea typeface="Times New Roman"/>
                <a:cs typeface="Times New Roman"/>
                <a:sym typeface="Times New Roman"/>
              </a:rPr>
              <a:t>Thực</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nghiệm</a:t>
            </a:r>
            <a:endParaRPr dirty="0">
              <a:latin typeface="Times New Roman"/>
              <a:ea typeface="Times New Roman"/>
              <a:cs typeface="Times New Roman"/>
              <a:sym typeface="Times New Roman"/>
            </a:endParaRPr>
          </a:p>
          <a:p>
            <a:pPr marL="742950" marR="0" lvl="0" indent="-730250" algn="l" rtl="0">
              <a:lnSpc>
                <a:spcPct val="100000"/>
              </a:lnSpc>
              <a:spcBef>
                <a:spcPts val="600"/>
              </a:spcBef>
              <a:spcAft>
                <a:spcPts val="0"/>
              </a:spcAft>
              <a:buSzPts val="1800"/>
              <a:buFont typeface="Times New Roman"/>
              <a:buAutoNum type="arabicParenR"/>
            </a:pPr>
            <a:r>
              <a:rPr lang="en-US" b="1" dirty="0">
                <a:latin typeface="Times New Roman"/>
                <a:ea typeface="Times New Roman"/>
                <a:cs typeface="Times New Roman"/>
                <a:sym typeface="Times New Roman"/>
              </a:rPr>
              <a:t>So </a:t>
            </a:r>
            <a:r>
              <a:rPr lang="en-US" b="1" dirty="0" err="1">
                <a:latin typeface="Times New Roman"/>
                <a:ea typeface="Times New Roman"/>
                <a:cs typeface="Times New Roman"/>
                <a:sym typeface="Times New Roman"/>
              </a:rPr>
              <a:t>sánh</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hiệu</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suất</a:t>
            </a:r>
            <a:endParaRPr b="1" dirty="0">
              <a:latin typeface="Times New Roman"/>
              <a:ea typeface="Times New Roman"/>
              <a:cs typeface="Times New Roman"/>
              <a:sym typeface="Times New Roman"/>
            </a:endParaRPr>
          </a:p>
          <a:p>
            <a:pPr marL="742950" marR="0" lvl="0" indent="-730250" algn="l" rtl="0">
              <a:lnSpc>
                <a:spcPct val="100000"/>
              </a:lnSpc>
              <a:spcBef>
                <a:spcPts val="600"/>
              </a:spcBef>
              <a:spcAft>
                <a:spcPts val="0"/>
              </a:spcAft>
              <a:buSzPts val="1800"/>
              <a:buFont typeface="Times New Roman"/>
              <a:buAutoNum type="arabicParenR"/>
            </a:pPr>
            <a:r>
              <a:rPr lang="en-US" b="1" dirty="0" err="1">
                <a:latin typeface="Times New Roman"/>
                <a:ea typeface="Times New Roman"/>
                <a:cs typeface="Times New Roman"/>
                <a:sym typeface="Times New Roman"/>
              </a:rPr>
              <a:t>Khảo</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sát</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các</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tham</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số</a:t>
            </a:r>
            <a:endParaRPr b="1" dirty="0">
              <a:latin typeface="Times New Roman"/>
              <a:ea typeface="Times New Roman"/>
              <a:cs typeface="Times New Roman"/>
              <a:sym typeface="Times New Roman"/>
            </a:endParaRPr>
          </a:p>
          <a:p>
            <a:pPr marL="742950" marR="0" lvl="0" indent="-730250" algn="l" rtl="0">
              <a:lnSpc>
                <a:spcPct val="100000"/>
              </a:lnSpc>
              <a:spcBef>
                <a:spcPts val="600"/>
              </a:spcBef>
              <a:spcAft>
                <a:spcPts val="0"/>
              </a:spcAft>
              <a:buSzPts val="1800"/>
              <a:buFont typeface="Times New Roman"/>
              <a:buAutoNum type="arabicParenR"/>
            </a:pPr>
            <a:r>
              <a:rPr lang="en-US" b="1" dirty="0" err="1">
                <a:latin typeface="Times New Roman"/>
                <a:ea typeface="Times New Roman"/>
                <a:cs typeface="Times New Roman"/>
                <a:sym typeface="Times New Roman"/>
              </a:rPr>
              <a:t>Kết</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luận</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và</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hướng</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phát</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triển</a:t>
            </a:r>
            <a:endParaRPr b="1" dirty="0">
              <a:latin typeface="Times New Roman"/>
              <a:ea typeface="Times New Roman"/>
              <a:cs typeface="Times New Roman"/>
              <a:sym typeface="Times New Roman"/>
            </a:endParaRPr>
          </a:p>
          <a:p>
            <a:pPr marL="742950" marR="0" lvl="0" indent="-730250" algn="l" rtl="0">
              <a:lnSpc>
                <a:spcPct val="100000"/>
              </a:lnSpc>
              <a:spcBef>
                <a:spcPts val="600"/>
              </a:spcBef>
              <a:spcAft>
                <a:spcPts val="0"/>
              </a:spcAft>
              <a:buSzPts val="1800"/>
              <a:buFont typeface="Times New Roman"/>
              <a:buAutoNum type="arabicParenR"/>
            </a:pPr>
            <a:r>
              <a:rPr lang="en-US" b="1" dirty="0" err="1">
                <a:latin typeface="Times New Roman"/>
                <a:ea typeface="Times New Roman"/>
                <a:cs typeface="Times New Roman"/>
                <a:sym typeface="Times New Roman"/>
              </a:rPr>
              <a:t>Tài</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liệu</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tham</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khảo</a:t>
            </a:r>
            <a:endParaRPr b="1"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1"/>
          <p:cNvSpPr txBox="1">
            <a:spLocks noGrp="1"/>
          </p:cNvSpPr>
          <p:nvPr>
            <p:ph type="title"/>
          </p:nvPr>
        </p:nvSpPr>
        <p:spPr>
          <a:xfrm>
            <a:off x="1073700" y="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5. So sánh hiệu suất</a:t>
            </a:r>
            <a:endParaRPr sz="2400">
              <a:latin typeface="Times New Roman"/>
              <a:ea typeface="Times New Roman"/>
              <a:cs typeface="Times New Roman"/>
              <a:sym typeface="Times New Roman"/>
            </a:endParaRPr>
          </a:p>
        </p:txBody>
      </p:sp>
      <p:sp>
        <p:nvSpPr>
          <p:cNvPr id="721" name="Google Shape;721;p2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
        <p:nvSpPr>
          <p:cNvPr id="722" name="Google Shape;722;p21"/>
          <p:cNvSpPr txBox="1">
            <a:spLocks noGrp="1"/>
          </p:cNvSpPr>
          <p:nvPr>
            <p:ph type="body" idx="1"/>
          </p:nvPr>
        </p:nvSpPr>
        <p:spPr>
          <a:xfrm>
            <a:off x="919464" y="903085"/>
            <a:ext cx="7559700" cy="2811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600"/>
              </a:spcBef>
              <a:spcAft>
                <a:spcPts val="0"/>
              </a:spcAft>
              <a:buSzPts val="1800"/>
              <a:buFont typeface="Times New Roman"/>
              <a:buChar char="-"/>
            </a:pPr>
            <a:r>
              <a:rPr lang="en-US" sz="2000">
                <a:latin typeface="Times New Roman"/>
                <a:ea typeface="Times New Roman"/>
                <a:cs typeface="Times New Roman"/>
                <a:sym typeface="Times New Roman"/>
              </a:rPr>
              <a:t>Thay đổi cấu trúc dữ liệu: Chỉ xử lý trên List thay vì Numpy Array + List</a:t>
            </a:r>
            <a:endParaRPr>
              <a:latin typeface="Times New Roman"/>
              <a:ea typeface="Times New Roman"/>
              <a:cs typeface="Times New Roman"/>
              <a:sym typeface="Times New Roman"/>
            </a:endParaRPr>
          </a:p>
          <a:p>
            <a:pPr marL="457200" marR="0" lvl="0" indent="-342900" algn="l" rtl="0">
              <a:lnSpc>
                <a:spcPct val="100000"/>
              </a:lnSpc>
              <a:spcBef>
                <a:spcPts val="600"/>
              </a:spcBef>
              <a:spcAft>
                <a:spcPts val="0"/>
              </a:spcAft>
              <a:buSzPts val="1800"/>
              <a:buFont typeface="Times New Roman"/>
              <a:buChar char="-"/>
            </a:pPr>
            <a:r>
              <a:rPr lang="en-US" sz="2000">
                <a:latin typeface="Times New Roman"/>
                <a:ea typeface="Times New Roman"/>
                <a:cs typeface="Times New Roman"/>
                <a:sym typeface="Times New Roman"/>
              </a:rPr>
              <a:t>Giải thích: trong thuật toán POERM không yêu cầu nhiều các thao tác xử lý, tính toán – điều giúp Numpy Arrays hiệu quả hơn Lists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g13e587b0e04_0_128"/>
          <p:cNvSpPr txBox="1">
            <a:spLocks noGrp="1"/>
          </p:cNvSpPr>
          <p:nvPr>
            <p:ph type="title"/>
          </p:nvPr>
        </p:nvSpPr>
        <p:spPr>
          <a:xfrm>
            <a:off x="1073700" y="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5. So sánh hiệu suất</a:t>
            </a:r>
            <a:endParaRPr sz="2400">
              <a:latin typeface="Times New Roman"/>
              <a:ea typeface="Times New Roman"/>
              <a:cs typeface="Times New Roman"/>
              <a:sym typeface="Times New Roman"/>
            </a:endParaRPr>
          </a:p>
        </p:txBody>
      </p:sp>
      <p:sp>
        <p:nvSpPr>
          <p:cNvPr id="728" name="Google Shape;728;g13e587b0e04_0_1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pic>
        <p:nvPicPr>
          <p:cNvPr id="729" name="Google Shape;729;g13e587b0e04_0_128"/>
          <p:cNvPicPr preferRelativeResize="0"/>
          <p:nvPr/>
        </p:nvPicPr>
        <p:blipFill rotWithShape="1">
          <a:blip r:embed="rId3">
            <a:alphaModFix/>
          </a:blip>
          <a:srcRect/>
          <a:stretch/>
        </p:blipFill>
        <p:spPr>
          <a:xfrm>
            <a:off x="152400" y="868200"/>
            <a:ext cx="4114800" cy="2743200"/>
          </a:xfrm>
          <a:prstGeom prst="rect">
            <a:avLst/>
          </a:prstGeom>
          <a:noFill/>
          <a:ln>
            <a:noFill/>
          </a:ln>
        </p:spPr>
      </p:pic>
      <p:pic>
        <p:nvPicPr>
          <p:cNvPr id="730" name="Google Shape;730;g13e587b0e04_0_128"/>
          <p:cNvPicPr preferRelativeResize="0"/>
          <p:nvPr/>
        </p:nvPicPr>
        <p:blipFill rotWithShape="1">
          <a:blip r:embed="rId4">
            <a:alphaModFix/>
          </a:blip>
          <a:srcRect/>
          <a:stretch/>
        </p:blipFill>
        <p:spPr>
          <a:xfrm>
            <a:off x="4419600" y="868200"/>
            <a:ext cx="4114800" cy="2743200"/>
          </a:xfrm>
          <a:prstGeom prst="rect">
            <a:avLst/>
          </a:prstGeom>
          <a:noFill/>
          <a:ln>
            <a:noFill/>
          </a:ln>
        </p:spPr>
      </p:pic>
      <p:sp>
        <p:nvSpPr>
          <p:cNvPr id="731" name="Google Shape;731;g13e587b0e04_0_128"/>
          <p:cNvSpPr txBox="1"/>
          <p:nvPr/>
        </p:nvSpPr>
        <p:spPr>
          <a:xfrm>
            <a:off x="3312975" y="3751275"/>
            <a:ext cx="2758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Tập Online Retail</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13e587b0e04_0_137"/>
          <p:cNvSpPr txBox="1">
            <a:spLocks noGrp="1"/>
          </p:cNvSpPr>
          <p:nvPr>
            <p:ph type="title"/>
          </p:nvPr>
        </p:nvSpPr>
        <p:spPr>
          <a:xfrm>
            <a:off x="1073700" y="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5. So sánh hiệu suất</a:t>
            </a:r>
            <a:endParaRPr sz="2400">
              <a:latin typeface="Times New Roman"/>
              <a:ea typeface="Times New Roman"/>
              <a:cs typeface="Times New Roman"/>
              <a:sym typeface="Times New Roman"/>
            </a:endParaRPr>
          </a:p>
        </p:txBody>
      </p:sp>
      <p:sp>
        <p:nvSpPr>
          <p:cNvPr id="737" name="Google Shape;737;g13e587b0e04_0_13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sp>
        <p:nvSpPr>
          <p:cNvPr id="738" name="Google Shape;738;g13e587b0e04_0_137"/>
          <p:cNvSpPr txBox="1"/>
          <p:nvPr/>
        </p:nvSpPr>
        <p:spPr>
          <a:xfrm>
            <a:off x="3312975" y="3751275"/>
            <a:ext cx="2758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Tập Fruithut</a:t>
            </a:r>
            <a:endParaRPr sz="1800" b="0" i="0" u="none" strike="noStrike" cap="none">
              <a:solidFill>
                <a:srgbClr val="000000"/>
              </a:solidFill>
              <a:latin typeface="Times New Roman"/>
              <a:ea typeface="Times New Roman"/>
              <a:cs typeface="Times New Roman"/>
              <a:sym typeface="Times New Roman"/>
            </a:endParaRPr>
          </a:p>
        </p:txBody>
      </p:sp>
      <p:pic>
        <p:nvPicPr>
          <p:cNvPr id="739" name="Google Shape;739;g13e587b0e04_0_137"/>
          <p:cNvPicPr preferRelativeResize="0"/>
          <p:nvPr/>
        </p:nvPicPr>
        <p:blipFill rotWithShape="1">
          <a:blip r:embed="rId3">
            <a:alphaModFix/>
          </a:blip>
          <a:srcRect/>
          <a:stretch/>
        </p:blipFill>
        <p:spPr>
          <a:xfrm>
            <a:off x="152400" y="868200"/>
            <a:ext cx="4096012" cy="2730675"/>
          </a:xfrm>
          <a:prstGeom prst="rect">
            <a:avLst/>
          </a:prstGeom>
          <a:noFill/>
          <a:ln>
            <a:noFill/>
          </a:ln>
        </p:spPr>
      </p:pic>
      <p:pic>
        <p:nvPicPr>
          <p:cNvPr id="740" name="Google Shape;740;g13e587b0e04_0_137"/>
          <p:cNvPicPr preferRelativeResize="0"/>
          <p:nvPr/>
        </p:nvPicPr>
        <p:blipFill rotWithShape="1">
          <a:blip r:embed="rId4">
            <a:alphaModFix/>
          </a:blip>
          <a:srcRect/>
          <a:stretch/>
        </p:blipFill>
        <p:spPr>
          <a:xfrm>
            <a:off x="4400812" y="868200"/>
            <a:ext cx="4096012" cy="27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g13ebc9d4af6_0_30"/>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6. Khảo sát các tham số</a:t>
            </a:r>
            <a:endParaRPr sz="2400">
              <a:latin typeface="Times New Roman"/>
              <a:ea typeface="Times New Roman"/>
              <a:cs typeface="Times New Roman"/>
              <a:sym typeface="Times New Roman"/>
            </a:endParaRPr>
          </a:p>
        </p:txBody>
      </p:sp>
      <p:sp>
        <p:nvSpPr>
          <p:cNvPr id="746" name="Google Shape;746;g13ebc9d4af6_0_3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23</a:t>
            </a:fld>
            <a:endParaRPr/>
          </a:p>
        </p:txBody>
      </p:sp>
      <p:sp>
        <p:nvSpPr>
          <p:cNvPr id="747" name="Google Shape;747;g13ebc9d4af6_0_30"/>
          <p:cNvSpPr txBox="1"/>
          <p:nvPr/>
        </p:nvSpPr>
        <p:spPr>
          <a:xfrm>
            <a:off x="541425" y="992600"/>
            <a:ext cx="35193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1" u="none" strike="noStrike" cap="none">
                <a:solidFill>
                  <a:srgbClr val="000000"/>
                </a:solidFill>
                <a:latin typeface="Times New Roman"/>
                <a:ea typeface="Times New Roman"/>
                <a:cs typeface="Times New Roman"/>
                <a:sym typeface="Times New Roman"/>
              </a:rPr>
              <a:t>Quy ước:</a:t>
            </a:r>
            <a:endParaRPr sz="2300" b="0" i="1" u="none" strike="noStrike" cap="none">
              <a:solidFill>
                <a:srgbClr val="000000"/>
              </a:solidFill>
              <a:latin typeface="Times New Roman"/>
              <a:ea typeface="Times New Roman"/>
              <a:cs typeface="Times New Roman"/>
              <a:sym typeface="Times New Roman"/>
            </a:endParaRPr>
          </a:p>
        </p:txBody>
      </p:sp>
      <p:sp>
        <p:nvSpPr>
          <p:cNvPr id="748" name="Google Shape;748;g13ebc9d4af6_0_30"/>
          <p:cNvSpPr txBox="1"/>
          <p:nvPr/>
        </p:nvSpPr>
        <p:spPr>
          <a:xfrm>
            <a:off x="760575" y="3403225"/>
            <a:ext cx="6883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XSpan, YSpan, XYSpan → Span</a:t>
            </a:r>
            <a:endParaRPr sz="2000" b="0" i="0" u="none" strike="noStrike" cap="none">
              <a:solidFill>
                <a:srgbClr val="000000"/>
              </a:solidFill>
              <a:latin typeface="Times New Roman"/>
              <a:ea typeface="Times New Roman"/>
              <a:cs typeface="Times New Roman"/>
              <a:sym typeface="Times New Roman"/>
            </a:endParaRPr>
          </a:p>
        </p:txBody>
      </p:sp>
      <p:pic>
        <p:nvPicPr>
          <p:cNvPr id="749" name="Google Shape;749;g13ebc9d4af6_0_30" descr="Ảnh có chứa văn bản&#10;&#10;Mô tả được tạo tự động"/>
          <p:cNvPicPr preferRelativeResize="0"/>
          <p:nvPr/>
        </p:nvPicPr>
        <p:blipFill rotWithShape="1">
          <a:blip r:embed="rId3">
            <a:alphaModFix/>
          </a:blip>
          <a:srcRect/>
          <a:stretch/>
        </p:blipFill>
        <p:spPr>
          <a:xfrm>
            <a:off x="2381250" y="1695450"/>
            <a:ext cx="4381500" cy="175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g13dd2a3f593_7_17"/>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6. Khảo sát các tham số</a:t>
            </a:r>
            <a:endParaRPr sz="2400">
              <a:latin typeface="Times New Roman"/>
              <a:ea typeface="Times New Roman"/>
              <a:cs typeface="Times New Roman"/>
              <a:sym typeface="Times New Roman"/>
            </a:endParaRPr>
          </a:p>
        </p:txBody>
      </p:sp>
      <p:sp>
        <p:nvSpPr>
          <p:cNvPr id="755" name="Google Shape;755;g13dd2a3f593_7_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24</a:t>
            </a:fld>
            <a:endParaRPr/>
          </a:p>
        </p:txBody>
      </p:sp>
      <p:sp>
        <p:nvSpPr>
          <p:cNvPr id="756" name="Google Shape;756;g13dd2a3f593_7_17"/>
          <p:cNvSpPr txBox="1"/>
          <p:nvPr/>
        </p:nvSpPr>
        <p:spPr>
          <a:xfrm>
            <a:off x="631650"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6.1 Thời gian thực thi</a:t>
            </a:r>
            <a:endParaRPr sz="1900" b="1" i="0" u="none" strike="noStrike" cap="none">
              <a:solidFill>
                <a:schemeClr val="accent3"/>
              </a:solidFill>
              <a:latin typeface="Times New Roman"/>
              <a:ea typeface="Times New Roman"/>
              <a:cs typeface="Times New Roman"/>
              <a:sym typeface="Times New Roman"/>
            </a:endParaRPr>
          </a:p>
        </p:txBody>
      </p:sp>
      <p:sp>
        <p:nvSpPr>
          <p:cNvPr id="757" name="Google Shape;757;g13dd2a3f593_7_17"/>
          <p:cNvSpPr txBox="1"/>
          <p:nvPr/>
        </p:nvSpPr>
        <p:spPr>
          <a:xfrm>
            <a:off x="1073700" y="1411225"/>
            <a:ext cx="388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6.1.1 </a:t>
            </a:r>
            <a:r>
              <a:rPr lang="en-US" sz="1800" b="0" i="1" u="none" strike="noStrike" cap="none">
                <a:solidFill>
                  <a:srgbClr val="000000"/>
                </a:solidFill>
                <a:latin typeface="Times New Roman"/>
                <a:ea typeface="Times New Roman"/>
                <a:cs typeface="Times New Roman"/>
                <a:sym typeface="Times New Roman"/>
              </a:rPr>
              <a:t>minSupport</a:t>
            </a:r>
            <a:endParaRPr sz="1800" b="0" i="1" u="none" strike="noStrike" cap="none">
              <a:solidFill>
                <a:srgbClr val="000000"/>
              </a:solidFill>
              <a:latin typeface="Times New Roman"/>
              <a:ea typeface="Times New Roman"/>
              <a:cs typeface="Times New Roman"/>
              <a:sym typeface="Times New Roman"/>
            </a:endParaRPr>
          </a:p>
        </p:txBody>
      </p:sp>
      <p:pic>
        <p:nvPicPr>
          <p:cNvPr id="758" name="Google Shape;758;g13dd2a3f593_7_17"/>
          <p:cNvPicPr preferRelativeResize="0"/>
          <p:nvPr/>
        </p:nvPicPr>
        <p:blipFill rotWithShape="1">
          <a:blip r:embed="rId3">
            <a:alphaModFix/>
          </a:blip>
          <a:srcRect/>
          <a:stretch/>
        </p:blipFill>
        <p:spPr>
          <a:xfrm>
            <a:off x="550218" y="1872925"/>
            <a:ext cx="4480800" cy="2478738"/>
          </a:xfrm>
          <a:prstGeom prst="rect">
            <a:avLst/>
          </a:prstGeom>
          <a:noFill/>
          <a:ln>
            <a:noFill/>
          </a:ln>
        </p:spPr>
      </p:pic>
      <p:pic>
        <p:nvPicPr>
          <p:cNvPr id="759" name="Google Shape;759;g13dd2a3f593_7_17"/>
          <p:cNvPicPr preferRelativeResize="0"/>
          <p:nvPr/>
        </p:nvPicPr>
        <p:blipFill rotWithShape="1">
          <a:blip r:embed="rId4">
            <a:alphaModFix/>
          </a:blip>
          <a:srcRect/>
          <a:stretch/>
        </p:blipFill>
        <p:spPr>
          <a:xfrm>
            <a:off x="4813746" y="1872925"/>
            <a:ext cx="4330254" cy="24328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13ebc9d4af6_0_5"/>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6. Khảo sát các tham số</a:t>
            </a:r>
            <a:endParaRPr sz="2400">
              <a:latin typeface="Times New Roman"/>
              <a:ea typeface="Times New Roman"/>
              <a:cs typeface="Times New Roman"/>
              <a:sym typeface="Times New Roman"/>
            </a:endParaRPr>
          </a:p>
        </p:txBody>
      </p:sp>
      <p:sp>
        <p:nvSpPr>
          <p:cNvPr id="765" name="Google Shape;765;g13ebc9d4af6_0_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766" name="Google Shape;766;g13ebc9d4af6_0_5"/>
          <p:cNvSpPr txBox="1"/>
          <p:nvPr/>
        </p:nvSpPr>
        <p:spPr>
          <a:xfrm>
            <a:off x="631650"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6.1 Thời gian thực thi</a:t>
            </a:r>
            <a:endParaRPr sz="1900" b="1" i="0" u="none" strike="noStrike" cap="none">
              <a:solidFill>
                <a:schemeClr val="accent3"/>
              </a:solidFill>
              <a:latin typeface="Times New Roman"/>
              <a:ea typeface="Times New Roman"/>
              <a:cs typeface="Times New Roman"/>
              <a:sym typeface="Times New Roman"/>
            </a:endParaRPr>
          </a:p>
        </p:txBody>
      </p:sp>
      <p:sp>
        <p:nvSpPr>
          <p:cNvPr id="767" name="Google Shape;767;g13ebc9d4af6_0_5"/>
          <p:cNvSpPr txBox="1"/>
          <p:nvPr/>
        </p:nvSpPr>
        <p:spPr>
          <a:xfrm>
            <a:off x="1073700" y="1411225"/>
            <a:ext cx="388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6.1.2 </a:t>
            </a:r>
            <a:r>
              <a:rPr lang="en-US" sz="1800" b="0" i="1" u="none" strike="noStrike" cap="none">
                <a:solidFill>
                  <a:srgbClr val="000000"/>
                </a:solidFill>
                <a:latin typeface="Times New Roman"/>
                <a:ea typeface="Times New Roman"/>
                <a:cs typeface="Times New Roman"/>
                <a:sym typeface="Times New Roman"/>
              </a:rPr>
              <a:t>minConfidence</a:t>
            </a:r>
            <a:endParaRPr sz="1800" b="0" i="1" u="none" strike="noStrike" cap="none">
              <a:solidFill>
                <a:srgbClr val="000000"/>
              </a:solidFill>
              <a:latin typeface="Times New Roman"/>
              <a:ea typeface="Times New Roman"/>
              <a:cs typeface="Times New Roman"/>
              <a:sym typeface="Times New Roman"/>
            </a:endParaRPr>
          </a:p>
        </p:txBody>
      </p:sp>
      <p:pic>
        <p:nvPicPr>
          <p:cNvPr id="768" name="Google Shape;768;g13ebc9d4af6_0_5"/>
          <p:cNvPicPr preferRelativeResize="0"/>
          <p:nvPr/>
        </p:nvPicPr>
        <p:blipFill rotWithShape="1">
          <a:blip r:embed="rId3">
            <a:alphaModFix/>
          </a:blip>
          <a:srcRect/>
          <a:stretch/>
        </p:blipFill>
        <p:spPr>
          <a:xfrm>
            <a:off x="351915" y="1738884"/>
            <a:ext cx="4220085" cy="2528041"/>
          </a:xfrm>
          <a:prstGeom prst="rect">
            <a:avLst/>
          </a:prstGeom>
          <a:noFill/>
          <a:ln>
            <a:noFill/>
          </a:ln>
        </p:spPr>
      </p:pic>
      <p:pic>
        <p:nvPicPr>
          <p:cNvPr id="769" name="Google Shape;769;g13ebc9d4af6_0_5"/>
          <p:cNvPicPr preferRelativeResize="0"/>
          <p:nvPr/>
        </p:nvPicPr>
        <p:blipFill rotWithShape="1">
          <a:blip r:embed="rId4">
            <a:alphaModFix/>
          </a:blip>
          <a:srcRect/>
          <a:stretch/>
        </p:blipFill>
        <p:spPr>
          <a:xfrm>
            <a:off x="4612377" y="1738883"/>
            <a:ext cx="4493098" cy="252804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g13ebc9d4af6_0_12"/>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6. Khảo sát các tham số</a:t>
            </a:r>
            <a:endParaRPr sz="2400">
              <a:latin typeface="Times New Roman"/>
              <a:ea typeface="Times New Roman"/>
              <a:cs typeface="Times New Roman"/>
              <a:sym typeface="Times New Roman"/>
            </a:endParaRPr>
          </a:p>
        </p:txBody>
      </p:sp>
      <p:sp>
        <p:nvSpPr>
          <p:cNvPr id="775" name="Google Shape;775;g13ebc9d4af6_0_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26</a:t>
            </a:fld>
            <a:endParaRPr/>
          </a:p>
        </p:txBody>
      </p:sp>
      <p:sp>
        <p:nvSpPr>
          <p:cNvPr id="776" name="Google Shape;776;g13ebc9d4af6_0_12"/>
          <p:cNvSpPr txBox="1"/>
          <p:nvPr/>
        </p:nvSpPr>
        <p:spPr>
          <a:xfrm>
            <a:off x="631650"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6.1 Thời gian thực thi</a:t>
            </a:r>
            <a:endParaRPr sz="1900" b="1" i="0" u="none" strike="noStrike" cap="none">
              <a:solidFill>
                <a:schemeClr val="accent3"/>
              </a:solidFill>
              <a:latin typeface="Times New Roman"/>
              <a:ea typeface="Times New Roman"/>
              <a:cs typeface="Times New Roman"/>
              <a:sym typeface="Times New Roman"/>
            </a:endParaRPr>
          </a:p>
        </p:txBody>
      </p:sp>
      <p:sp>
        <p:nvSpPr>
          <p:cNvPr id="777" name="Google Shape;777;g13ebc9d4af6_0_12"/>
          <p:cNvSpPr txBox="1"/>
          <p:nvPr/>
        </p:nvSpPr>
        <p:spPr>
          <a:xfrm>
            <a:off x="1073700" y="1411225"/>
            <a:ext cx="388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6.1.3 </a:t>
            </a:r>
            <a:r>
              <a:rPr lang="en-US" sz="1800" b="0" i="1" u="none" strike="noStrike" cap="none">
                <a:solidFill>
                  <a:srgbClr val="000000"/>
                </a:solidFill>
                <a:latin typeface="Times New Roman"/>
                <a:ea typeface="Times New Roman"/>
                <a:cs typeface="Times New Roman"/>
                <a:sym typeface="Times New Roman"/>
              </a:rPr>
              <a:t>Span</a:t>
            </a:r>
            <a:endParaRPr sz="1800" b="0" i="1" u="none" strike="noStrike" cap="none">
              <a:solidFill>
                <a:srgbClr val="000000"/>
              </a:solidFill>
              <a:latin typeface="Times New Roman"/>
              <a:ea typeface="Times New Roman"/>
              <a:cs typeface="Times New Roman"/>
              <a:sym typeface="Times New Roman"/>
            </a:endParaRPr>
          </a:p>
        </p:txBody>
      </p:sp>
      <p:pic>
        <p:nvPicPr>
          <p:cNvPr id="778" name="Google Shape;778;g13ebc9d4af6_0_12"/>
          <p:cNvPicPr preferRelativeResize="0"/>
          <p:nvPr/>
        </p:nvPicPr>
        <p:blipFill rotWithShape="1">
          <a:blip r:embed="rId3">
            <a:alphaModFix/>
          </a:blip>
          <a:srcRect/>
          <a:stretch/>
        </p:blipFill>
        <p:spPr>
          <a:xfrm>
            <a:off x="631650" y="1730210"/>
            <a:ext cx="4098900" cy="2627250"/>
          </a:xfrm>
          <a:prstGeom prst="rect">
            <a:avLst/>
          </a:prstGeom>
          <a:noFill/>
          <a:ln>
            <a:noFill/>
          </a:ln>
        </p:spPr>
      </p:pic>
      <p:pic>
        <p:nvPicPr>
          <p:cNvPr id="779" name="Google Shape;779;g13ebc9d4af6_0_12"/>
          <p:cNvPicPr preferRelativeResize="0"/>
          <p:nvPr/>
        </p:nvPicPr>
        <p:blipFill rotWithShape="1">
          <a:blip r:embed="rId4">
            <a:alphaModFix/>
          </a:blip>
          <a:srcRect/>
          <a:stretch/>
        </p:blipFill>
        <p:spPr>
          <a:xfrm>
            <a:off x="4544639" y="1730210"/>
            <a:ext cx="4368007" cy="25367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g13ebc9d4af6_0_45"/>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6. Khảo sát các tham số</a:t>
            </a:r>
            <a:endParaRPr sz="2400">
              <a:latin typeface="Times New Roman"/>
              <a:ea typeface="Times New Roman"/>
              <a:cs typeface="Times New Roman"/>
              <a:sym typeface="Times New Roman"/>
            </a:endParaRPr>
          </a:p>
        </p:txBody>
      </p:sp>
      <p:sp>
        <p:nvSpPr>
          <p:cNvPr id="785" name="Google Shape;785;g13ebc9d4af6_0_4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27</a:t>
            </a:fld>
            <a:endParaRPr/>
          </a:p>
        </p:txBody>
      </p:sp>
      <p:sp>
        <p:nvSpPr>
          <p:cNvPr id="786" name="Google Shape;786;g13ebc9d4af6_0_45"/>
          <p:cNvSpPr txBox="1"/>
          <p:nvPr/>
        </p:nvSpPr>
        <p:spPr>
          <a:xfrm>
            <a:off x="631650"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6.2 Bộ nhớ</a:t>
            </a:r>
            <a:endParaRPr sz="1900" b="1" i="0" u="none" strike="noStrike" cap="none">
              <a:solidFill>
                <a:schemeClr val="accent3"/>
              </a:solidFill>
              <a:latin typeface="Times New Roman"/>
              <a:ea typeface="Times New Roman"/>
              <a:cs typeface="Times New Roman"/>
              <a:sym typeface="Times New Roman"/>
            </a:endParaRPr>
          </a:p>
        </p:txBody>
      </p:sp>
      <p:sp>
        <p:nvSpPr>
          <p:cNvPr id="787" name="Google Shape;787;g13ebc9d4af6_0_45"/>
          <p:cNvSpPr txBox="1"/>
          <p:nvPr/>
        </p:nvSpPr>
        <p:spPr>
          <a:xfrm>
            <a:off x="1073700" y="1411225"/>
            <a:ext cx="388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6.2.1 </a:t>
            </a:r>
            <a:r>
              <a:rPr lang="en-US" sz="1800" b="0" i="1" u="none" strike="noStrike" cap="none">
                <a:solidFill>
                  <a:srgbClr val="000000"/>
                </a:solidFill>
                <a:latin typeface="Times New Roman"/>
                <a:ea typeface="Times New Roman"/>
                <a:cs typeface="Times New Roman"/>
                <a:sym typeface="Times New Roman"/>
              </a:rPr>
              <a:t>minSupport</a:t>
            </a:r>
            <a:endParaRPr sz="1800" b="0" i="1" u="none" strike="noStrike" cap="none">
              <a:solidFill>
                <a:srgbClr val="000000"/>
              </a:solidFill>
              <a:latin typeface="Times New Roman"/>
              <a:ea typeface="Times New Roman"/>
              <a:cs typeface="Times New Roman"/>
              <a:sym typeface="Times New Roman"/>
            </a:endParaRPr>
          </a:p>
        </p:txBody>
      </p:sp>
      <p:pic>
        <p:nvPicPr>
          <p:cNvPr id="788" name="Google Shape;788;g13ebc9d4af6_0_45"/>
          <p:cNvPicPr preferRelativeResize="0"/>
          <p:nvPr/>
        </p:nvPicPr>
        <p:blipFill rotWithShape="1">
          <a:blip r:embed="rId3">
            <a:alphaModFix/>
          </a:blip>
          <a:srcRect/>
          <a:stretch/>
        </p:blipFill>
        <p:spPr>
          <a:xfrm>
            <a:off x="631650" y="1865240"/>
            <a:ext cx="4339550" cy="2754159"/>
          </a:xfrm>
          <a:prstGeom prst="rect">
            <a:avLst/>
          </a:prstGeom>
          <a:noFill/>
          <a:ln>
            <a:noFill/>
          </a:ln>
        </p:spPr>
      </p:pic>
      <p:pic>
        <p:nvPicPr>
          <p:cNvPr id="789" name="Google Shape;789;g13ebc9d4af6_0_45"/>
          <p:cNvPicPr preferRelativeResize="0"/>
          <p:nvPr/>
        </p:nvPicPr>
        <p:blipFill rotWithShape="1">
          <a:blip r:embed="rId4">
            <a:alphaModFix/>
          </a:blip>
          <a:srcRect/>
          <a:stretch/>
        </p:blipFill>
        <p:spPr>
          <a:xfrm>
            <a:off x="4572000" y="1865240"/>
            <a:ext cx="4429406" cy="28535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g13ebc9d4af6_0_54"/>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6. Khảo sát các tham số</a:t>
            </a:r>
            <a:endParaRPr sz="2400">
              <a:latin typeface="Times New Roman"/>
              <a:ea typeface="Times New Roman"/>
              <a:cs typeface="Times New Roman"/>
              <a:sym typeface="Times New Roman"/>
            </a:endParaRPr>
          </a:p>
        </p:txBody>
      </p:sp>
      <p:sp>
        <p:nvSpPr>
          <p:cNvPr id="795" name="Google Shape;795;g13ebc9d4af6_0_5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28</a:t>
            </a:fld>
            <a:endParaRPr/>
          </a:p>
        </p:txBody>
      </p:sp>
      <p:sp>
        <p:nvSpPr>
          <p:cNvPr id="796" name="Google Shape;796;g13ebc9d4af6_0_54"/>
          <p:cNvSpPr txBox="1"/>
          <p:nvPr/>
        </p:nvSpPr>
        <p:spPr>
          <a:xfrm>
            <a:off x="631650"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6.2 Bộ nhớ</a:t>
            </a:r>
            <a:endParaRPr sz="1900" b="1" i="0" u="none" strike="noStrike" cap="none">
              <a:solidFill>
                <a:schemeClr val="accent3"/>
              </a:solidFill>
              <a:latin typeface="Times New Roman"/>
              <a:ea typeface="Times New Roman"/>
              <a:cs typeface="Times New Roman"/>
              <a:sym typeface="Times New Roman"/>
            </a:endParaRPr>
          </a:p>
        </p:txBody>
      </p:sp>
      <p:sp>
        <p:nvSpPr>
          <p:cNvPr id="797" name="Google Shape;797;g13ebc9d4af6_0_54"/>
          <p:cNvSpPr txBox="1"/>
          <p:nvPr/>
        </p:nvSpPr>
        <p:spPr>
          <a:xfrm>
            <a:off x="1073700" y="1411225"/>
            <a:ext cx="388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6.2.2 </a:t>
            </a:r>
            <a:r>
              <a:rPr lang="en-US" sz="1800" b="0" i="1" u="none" strike="noStrike" cap="none">
                <a:solidFill>
                  <a:srgbClr val="000000"/>
                </a:solidFill>
                <a:latin typeface="Times New Roman"/>
                <a:ea typeface="Times New Roman"/>
                <a:cs typeface="Times New Roman"/>
                <a:sym typeface="Times New Roman"/>
              </a:rPr>
              <a:t>minConfidence</a:t>
            </a:r>
            <a:endParaRPr sz="1800" b="0" i="1" u="none" strike="noStrike" cap="none">
              <a:solidFill>
                <a:srgbClr val="000000"/>
              </a:solidFill>
              <a:latin typeface="Times New Roman"/>
              <a:ea typeface="Times New Roman"/>
              <a:cs typeface="Times New Roman"/>
              <a:sym typeface="Times New Roman"/>
            </a:endParaRPr>
          </a:p>
        </p:txBody>
      </p:sp>
      <p:pic>
        <p:nvPicPr>
          <p:cNvPr id="798" name="Google Shape;798;g13ebc9d4af6_0_54"/>
          <p:cNvPicPr preferRelativeResize="0"/>
          <p:nvPr/>
        </p:nvPicPr>
        <p:blipFill rotWithShape="1">
          <a:blip r:embed="rId3">
            <a:alphaModFix/>
          </a:blip>
          <a:srcRect/>
          <a:stretch/>
        </p:blipFill>
        <p:spPr>
          <a:xfrm>
            <a:off x="788899" y="1795750"/>
            <a:ext cx="4165001" cy="2638267"/>
          </a:xfrm>
          <a:prstGeom prst="rect">
            <a:avLst/>
          </a:prstGeom>
          <a:noFill/>
          <a:ln>
            <a:noFill/>
          </a:ln>
        </p:spPr>
      </p:pic>
      <p:pic>
        <p:nvPicPr>
          <p:cNvPr id="799" name="Google Shape;799;g13ebc9d4af6_0_54"/>
          <p:cNvPicPr preferRelativeResize="0"/>
          <p:nvPr/>
        </p:nvPicPr>
        <p:blipFill rotWithShape="1">
          <a:blip r:embed="rId4">
            <a:alphaModFix/>
          </a:blip>
          <a:srcRect/>
          <a:stretch/>
        </p:blipFill>
        <p:spPr>
          <a:xfrm>
            <a:off x="4704202" y="1795750"/>
            <a:ext cx="4242119" cy="26052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g13ebc9d4af6_0_63"/>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6. Khảo sát các tham số</a:t>
            </a:r>
            <a:endParaRPr sz="2400">
              <a:latin typeface="Times New Roman"/>
              <a:ea typeface="Times New Roman"/>
              <a:cs typeface="Times New Roman"/>
              <a:sym typeface="Times New Roman"/>
            </a:endParaRPr>
          </a:p>
        </p:txBody>
      </p:sp>
      <p:sp>
        <p:nvSpPr>
          <p:cNvPr id="805" name="Google Shape;805;g13ebc9d4af6_0_6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29</a:t>
            </a:fld>
            <a:endParaRPr/>
          </a:p>
        </p:txBody>
      </p:sp>
      <p:sp>
        <p:nvSpPr>
          <p:cNvPr id="806" name="Google Shape;806;g13ebc9d4af6_0_63"/>
          <p:cNvSpPr txBox="1"/>
          <p:nvPr/>
        </p:nvSpPr>
        <p:spPr>
          <a:xfrm>
            <a:off x="631650"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6.2 Bộ nhớ</a:t>
            </a:r>
            <a:endParaRPr sz="1900" b="1" i="0" u="none" strike="noStrike" cap="none">
              <a:solidFill>
                <a:schemeClr val="accent3"/>
              </a:solidFill>
              <a:latin typeface="Times New Roman"/>
              <a:ea typeface="Times New Roman"/>
              <a:cs typeface="Times New Roman"/>
              <a:sym typeface="Times New Roman"/>
            </a:endParaRPr>
          </a:p>
        </p:txBody>
      </p:sp>
      <p:sp>
        <p:nvSpPr>
          <p:cNvPr id="807" name="Google Shape;807;g13ebc9d4af6_0_63"/>
          <p:cNvSpPr txBox="1"/>
          <p:nvPr/>
        </p:nvSpPr>
        <p:spPr>
          <a:xfrm>
            <a:off x="1073700" y="1411225"/>
            <a:ext cx="388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6.2.3 </a:t>
            </a:r>
            <a:r>
              <a:rPr lang="en-US" sz="1800" b="0" i="1" u="none" strike="noStrike" cap="none">
                <a:solidFill>
                  <a:srgbClr val="000000"/>
                </a:solidFill>
                <a:latin typeface="Times New Roman"/>
                <a:ea typeface="Times New Roman"/>
                <a:cs typeface="Times New Roman"/>
                <a:sym typeface="Times New Roman"/>
              </a:rPr>
              <a:t>Span</a:t>
            </a:r>
            <a:endParaRPr sz="1800" b="0" i="1" u="none" strike="noStrike" cap="none">
              <a:solidFill>
                <a:srgbClr val="000000"/>
              </a:solidFill>
              <a:latin typeface="Times New Roman"/>
              <a:ea typeface="Times New Roman"/>
              <a:cs typeface="Times New Roman"/>
              <a:sym typeface="Times New Roman"/>
            </a:endParaRPr>
          </a:p>
        </p:txBody>
      </p:sp>
      <p:pic>
        <p:nvPicPr>
          <p:cNvPr id="808" name="Google Shape;808;g13ebc9d4af6_0_63"/>
          <p:cNvPicPr preferRelativeResize="0"/>
          <p:nvPr/>
        </p:nvPicPr>
        <p:blipFill rotWithShape="1">
          <a:blip r:embed="rId3">
            <a:alphaModFix/>
          </a:blip>
          <a:srcRect/>
          <a:stretch/>
        </p:blipFill>
        <p:spPr>
          <a:xfrm>
            <a:off x="777882" y="1773716"/>
            <a:ext cx="4176018" cy="2627250"/>
          </a:xfrm>
          <a:prstGeom prst="rect">
            <a:avLst/>
          </a:prstGeom>
          <a:noFill/>
          <a:ln>
            <a:noFill/>
          </a:ln>
        </p:spPr>
      </p:pic>
      <p:pic>
        <p:nvPicPr>
          <p:cNvPr id="809" name="Google Shape;809;g13ebc9d4af6_0_63"/>
          <p:cNvPicPr preferRelativeResize="0"/>
          <p:nvPr/>
        </p:nvPicPr>
        <p:blipFill rotWithShape="1">
          <a:blip r:embed="rId4">
            <a:alphaModFix/>
          </a:blip>
          <a:srcRect/>
          <a:stretch/>
        </p:blipFill>
        <p:spPr>
          <a:xfrm>
            <a:off x="4770301" y="1773716"/>
            <a:ext cx="4176019" cy="262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
          <p:cNvSpPr txBox="1">
            <a:spLocks noGrp="1"/>
          </p:cNvSpPr>
          <p:nvPr>
            <p:ph type="title"/>
          </p:nvPr>
        </p:nvSpPr>
        <p:spPr>
          <a:xfrm>
            <a:off x="1047750" y="1007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1.Động lực</a:t>
            </a:r>
            <a:endParaRPr sz="2400">
              <a:latin typeface="Times New Roman"/>
              <a:ea typeface="Times New Roman"/>
              <a:cs typeface="Times New Roman"/>
              <a:sym typeface="Times New Roman"/>
            </a:endParaRPr>
          </a:p>
        </p:txBody>
      </p:sp>
      <p:sp>
        <p:nvSpPr>
          <p:cNvPr id="480" name="Google Shape;480;p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3</a:t>
            </a:fld>
            <a:endParaRPr/>
          </a:p>
        </p:txBody>
      </p:sp>
      <p:sp>
        <p:nvSpPr>
          <p:cNvPr id="481" name="Google Shape;481;p4"/>
          <p:cNvSpPr txBox="1"/>
          <p:nvPr/>
        </p:nvSpPr>
        <p:spPr>
          <a:xfrm>
            <a:off x="749147" y="1211855"/>
            <a:ext cx="7998300" cy="2862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Khai thác luật phổ biến là một bài toán quan trọng trong lĩnh vực khai thác dữ liệu.</a:t>
            </a: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Tuy nhiên các sự kiện trong một luật thường phải theo một thứ tự nghiêm ngặt.</a:t>
            </a: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Khóa luận này trình bày cách tiếp cận mới trong vấn đề khai thác luật thường xuyên : nghiên cứu các luật có thứ tự bán phần tức các sự kiện trong một luật được sắp xếp bán phần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285750" marR="0" lvl="0" indent="-15875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g13ebc9d4af6_0_78"/>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6. Khảo sát các tham số</a:t>
            </a:r>
            <a:endParaRPr sz="2400">
              <a:latin typeface="Times New Roman"/>
              <a:ea typeface="Times New Roman"/>
              <a:cs typeface="Times New Roman"/>
              <a:sym typeface="Times New Roman"/>
            </a:endParaRPr>
          </a:p>
        </p:txBody>
      </p:sp>
      <p:sp>
        <p:nvSpPr>
          <p:cNvPr id="815" name="Google Shape;815;g13ebc9d4af6_0_7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30</a:t>
            </a:fld>
            <a:endParaRPr/>
          </a:p>
        </p:txBody>
      </p:sp>
      <p:sp>
        <p:nvSpPr>
          <p:cNvPr id="816" name="Google Shape;816;g13ebc9d4af6_0_78"/>
          <p:cNvSpPr txBox="1"/>
          <p:nvPr/>
        </p:nvSpPr>
        <p:spPr>
          <a:xfrm>
            <a:off x="618775"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6.2 Các luật được khám phá</a:t>
            </a:r>
            <a:endParaRPr sz="1900" b="1" i="0" u="none" strike="noStrike" cap="none">
              <a:solidFill>
                <a:schemeClr val="accent3"/>
              </a:solidFill>
              <a:latin typeface="Times New Roman"/>
              <a:ea typeface="Times New Roman"/>
              <a:cs typeface="Times New Roman"/>
              <a:sym typeface="Times New Roman"/>
            </a:endParaRPr>
          </a:p>
        </p:txBody>
      </p:sp>
      <p:pic>
        <p:nvPicPr>
          <p:cNvPr id="817" name="Google Shape;817;g13ebc9d4af6_0_78"/>
          <p:cNvPicPr preferRelativeResize="0"/>
          <p:nvPr/>
        </p:nvPicPr>
        <p:blipFill rotWithShape="1">
          <a:blip r:embed="rId3">
            <a:alphaModFix/>
          </a:blip>
          <a:srcRect/>
          <a:stretch/>
        </p:blipFill>
        <p:spPr>
          <a:xfrm>
            <a:off x="1221475" y="1611375"/>
            <a:ext cx="6732250" cy="1791850"/>
          </a:xfrm>
          <a:prstGeom prst="rect">
            <a:avLst/>
          </a:prstGeom>
          <a:noFill/>
          <a:ln>
            <a:noFill/>
          </a:ln>
        </p:spPr>
      </p:pic>
      <p:sp>
        <p:nvSpPr>
          <p:cNvPr id="2" name="Hộp Văn bản 1">
            <a:extLst>
              <a:ext uri="{FF2B5EF4-FFF2-40B4-BE49-F238E27FC236}">
                <a16:creationId xmlns:a16="http://schemas.microsoft.com/office/drawing/2014/main" id="{438BB6CA-44A8-1A7E-43A8-14C29991BFB1}"/>
              </a:ext>
            </a:extLst>
          </p:cNvPr>
          <p:cNvSpPr txBox="1"/>
          <p:nvPr/>
        </p:nvSpPr>
        <p:spPr>
          <a:xfrm>
            <a:off x="2302525" y="3624549"/>
            <a:ext cx="5089793" cy="338554"/>
          </a:xfrm>
          <a:prstGeom prst="rect">
            <a:avLst/>
          </a:prstGeom>
          <a:noFill/>
        </p:spPr>
        <p:txBody>
          <a:bodyPr wrap="square" rtlCol="0">
            <a:spAutoFit/>
          </a:bodyPr>
          <a:lstStyle/>
          <a:p>
            <a:r>
              <a:rPr lang="en-US" sz="1600" i="1" dirty="0" err="1">
                <a:latin typeface="Times New Roman" panose="02020603050405020304" pitchFamily="18" charset="0"/>
                <a:cs typeface="Times New Roman" panose="02020603050405020304" pitchFamily="18" charset="0"/>
              </a:rPr>
              <a:t>Hình</a:t>
            </a:r>
            <a:r>
              <a:rPr lang="en-US" sz="1600" i="1" dirty="0">
                <a:latin typeface="Times New Roman" panose="02020603050405020304" pitchFamily="18" charset="0"/>
                <a:cs typeface="Times New Roman" panose="02020603050405020304" pitchFamily="18" charset="0"/>
              </a:rPr>
              <a:t> 3: </a:t>
            </a:r>
            <a:r>
              <a:rPr lang="en-US" sz="1600" i="1" dirty="0" err="1">
                <a:latin typeface="Times New Roman" panose="02020603050405020304" pitchFamily="18" charset="0"/>
                <a:cs typeface="Times New Roman" panose="02020603050405020304" pitchFamily="18" charset="0"/>
              </a:rPr>
              <a:t>Một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số</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luật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rút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trích</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từ</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tập</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Fruithut</a:t>
            </a:r>
            <a:endParaRPr lang="en-US" sz="16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g13ebc9d4af6_0_90"/>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7. Kết luận và hướng phát triển</a:t>
            </a:r>
            <a:endParaRPr sz="2400">
              <a:latin typeface="Times New Roman"/>
              <a:ea typeface="Times New Roman"/>
              <a:cs typeface="Times New Roman"/>
              <a:sym typeface="Times New Roman"/>
            </a:endParaRPr>
          </a:p>
        </p:txBody>
      </p:sp>
      <p:sp>
        <p:nvSpPr>
          <p:cNvPr id="823" name="Google Shape;823;g13ebc9d4af6_0_9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31</a:t>
            </a:fld>
            <a:endParaRPr/>
          </a:p>
        </p:txBody>
      </p:sp>
      <p:sp>
        <p:nvSpPr>
          <p:cNvPr id="824" name="Google Shape;824;g13ebc9d4af6_0_90"/>
          <p:cNvSpPr txBox="1"/>
          <p:nvPr/>
        </p:nvSpPr>
        <p:spPr>
          <a:xfrm>
            <a:off x="618775"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7.1 Kết luận:</a:t>
            </a:r>
            <a:endParaRPr sz="1900" b="1" i="0" u="none" strike="noStrike" cap="none">
              <a:solidFill>
                <a:schemeClr val="accent3"/>
              </a:solidFill>
              <a:latin typeface="Times New Roman"/>
              <a:ea typeface="Times New Roman"/>
              <a:cs typeface="Times New Roman"/>
              <a:sym typeface="Times New Roman"/>
            </a:endParaRPr>
          </a:p>
        </p:txBody>
      </p:sp>
      <p:sp>
        <p:nvSpPr>
          <p:cNvPr id="825" name="Google Shape;825;g13ebc9d4af6_0_90"/>
          <p:cNvSpPr txBox="1"/>
          <p:nvPr/>
        </p:nvSpPr>
        <p:spPr>
          <a:xfrm>
            <a:off x="786350" y="1585600"/>
            <a:ext cx="7941000" cy="19395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00000"/>
              </a:lnSpc>
              <a:spcBef>
                <a:spcPts val="0"/>
              </a:spcBef>
              <a:spcAft>
                <a:spcPts val="0"/>
              </a:spcAft>
              <a:buClr>
                <a:srgbClr val="000000"/>
              </a:buClr>
              <a:buSzPts val="1900"/>
              <a:buFont typeface="Times New Roman"/>
              <a:buChar char="-"/>
            </a:pPr>
            <a:r>
              <a:rPr lang="en-US" sz="1900" b="0" i="0" u="none" strike="noStrike" cap="none">
                <a:solidFill>
                  <a:srgbClr val="000000"/>
                </a:solidFill>
                <a:latin typeface="Times New Roman"/>
                <a:ea typeface="Times New Roman"/>
                <a:cs typeface="Times New Roman"/>
                <a:sym typeface="Times New Roman"/>
              </a:rPr>
              <a:t>Nghiên cứu loại luật mới được đề xuất gọi là luật có thứ tự bán phần, trong đó các sự kiện trong luật được sắp xếp bán phần, dùng để tìm các tập luật tổng quát hơn.</a:t>
            </a:r>
            <a:endParaRPr sz="1900" b="0" i="0" u="none" strike="noStrike" cap="none">
              <a:solidFill>
                <a:srgbClr val="000000"/>
              </a:solidFill>
              <a:latin typeface="Times New Roman"/>
              <a:ea typeface="Times New Roman"/>
              <a:cs typeface="Times New Roman"/>
              <a:sym typeface="Times New Roman"/>
            </a:endParaRPr>
          </a:p>
          <a:p>
            <a:pPr marL="457200" marR="0" lvl="0" indent="-349250" algn="l" rtl="0">
              <a:lnSpc>
                <a:spcPct val="100000"/>
              </a:lnSpc>
              <a:spcBef>
                <a:spcPts val="0"/>
              </a:spcBef>
              <a:spcAft>
                <a:spcPts val="0"/>
              </a:spcAft>
              <a:buClr>
                <a:srgbClr val="000000"/>
              </a:buClr>
              <a:buSzPts val="1900"/>
              <a:buFont typeface="Times New Roman"/>
              <a:buChar char="-"/>
            </a:pPr>
            <a:r>
              <a:rPr lang="en-US" sz="1900" b="0" i="0" u="none" strike="noStrike" cap="none">
                <a:solidFill>
                  <a:srgbClr val="000000"/>
                </a:solidFill>
                <a:latin typeface="Times New Roman"/>
                <a:ea typeface="Times New Roman"/>
                <a:cs typeface="Times New Roman"/>
                <a:sym typeface="Times New Roman"/>
              </a:rPr>
              <a:t>POERM (Partially-Ordered Episode Rule Miner) – Khai thác tập luật có thứ tự bán phần.</a:t>
            </a:r>
            <a:endParaRPr sz="1900" b="0" i="0" u="none" strike="noStrike" cap="none">
              <a:solidFill>
                <a:srgbClr val="000000"/>
              </a:solidFill>
              <a:latin typeface="Times New Roman"/>
              <a:ea typeface="Times New Roman"/>
              <a:cs typeface="Times New Roman"/>
              <a:sym typeface="Times New Roman"/>
            </a:endParaRPr>
          </a:p>
          <a:p>
            <a:pPr marL="457200" marR="0" lvl="0" indent="-349250" algn="l" rtl="0">
              <a:lnSpc>
                <a:spcPct val="100000"/>
              </a:lnSpc>
              <a:spcBef>
                <a:spcPts val="0"/>
              </a:spcBef>
              <a:spcAft>
                <a:spcPts val="0"/>
              </a:spcAft>
              <a:buClr>
                <a:srgbClr val="000000"/>
              </a:buClr>
              <a:buSzPts val="1900"/>
              <a:buFont typeface="Times New Roman"/>
              <a:buChar char="-"/>
            </a:pPr>
            <a:r>
              <a:rPr lang="en-US" sz="1900" b="0" i="0" u="none" strike="noStrike" cap="none">
                <a:solidFill>
                  <a:srgbClr val="000000"/>
                </a:solidFill>
                <a:latin typeface="Times New Roman"/>
                <a:ea typeface="Times New Roman"/>
                <a:cs typeface="Times New Roman"/>
                <a:sym typeface="Times New Roman"/>
              </a:rPr>
              <a:t>Đề xuất cải tiến và đánh giá thực nghiệm.</a:t>
            </a:r>
            <a:endParaRPr sz="19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g13ebc9d4af6_0_98"/>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7. Kết luận và hướng phát triển</a:t>
            </a:r>
            <a:endParaRPr sz="2400">
              <a:latin typeface="Times New Roman"/>
              <a:ea typeface="Times New Roman"/>
              <a:cs typeface="Times New Roman"/>
              <a:sym typeface="Times New Roman"/>
            </a:endParaRPr>
          </a:p>
        </p:txBody>
      </p:sp>
      <p:sp>
        <p:nvSpPr>
          <p:cNvPr id="831" name="Google Shape;831;g13ebc9d4af6_0_9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32</a:t>
            </a:fld>
            <a:endParaRPr/>
          </a:p>
        </p:txBody>
      </p:sp>
      <p:sp>
        <p:nvSpPr>
          <p:cNvPr id="832" name="Google Shape;832;g13ebc9d4af6_0_98"/>
          <p:cNvSpPr txBox="1"/>
          <p:nvPr/>
        </p:nvSpPr>
        <p:spPr>
          <a:xfrm>
            <a:off x="618775" y="876575"/>
            <a:ext cx="6996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accent3"/>
                </a:solidFill>
                <a:latin typeface="Times New Roman"/>
                <a:ea typeface="Times New Roman"/>
                <a:cs typeface="Times New Roman"/>
                <a:sym typeface="Times New Roman"/>
              </a:rPr>
              <a:t>7.2 Hướng phát triển:</a:t>
            </a:r>
            <a:endParaRPr sz="1900" b="1" i="0" u="none" strike="noStrike" cap="none">
              <a:solidFill>
                <a:schemeClr val="accent3"/>
              </a:solidFill>
              <a:latin typeface="Times New Roman"/>
              <a:ea typeface="Times New Roman"/>
              <a:cs typeface="Times New Roman"/>
              <a:sym typeface="Times New Roman"/>
            </a:endParaRPr>
          </a:p>
        </p:txBody>
      </p:sp>
      <p:sp>
        <p:nvSpPr>
          <p:cNvPr id="833" name="Google Shape;833;g13ebc9d4af6_0_98"/>
          <p:cNvSpPr txBox="1"/>
          <p:nvPr/>
        </p:nvSpPr>
        <p:spPr>
          <a:xfrm>
            <a:off x="786350" y="1585600"/>
            <a:ext cx="7941000" cy="17238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Mở rộng POERM để xử lý dữ liệu streaming và chạy thuật toán trên dữ liệu lớn hoặc môi trường đa luồng để hưởng lợi từ tính song song.</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Xem xét các dữ liệu phức tạp hơn, chẳng hạn như các sự kiện được tổ chức theo một phân loại hoặc một luồng.</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Phát triển mô hình dự đoán chuỗi dựa trên các POER.</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g1405c6d2b7d_0_0"/>
          <p:cNvSpPr txBox="1">
            <a:spLocks noGrp="1"/>
          </p:cNvSpPr>
          <p:nvPr>
            <p:ph type="title"/>
          </p:nvPr>
        </p:nvSpPr>
        <p:spPr>
          <a:xfrm>
            <a:off x="1073700" y="103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8. Tài liệu tham khảo</a:t>
            </a:r>
            <a:endParaRPr sz="2400">
              <a:latin typeface="Times New Roman"/>
              <a:ea typeface="Times New Roman"/>
              <a:cs typeface="Times New Roman"/>
              <a:sym typeface="Times New Roman"/>
            </a:endParaRPr>
          </a:p>
        </p:txBody>
      </p:sp>
      <p:sp>
        <p:nvSpPr>
          <p:cNvPr id="839" name="Google Shape;839;g1405c6d2b7d_0_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33</a:t>
            </a:fld>
            <a:endParaRPr/>
          </a:p>
        </p:txBody>
      </p:sp>
      <p:sp>
        <p:nvSpPr>
          <p:cNvPr id="840" name="Google Shape;840;g1405c6d2b7d_0_0"/>
          <p:cNvSpPr txBox="1"/>
          <p:nvPr/>
        </p:nvSpPr>
        <p:spPr>
          <a:xfrm>
            <a:off x="786350" y="1353550"/>
            <a:ext cx="7631400" cy="17238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Philippe Fournier-Viger, Yangming Chen,Farid Nouioua, Jerry Chun-Wei Lin, Mining Partially-Ordered Episode Rules in an Event Sequence, 2021.</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Philippe Fournier-Viger, </a:t>
            </a:r>
            <a:r>
              <a:rPr lang="en-US" sz="2000" b="0" i="0" u="sng" strike="noStrike" cap="none">
                <a:solidFill>
                  <a:schemeClr val="hlink"/>
                </a:solidFill>
                <a:latin typeface="Times New Roman"/>
                <a:ea typeface="Times New Roman"/>
                <a:cs typeface="Times New Roman"/>
                <a:sym typeface="Times New Roman"/>
                <a:hlinkClick r:id="rId3"/>
              </a:rPr>
              <a:t>https://www.philippe-fournier-viger.com/spmf/</a:t>
            </a:r>
            <a:r>
              <a:rPr lang="en-US" sz="2000" b="0" i="0" u="none" strike="noStrike" cap="none">
                <a:solidFill>
                  <a:srgbClr val="000000"/>
                </a:solidFill>
                <a:latin typeface="Times New Roman"/>
                <a:ea typeface="Times New Roman"/>
                <a:cs typeface="Times New Roman"/>
                <a:sym typeface="Times New Roman"/>
              </a:rPr>
              <a:t> , 2022.</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g13ebc9d4af6_0_105"/>
          <p:cNvSpPr txBox="1">
            <a:spLocks noGrp="1"/>
          </p:cNvSpPr>
          <p:nvPr>
            <p:ph type="title"/>
          </p:nvPr>
        </p:nvSpPr>
        <p:spPr>
          <a:xfrm>
            <a:off x="983475" y="221385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5000" i="1">
                <a:latin typeface="Times New Roman"/>
                <a:ea typeface="Times New Roman"/>
                <a:cs typeface="Times New Roman"/>
                <a:sym typeface="Times New Roman"/>
              </a:rPr>
              <a:t>CẢM ƠN QUÝ THẦY CÔ VÀ CÁC BẠN ĐÃ LẮNG NGHE</a:t>
            </a:r>
            <a:endParaRPr sz="5000" i="1">
              <a:latin typeface="Times New Roman"/>
              <a:ea typeface="Times New Roman"/>
              <a:cs typeface="Times New Roman"/>
              <a:sym typeface="Times New Roman"/>
            </a:endParaRPr>
          </a:p>
        </p:txBody>
      </p:sp>
      <p:sp>
        <p:nvSpPr>
          <p:cNvPr id="846" name="Google Shape;846;g13ebc9d4af6_0_10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
          <p:cNvSpPr txBox="1">
            <a:spLocks noGrp="1"/>
          </p:cNvSpPr>
          <p:nvPr>
            <p:ph type="title"/>
          </p:nvPr>
        </p:nvSpPr>
        <p:spPr>
          <a:xfrm>
            <a:off x="1047750" y="1007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2.Phát biểu vấn đề</a:t>
            </a:r>
            <a:endParaRPr sz="2400">
              <a:latin typeface="Times New Roman"/>
              <a:ea typeface="Times New Roman"/>
              <a:cs typeface="Times New Roman"/>
              <a:sym typeface="Times New Roman"/>
            </a:endParaRPr>
          </a:p>
        </p:txBody>
      </p:sp>
      <p:sp>
        <p:nvSpPr>
          <p:cNvPr id="487" name="Google Shape;487;p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488" name="Google Shape;488;p5"/>
          <p:cNvSpPr txBox="1">
            <a:spLocks noGrp="1"/>
          </p:cNvSpPr>
          <p:nvPr>
            <p:ph type="body" idx="1"/>
          </p:nvPr>
        </p:nvSpPr>
        <p:spPr>
          <a:xfrm>
            <a:off x="872250" y="1319543"/>
            <a:ext cx="7172100" cy="3128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600"/>
              </a:spcBef>
              <a:spcAft>
                <a:spcPts val="0"/>
              </a:spcAft>
              <a:buSzPts val="1800"/>
              <a:buFont typeface="Times New Roman"/>
              <a:buChar char="●"/>
            </a:pPr>
            <a:r>
              <a:rPr lang="en-US" b="1">
                <a:latin typeface="Times New Roman"/>
                <a:ea typeface="Times New Roman"/>
                <a:cs typeface="Times New Roman"/>
                <a:sym typeface="Times New Roman"/>
              </a:rPr>
              <a:t>Tiền tố, hậu tố</a:t>
            </a:r>
            <a:endParaRPr b="1">
              <a:latin typeface="Times New Roman"/>
              <a:ea typeface="Times New Roman"/>
              <a:cs typeface="Times New Roman"/>
              <a:sym typeface="Times New Roman"/>
            </a:endParaRPr>
          </a:p>
          <a:p>
            <a:pPr marL="45720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Ví dụ:   A → B, C.  Hay A, B → C.</a:t>
            </a:r>
            <a:endParaRPr/>
          </a:p>
          <a:p>
            <a:pPr marL="457200" marR="0" lvl="0" indent="-342900" algn="l" rtl="0">
              <a:lnSpc>
                <a:spcPct val="100000"/>
              </a:lnSpc>
              <a:spcBef>
                <a:spcPts val="600"/>
              </a:spcBef>
              <a:spcAft>
                <a:spcPts val="0"/>
              </a:spcAft>
              <a:buSzPts val="1800"/>
              <a:buFont typeface="Times New Roman"/>
              <a:buChar char="●"/>
            </a:pPr>
            <a:r>
              <a:rPr lang="en-US" b="1">
                <a:latin typeface="Times New Roman"/>
                <a:ea typeface="Times New Roman"/>
                <a:cs typeface="Times New Roman"/>
                <a:sym typeface="Times New Roman"/>
              </a:rPr>
              <a:t>Tính chất của một luật: </a:t>
            </a:r>
            <a:endParaRPr/>
          </a:p>
          <a:p>
            <a:pPr marL="45720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 Support(X): Số lần xuất hiện của một tiền tố X trong chuỗi.</a:t>
            </a:r>
            <a:endParaRPr>
              <a:latin typeface="Times New Roman"/>
              <a:ea typeface="Times New Roman"/>
              <a:cs typeface="Times New Roman"/>
              <a:sym typeface="Times New Roman"/>
            </a:endParaRPr>
          </a:p>
          <a:p>
            <a:pPr marL="45720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 Support(Y): Số lần xuất hiện của một hậu tố Y trong chuỗi.</a:t>
            </a:r>
            <a:endParaRPr>
              <a:latin typeface="Times New Roman"/>
              <a:ea typeface="Times New Roman"/>
              <a:cs typeface="Times New Roman"/>
              <a:sym typeface="Times New Roman"/>
            </a:endParaRPr>
          </a:p>
          <a:p>
            <a:pPr marL="45720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 Support(X→Y): Số lần xuất hiện của 1 luật X→Y.</a:t>
            </a:r>
            <a:endParaRPr>
              <a:latin typeface="Times New Roman"/>
              <a:ea typeface="Times New Roman"/>
              <a:cs typeface="Times New Roman"/>
              <a:sym typeface="Times New Roman"/>
            </a:endParaRPr>
          </a:p>
          <a:p>
            <a:pPr marL="45720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 Confidence(X→Y) = support(X→Y) / support(X).</a:t>
            </a:r>
            <a:endParaRPr>
              <a:latin typeface="Times New Roman"/>
              <a:ea typeface="Times New Roman"/>
              <a:cs typeface="Times New Roman"/>
              <a:sym typeface="Times New Roman"/>
            </a:endParaRPr>
          </a:p>
        </p:txBody>
      </p:sp>
      <p:sp>
        <p:nvSpPr>
          <p:cNvPr id="489" name="Google Shape;489;p5"/>
          <p:cNvSpPr txBox="1"/>
          <p:nvPr/>
        </p:nvSpPr>
        <p:spPr>
          <a:xfrm>
            <a:off x="1047750" y="919433"/>
            <a:ext cx="59160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3"/>
                </a:solidFill>
                <a:latin typeface="Times New Roman"/>
                <a:ea typeface="Times New Roman"/>
                <a:cs typeface="Times New Roman"/>
                <a:sym typeface="Times New Roman"/>
              </a:rPr>
              <a:t>2.1 Tổng quan về luật: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8"/>
          <p:cNvSpPr txBox="1">
            <a:spLocks noGrp="1"/>
          </p:cNvSpPr>
          <p:nvPr>
            <p:ph type="title"/>
          </p:nvPr>
        </p:nvSpPr>
        <p:spPr>
          <a:xfrm>
            <a:off x="1047750" y="1007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2.Phát biểu vấn đề</a:t>
            </a:r>
            <a:endParaRPr sz="2400">
              <a:latin typeface="Times New Roman"/>
              <a:ea typeface="Times New Roman"/>
              <a:cs typeface="Times New Roman"/>
              <a:sym typeface="Times New Roman"/>
            </a:endParaRPr>
          </a:p>
        </p:txBody>
      </p:sp>
      <p:sp>
        <p:nvSpPr>
          <p:cNvPr id="495" name="Google Shape;495;p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
        <p:nvSpPr>
          <p:cNvPr id="496" name="Google Shape;496;p8"/>
          <p:cNvSpPr txBox="1">
            <a:spLocks noGrp="1"/>
          </p:cNvSpPr>
          <p:nvPr>
            <p:ph type="body" idx="1"/>
          </p:nvPr>
        </p:nvSpPr>
        <p:spPr>
          <a:xfrm>
            <a:off x="876640" y="1222872"/>
            <a:ext cx="7704905" cy="3297903"/>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50000"/>
              </a:lnSpc>
              <a:spcBef>
                <a:spcPts val="600"/>
              </a:spcBef>
              <a:spcAft>
                <a:spcPts val="0"/>
              </a:spcAft>
              <a:buSzPts val="1800"/>
              <a:buFont typeface="Times New Roman"/>
              <a:buChar char="+"/>
            </a:pPr>
            <a:r>
              <a:rPr lang="en-US">
                <a:latin typeface="Times New Roman"/>
                <a:ea typeface="Times New Roman"/>
                <a:cs typeface="Times New Roman"/>
                <a:sym typeface="Times New Roman"/>
              </a:rPr>
              <a:t>Một chuỗi sự kiện liên tục là một chuỗi các sự kiện cho phép nhiều sự kiện xảy ra trong cùng một mốc thời gian.</a:t>
            </a:r>
            <a:endParaRPr>
              <a:latin typeface="Times New Roman"/>
              <a:ea typeface="Times New Roman"/>
              <a:cs typeface="Times New Roman"/>
              <a:sym typeface="Times New Roman"/>
            </a:endParaRPr>
          </a:p>
          <a:p>
            <a:pPr marL="457200" marR="0" lvl="0" indent="-342900" algn="just" rtl="0">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Một chuỗi sự kiện đơn giản là một chuỗi mà trong đó mọi mốc thời gian có đúng 1 sự kiện.</a:t>
            </a:r>
            <a:endParaRPr>
              <a:latin typeface="Times New Roman"/>
              <a:ea typeface="Times New Roman"/>
              <a:cs typeface="Times New Roman"/>
              <a:sym typeface="Times New Roman"/>
            </a:endParaRPr>
          </a:p>
          <a:p>
            <a:pPr marL="0" marR="0" lvl="0" indent="0" algn="just" rtl="0">
              <a:lnSpc>
                <a:spcPct val="150000"/>
              </a:lnSpc>
              <a:spcBef>
                <a:spcPts val="60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marR="0" lvl="0" indent="0" algn="just" rtl="0">
              <a:lnSpc>
                <a:spcPct val="150000"/>
              </a:lnSpc>
              <a:spcBef>
                <a:spcPts val="600"/>
              </a:spcBef>
              <a:spcAft>
                <a:spcPts val="0"/>
              </a:spcAft>
              <a:buSzPts val="1800"/>
              <a:buNone/>
            </a:pPr>
            <a:endParaRPr>
              <a:latin typeface="Times New Roman"/>
              <a:ea typeface="Times New Roman"/>
              <a:cs typeface="Times New Roman"/>
              <a:sym typeface="Times New Roman"/>
            </a:endParaRPr>
          </a:p>
        </p:txBody>
      </p:sp>
      <p:pic>
        <p:nvPicPr>
          <p:cNvPr id="497" name="Google Shape;497;p8"/>
          <p:cNvPicPr preferRelativeResize="0"/>
          <p:nvPr/>
        </p:nvPicPr>
        <p:blipFill rotWithShape="1">
          <a:blip r:embed="rId3">
            <a:alphaModFix/>
          </a:blip>
          <a:srcRect/>
          <a:stretch/>
        </p:blipFill>
        <p:spPr>
          <a:xfrm>
            <a:off x="2815034" y="4248743"/>
            <a:ext cx="1162050" cy="209550"/>
          </a:xfrm>
          <a:prstGeom prst="rect">
            <a:avLst/>
          </a:prstGeom>
          <a:noFill/>
          <a:ln>
            <a:noFill/>
          </a:ln>
        </p:spPr>
      </p:pic>
      <p:pic>
        <p:nvPicPr>
          <p:cNvPr id="498" name="Google Shape;498;p8"/>
          <p:cNvPicPr preferRelativeResize="0"/>
          <p:nvPr/>
        </p:nvPicPr>
        <p:blipFill rotWithShape="1">
          <a:blip r:embed="rId4">
            <a:alphaModFix/>
          </a:blip>
          <a:srcRect/>
          <a:stretch/>
        </p:blipFill>
        <p:spPr>
          <a:xfrm>
            <a:off x="5495304" y="4258787"/>
            <a:ext cx="1524000" cy="200025"/>
          </a:xfrm>
          <a:prstGeom prst="rect">
            <a:avLst/>
          </a:prstGeom>
          <a:noFill/>
          <a:ln>
            <a:noFill/>
          </a:ln>
        </p:spPr>
      </p:pic>
      <p:grpSp>
        <p:nvGrpSpPr>
          <p:cNvPr id="499" name="Google Shape;499;p8"/>
          <p:cNvGrpSpPr/>
          <p:nvPr/>
        </p:nvGrpSpPr>
        <p:grpSpPr>
          <a:xfrm>
            <a:off x="1047750" y="3038400"/>
            <a:ext cx="7509025" cy="1070109"/>
            <a:chOff x="859316" y="2085590"/>
            <a:chExt cx="8246159" cy="1070109"/>
          </a:xfrm>
        </p:grpSpPr>
        <p:cxnSp>
          <p:nvCxnSpPr>
            <p:cNvPr id="500" name="Google Shape;500;p8"/>
            <p:cNvCxnSpPr/>
            <p:nvPr/>
          </p:nvCxnSpPr>
          <p:spPr>
            <a:xfrm>
              <a:off x="859316" y="2587738"/>
              <a:ext cx="7425368" cy="0"/>
            </a:xfrm>
            <a:prstGeom prst="straightConnector1">
              <a:avLst/>
            </a:prstGeom>
            <a:noFill/>
            <a:ln w="38100" cap="flat" cmpd="sng">
              <a:solidFill>
                <a:srgbClr val="262F48"/>
              </a:solidFill>
              <a:prstDash val="solid"/>
              <a:round/>
              <a:headEnd type="none" w="sm" len="sm"/>
              <a:tailEnd type="triangle" w="med" len="med"/>
            </a:ln>
          </p:spPr>
        </p:cxnSp>
        <p:sp>
          <p:nvSpPr>
            <p:cNvPr id="501" name="Google Shape;501;p8"/>
            <p:cNvSpPr/>
            <p:nvPr/>
          </p:nvSpPr>
          <p:spPr>
            <a:xfrm>
              <a:off x="1287037" y="2518015"/>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2" name="Google Shape;502;p8"/>
            <p:cNvSpPr/>
            <p:nvPr/>
          </p:nvSpPr>
          <p:spPr>
            <a:xfrm>
              <a:off x="1945093" y="251243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3" name="Google Shape;503;p8"/>
            <p:cNvSpPr/>
            <p:nvPr/>
          </p:nvSpPr>
          <p:spPr>
            <a:xfrm>
              <a:off x="2603149"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4" name="Google Shape;504;p8"/>
            <p:cNvSpPr/>
            <p:nvPr/>
          </p:nvSpPr>
          <p:spPr>
            <a:xfrm>
              <a:off x="3223837"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5" name="Google Shape;505;p8"/>
            <p:cNvSpPr/>
            <p:nvPr/>
          </p:nvSpPr>
          <p:spPr>
            <a:xfrm>
              <a:off x="3763300"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6" name="Google Shape;506;p8"/>
            <p:cNvSpPr/>
            <p:nvPr/>
          </p:nvSpPr>
          <p:spPr>
            <a:xfrm>
              <a:off x="4333710"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7" name="Google Shape;507;p8"/>
            <p:cNvSpPr/>
            <p:nvPr/>
          </p:nvSpPr>
          <p:spPr>
            <a:xfrm>
              <a:off x="4871842" y="2511351"/>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8" name="Google Shape;508;p8"/>
            <p:cNvSpPr/>
            <p:nvPr/>
          </p:nvSpPr>
          <p:spPr>
            <a:xfrm>
              <a:off x="5439732" y="2500650"/>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9" name="Google Shape;509;p8"/>
            <p:cNvSpPr/>
            <p:nvPr/>
          </p:nvSpPr>
          <p:spPr>
            <a:xfrm>
              <a:off x="6026688" y="2500650"/>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0" name="Google Shape;510;p8"/>
            <p:cNvSpPr/>
            <p:nvPr/>
          </p:nvSpPr>
          <p:spPr>
            <a:xfrm>
              <a:off x="6576276" y="2500650"/>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1" name="Google Shape;511;p8"/>
            <p:cNvSpPr/>
            <p:nvPr/>
          </p:nvSpPr>
          <p:spPr>
            <a:xfrm>
              <a:off x="7087737" y="2500650"/>
              <a:ext cx="142200" cy="142200"/>
            </a:xfrm>
            <a:prstGeom prst="ellipse">
              <a:avLst/>
            </a:prstGeom>
            <a:solidFill>
              <a:schemeClr val="dk1"/>
            </a:solidFill>
            <a:ln w="25400" cap="flat" cmpd="sng">
              <a:solidFill>
                <a:srgbClr val="1D24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2" name="Google Shape;512;p8"/>
            <p:cNvSpPr txBox="1"/>
            <p:nvPr/>
          </p:nvSpPr>
          <p:spPr>
            <a:xfrm>
              <a:off x="8121608" y="2126894"/>
              <a:ext cx="87033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Events:</a:t>
              </a:r>
              <a:endParaRPr sz="1400" b="0" i="0" u="none" strike="noStrike" cap="none">
                <a:solidFill>
                  <a:srgbClr val="000000"/>
                </a:solidFill>
                <a:latin typeface="Arial"/>
                <a:ea typeface="Arial"/>
                <a:cs typeface="Arial"/>
                <a:sym typeface="Arial"/>
              </a:endParaRPr>
            </a:p>
          </p:txBody>
        </p:sp>
        <p:sp>
          <p:nvSpPr>
            <p:cNvPr id="513" name="Google Shape;513;p8"/>
            <p:cNvSpPr txBox="1"/>
            <p:nvPr/>
          </p:nvSpPr>
          <p:spPr>
            <a:xfrm>
              <a:off x="7742019" y="2738412"/>
              <a:ext cx="13634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Timestamps:</a:t>
              </a:r>
              <a:endParaRPr sz="1400" b="0" i="0" u="none" strike="noStrike" cap="none">
                <a:solidFill>
                  <a:srgbClr val="000000"/>
                </a:solidFill>
                <a:latin typeface="Arial"/>
                <a:ea typeface="Arial"/>
                <a:cs typeface="Arial"/>
                <a:sym typeface="Arial"/>
              </a:endParaRPr>
            </a:p>
          </p:txBody>
        </p:sp>
        <p:sp>
          <p:nvSpPr>
            <p:cNvPr id="514" name="Google Shape;514;p8"/>
            <p:cNvSpPr txBox="1"/>
            <p:nvPr/>
          </p:nvSpPr>
          <p:spPr>
            <a:xfrm>
              <a:off x="1208500" y="2085590"/>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515" name="Google Shape;515;p8"/>
            <p:cNvSpPr txBox="1"/>
            <p:nvPr/>
          </p:nvSpPr>
          <p:spPr>
            <a:xfrm>
              <a:off x="1208501" y="2805465"/>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6" name="Google Shape;516;p8"/>
            <p:cNvSpPr txBox="1"/>
            <p:nvPr/>
          </p:nvSpPr>
          <p:spPr>
            <a:xfrm>
              <a:off x="1764338" y="2085590"/>
              <a:ext cx="6240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a,b</a:t>
              </a:r>
              <a:endParaRPr sz="1600" b="1" i="0" u="none" strike="noStrike" cap="none">
                <a:solidFill>
                  <a:srgbClr val="000000"/>
                </a:solidFill>
                <a:latin typeface="Arial"/>
                <a:ea typeface="Arial"/>
                <a:cs typeface="Arial"/>
                <a:sym typeface="Arial"/>
              </a:endParaRPr>
            </a:p>
          </p:txBody>
        </p:sp>
        <p:sp>
          <p:nvSpPr>
            <p:cNvPr id="517" name="Google Shape;517;p8"/>
            <p:cNvSpPr txBox="1"/>
            <p:nvPr/>
          </p:nvSpPr>
          <p:spPr>
            <a:xfrm>
              <a:off x="1817889" y="2805465"/>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18" name="Google Shape;518;p8"/>
            <p:cNvSpPr txBox="1"/>
            <p:nvPr/>
          </p:nvSpPr>
          <p:spPr>
            <a:xfrm>
              <a:off x="2516050" y="2096117"/>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519" name="Google Shape;519;p8"/>
            <p:cNvSpPr txBox="1"/>
            <p:nvPr/>
          </p:nvSpPr>
          <p:spPr>
            <a:xfrm>
              <a:off x="3730553" y="2093208"/>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520" name="Google Shape;520;p8"/>
            <p:cNvSpPr txBox="1"/>
            <p:nvPr/>
          </p:nvSpPr>
          <p:spPr>
            <a:xfrm>
              <a:off x="4277606" y="2093208"/>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521" name="Google Shape;521;p8"/>
            <p:cNvSpPr txBox="1"/>
            <p:nvPr/>
          </p:nvSpPr>
          <p:spPr>
            <a:xfrm>
              <a:off x="4801885" y="2093208"/>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522" name="Google Shape;522;p8"/>
            <p:cNvSpPr txBox="1"/>
            <p:nvPr/>
          </p:nvSpPr>
          <p:spPr>
            <a:xfrm>
              <a:off x="5312528" y="2093016"/>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523" name="Google Shape;523;p8"/>
            <p:cNvSpPr txBox="1"/>
            <p:nvPr/>
          </p:nvSpPr>
          <p:spPr>
            <a:xfrm>
              <a:off x="6285238" y="2093016"/>
              <a:ext cx="75843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a,b,c</a:t>
              </a:r>
              <a:endParaRPr sz="1600" b="1" i="0" u="none" strike="noStrike" cap="none">
                <a:solidFill>
                  <a:srgbClr val="000000"/>
                </a:solidFill>
                <a:latin typeface="Arial"/>
                <a:ea typeface="Arial"/>
                <a:cs typeface="Arial"/>
                <a:sym typeface="Arial"/>
              </a:endParaRPr>
            </a:p>
          </p:txBody>
        </p:sp>
        <p:sp>
          <p:nvSpPr>
            <p:cNvPr id="524" name="Google Shape;524;p8"/>
            <p:cNvSpPr txBox="1"/>
            <p:nvPr/>
          </p:nvSpPr>
          <p:spPr>
            <a:xfrm>
              <a:off x="7014662" y="2091357"/>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525" name="Google Shape;525;p8"/>
            <p:cNvSpPr txBox="1"/>
            <p:nvPr/>
          </p:nvSpPr>
          <p:spPr>
            <a:xfrm>
              <a:off x="2475945" y="2805465"/>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526" name="Google Shape;526;p8"/>
            <p:cNvSpPr txBox="1"/>
            <p:nvPr/>
          </p:nvSpPr>
          <p:spPr>
            <a:xfrm>
              <a:off x="3121104" y="2816670"/>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27" name="Google Shape;527;p8"/>
            <p:cNvSpPr txBox="1"/>
            <p:nvPr/>
          </p:nvSpPr>
          <p:spPr>
            <a:xfrm>
              <a:off x="3707196" y="2805465"/>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28" name="Google Shape;528;p8"/>
            <p:cNvSpPr txBox="1"/>
            <p:nvPr/>
          </p:nvSpPr>
          <p:spPr>
            <a:xfrm>
              <a:off x="4229373" y="2805465"/>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529" name="Google Shape;529;p8"/>
            <p:cNvSpPr txBox="1"/>
            <p:nvPr/>
          </p:nvSpPr>
          <p:spPr>
            <a:xfrm>
              <a:off x="4744638" y="2817145"/>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sp>
          <p:nvSpPr>
            <p:cNvPr id="530" name="Google Shape;530;p8"/>
            <p:cNvSpPr txBox="1"/>
            <p:nvPr/>
          </p:nvSpPr>
          <p:spPr>
            <a:xfrm>
              <a:off x="5312528" y="2816670"/>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531" name="Google Shape;531;p8"/>
            <p:cNvSpPr txBox="1"/>
            <p:nvPr/>
          </p:nvSpPr>
          <p:spPr>
            <a:xfrm>
              <a:off x="5916299" y="2816670"/>
              <a:ext cx="39660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sp>
          <p:nvSpPr>
            <p:cNvPr id="532" name="Google Shape;532;p8"/>
            <p:cNvSpPr txBox="1"/>
            <p:nvPr/>
          </p:nvSpPr>
          <p:spPr>
            <a:xfrm>
              <a:off x="6498066" y="2816670"/>
              <a:ext cx="50044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10</a:t>
              </a:r>
              <a:endParaRPr sz="1400" b="0" i="0" u="none" strike="noStrike" cap="none">
                <a:solidFill>
                  <a:srgbClr val="000000"/>
                </a:solidFill>
                <a:latin typeface="Arial"/>
                <a:ea typeface="Arial"/>
                <a:cs typeface="Arial"/>
                <a:sym typeface="Arial"/>
              </a:endParaRPr>
            </a:p>
          </p:txBody>
        </p:sp>
        <p:sp>
          <p:nvSpPr>
            <p:cNvPr id="533" name="Google Shape;533;p8"/>
            <p:cNvSpPr txBox="1"/>
            <p:nvPr/>
          </p:nvSpPr>
          <p:spPr>
            <a:xfrm>
              <a:off x="6998506" y="2816670"/>
              <a:ext cx="50044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t>
              </a:r>
              <a:r>
                <a:rPr lang="en-US" sz="1600" b="1" i="0" u="none" strike="noStrike" cap="none" baseline="-25000">
                  <a:solidFill>
                    <a:srgbClr val="000000"/>
                  </a:solidFill>
                  <a:latin typeface="Arial"/>
                  <a:ea typeface="Arial"/>
                  <a:cs typeface="Arial"/>
                  <a:sym typeface="Arial"/>
                </a:rPr>
                <a:t>11</a:t>
              </a:r>
              <a:endParaRPr sz="1400" b="0" i="0" u="none" strike="noStrike" cap="none">
                <a:solidFill>
                  <a:srgbClr val="000000"/>
                </a:solidFill>
                <a:latin typeface="Arial"/>
                <a:ea typeface="Arial"/>
                <a:cs typeface="Arial"/>
                <a:sym typeface="Arial"/>
              </a:endParaRPr>
            </a:p>
          </p:txBody>
        </p:sp>
      </p:grpSp>
      <p:sp>
        <p:nvSpPr>
          <p:cNvPr id="534" name="Google Shape;534;p8"/>
          <p:cNvSpPr txBox="1"/>
          <p:nvPr/>
        </p:nvSpPr>
        <p:spPr>
          <a:xfrm>
            <a:off x="1047750" y="919433"/>
            <a:ext cx="59160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3"/>
                </a:solidFill>
                <a:latin typeface="Times New Roman"/>
                <a:ea typeface="Times New Roman"/>
                <a:cs typeface="Times New Roman"/>
                <a:sym typeface="Times New Roman"/>
              </a:rPr>
              <a:t>2.2 Hai loại chuỗi sự kiện phức tạp: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
          <p:cNvSpPr txBox="1">
            <a:spLocks noGrp="1"/>
          </p:cNvSpPr>
          <p:nvPr>
            <p:ph type="title"/>
          </p:nvPr>
        </p:nvSpPr>
        <p:spPr>
          <a:xfrm>
            <a:off x="1047750" y="1007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2.Phát biểu vấn đề</a:t>
            </a:r>
            <a:endParaRPr sz="2400">
              <a:latin typeface="Times New Roman"/>
              <a:ea typeface="Times New Roman"/>
              <a:cs typeface="Times New Roman"/>
              <a:sym typeface="Times New Roman"/>
            </a:endParaRPr>
          </a:p>
        </p:txBody>
      </p:sp>
      <p:sp>
        <p:nvSpPr>
          <p:cNvPr id="540" name="Google Shape;540;p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
        <p:nvSpPr>
          <p:cNvPr id="541" name="Google Shape;541;p6"/>
          <p:cNvSpPr txBox="1">
            <a:spLocks noGrp="1"/>
          </p:cNvSpPr>
          <p:nvPr>
            <p:ph type="body" idx="1"/>
          </p:nvPr>
        </p:nvSpPr>
        <p:spPr>
          <a:xfrm>
            <a:off x="872250" y="816525"/>
            <a:ext cx="7172100" cy="31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Ví dụ: E = {Paganini, Beethoven, Vivaldi, Mozart, Berlioz}</a:t>
            </a:r>
            <a:endParaRPr>
              <a:latin typeface="Times New Roman"/>
              <a:ea typeface="Times New Roman"/>
              <a:cs typeface="Times New Roman"/>
              <a:sym typeface="Times New Roman"/>
            </a:endParaRPr>
          </a:p>
          <a:p>
            <a:pPr marL="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          R1: {Paganini}, {Beethoven, Vivaldi}, {Mozart}⇒{Berlioz}</a:t>
            </a:r>
            <a:endParaRPr>
              <a:latin typeface="Times New Roman"/>
              <a:ea typeface="Times New Roman"/>
              <a:cs typeface="Times New Roman"/>
              <a:sym typeface="Times New Roman"/>
            </a:endParaRPr>
          </a:p>
          <a:p>
            <a:pPr marL="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          R2: {Paganini, Beethoven, Vivaldi}, {Mozart}⇒{Berlioz}</a:t>
            </a:r>
            <a:endParaRPr>
              <a:latin typeface="Times New Roman"/>
              <a:ea typeface="Times New Roman"/>
              <a:cs typeface="Times New Roman"/>
              <a:sym typeface="Times New Roman"/>
            </a:endParaRPr>
          </a:p>
          <a:p>
            <a:pPr marL="45720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  R3: {Mozart}, {Paganini}, {Beethoven}, {Vivaldi}⇒{Berlioz}</a:t>
            </a:r>
            <a:endParaRPr>
              <a:latin typeface="Times New Roman"/>
              <a:ea typeface="Times New Roman"/>
              <a:cs typeface="Times New Roman"/>
              <a:sym typeface="Times New Roman"/>
            </a:endParaRPr>
          </a:p>
          <a:p>
            <a:pPr marL="457200" marR="0" lvl="0" indent="0" algn="l" rtl="0">
              <a:lnSpc>
                <a:spcPct val="100000"/>
              </a:lnSpc>
              <a:spcBef>
                <a:spcPts val="600"/>
              </a:spcBef>
              <a:spcAft>
                <a:spcPts val="0"/>
              </a:spcAft>
              <a:buSzPts val="1800"/>
              <a:buNone/>
            </a:pPr>
            <a:r>
              <a:rPr lang="en-US">
                <a:latin typeface="Times New Roman"/>
                <a:ea typeface="Times New Roman"/>
                <a:cs typeface="Times New Roman"/>
                <a:sym typeface="Times New Roman"/>
              </a:rPr>
              <a:t>  R4: {Vivaldi, Mozart, Paganini, Beethoven}⇒{Berlioz}</a:t>
            </a:r>
            <a:endParaRPr>
              <a:latin typeface="Times New Roman"/>
              <a:ea typeface="Times New Roman"/>
              <a:cs typeface="Times New Roman"/>
              <a:sym typeface="Times New Roman"/>
            </a:endParaRPr>
          </a:p>
          <a:p>
            <a:pPr marL="0" marR="0" lvl="0" indent="0" algn="l" rtl="0">
              <a:lnSpc>
                <a:spcPct val="100000"/>
              </a:lnSpc>
              <a:spcBef>
                <a:spcPts val="600"/>
              </a:spcBef>
              <a:spcAft>
                <a:spcPts val="0"/>
              </a:spcAft>
              <a:buSzPts val="1800"/>
              <a:buNone/>
            </a:pPr>
            <a:r>
              <a:rPr lang="en-US" b="1">
                <a:latin typeface="Times New Roman"/>
                <a:ea typeface="Times New Roman"/>
                <a:cs typeface="Times New Roman"/>
                <a:sym typeface="Times New Roman"/>
              </a:rPr>
              <a:t>→ Phương pháp  Partially-Ordered Episode Rules Miner (POERM) được đề xuất để khai thác hiệu quả việc sinh ra các luật. Các luật này  mang tính tổng quát thay vì cụ thể về mặt thứ tự.</a:t>
            </a:r>
            <a:endParaRPr b="1">
              <a:latin typeface="Times New Roman"/>
              <a:ea typeface="Times New Roman"/>
              <a:cs typeface="Times New Roman"/>
              <a:sym typeface="Times New Roman"/>
            </a:endParaRPr>
          </a:p>
          <a:p>
            <a:pPr marL="0" marR="0" lvl="0" indent="0" algn="l" rtl="0">
              <a:lnSpc>
                <a:spcPct val="100000"/>
              </a:lnSpc>
              <a:spcBef>
                <a:spcPts val="600"/>
              </a:spcBef>
              <a:spcAft>
                <a:spcPts val="0"/>
              </a:spcAft>
              <a:buSzPts val="1800"/>
              <a:buNone/>
            </a:pP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g13edb358d83_3_7"/>
          <p:cNvSpPr txBox="1">
            <a:spLocks noGrp="1"/>
          </p:cNvSpPr>
          <p:nvPr>
            <p:ph type="title"/>
          </p:nvPr>
        </p:nvSpPr>
        <p:spPr>
          <a:xfrm>
            <a:off x="1073700" y="108214"/>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2. Phát biểu vấn đề</a:t>
            </a:r>
            <a:endParaRPr sz="2400">
              <a:latin typeface="Times New Roman"/>
              <a:ea typeface="Times New Roman"/>
              <a:cs typeface="Times New Roman"/>
              <a:sym typeface="Times New Roman"/>
            </a:endParaRPr>
          </a:p>
        </p:txBody>
      </p:sp>
      <p:sp>
        <p:nvSpPr>
          <p:cNvPr id="547" name="Google Shape;547;g13edb358d83_3_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548" name="Google Shape;548;g13edb358d83_3_7"/>
          <p:cNvSpPr txBox="1"/>
          <p:nvPr/>
        </p:nvSpPr>
        <p:spPr>
          <a:xfrm>
            <a:off x="1141500" y="4052606"/>
            <a:ext cx="6861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chemeClr val="dk1"/>
                </a:solidFill>
                <a:latin typeface="Times New Roman"/>
                <a:ea typeface="Times New Roman"/>
                <a:cs typeface="Times New Roman"/>
                <a:sym typeface="Times New Roman"/>
              </a:rPr>
              <a:t>(3 tham số XSpan, YSpan, XYSpan do người dùng xác định)</a:t>
            </a:r>
            <a:endParaRPr sz="1400" b="1" i="0" u="none" strike="noStrike" cap="none">
              <a:solidFill>
                <a:srgbClr val="000000"/>
              </a:solidFill>
              <a:latin typeface="Times New Roman"/>
              <a:ea typeface="Times New Roman"/>
              <a:cs typeface="Times New Roman"/>
              <a:sym typeface="Times New Roman"/>
            </a:endParaRPr>
          </a:p>
        </p:txBody>
      </p:sp>
      <p:sp>
        <p:nvSpPr>
          <p:cNvPr id="549" name="Google Shape;549;g13edb358d83_3_7"/>
          <p:cNvSpPr txBox="1"/>
          <p:nvPr/>
        </p:nvSpPr>
        <p:spPr>
          <a:xfrm>
            <a:off x="1047750" y="919433"/>
            <a:ext cx="59160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3"/>
                </a:solidFill>
                <a:latin typeface="Times New Roman"/>
                <a:ea typeface="Times New Roman"/>
                <a:cs typeface="Times New Roman"/>
                <a:sym typeface="Times New Roman"/>
              </a:rPr>
              <a:t>2.3 Ba ràng buộc của một luật:</a:t>
            </a:r>
            <a:endParaRPr sz="1400" b="0" i="0" u="none" strike="noStrike" cap="none">
              <a:solidFill>
                <a:srgbClr val="000000"/>
              </a:solidFill>
              <a:latin typeface="Arial"/>
              <a:ea typeface="Arial"/>
              <a:cs typeface="Arial"/>
              <a:sym typeface="Arial"/>
            </a:endParaRPr>
          </a:p>
        </p:txBody>
      </p:sp>
      <p:sp>
        <p:nvSpPr>
          <p:cNvPr id="550" name="Google Shape;550;g13edb358d83_3_7"/>
          <p:cNvSpPr txBox="1"/>
          <p:nvPr/>
        </p:nvSpPr>
        <p:spPr>
          <a:xfrm>
            <a:off x="1090995" y="1363351"/>
            <a:ext cx="7509000" cy="969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Times New Roman"/>
                <a:ea typeface="Times New Roman"/>
                <a:cs typeface="Times New Roman"/>
                <a:sym typeface="Times New Roman"/>
              </a:rPr>
              <a:t>Để tránh các sự kiện trong 1 luật quá rời rạc và tách xa nhau, 3 ràng buộc đã được đặt ra.</a:t>
            </a:r>
            <a:endParaRPr sz="17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Times New Roman"/>
              <a:ea typeface="Times New Roman"/>
              <a:cs typeface="Times New Roman"/>
              <a:sym typeface="Times New Roman"/>
            </a:endParaRPr>
          </a:p>
        </p:txBody>
      </p:sp>
      <p:grpSp>
        <p:nvGrpSpPr>
          <p:cNvPr id="551" name="Google Shape;551;g13edb358d83_3_7"/>
          <p:cNvGrpSpPr/>
          <p:nvPr/>
        </p:nvGrpSpPr>
        <p:grpSpPr>
          <a:xfrm>
            <a:off x="1352933" y="2332951"/>
            <a:ext cx="6377700" cy="1748376"/>
            <a:chOff x="1352933" y="2332951"/>
            <a:chExt cx="6377700" cy="1748376"/>
          </a:xfrm>
        </p:grpSpPr>
        <p:cxnSp>
          <p:nvCxnSpPr>
            <p:cNvPr id="552" name="Google Shape;552;g13edb358d83_3_7"/>
            <p:cNvCxnSpPr/>
            <p:nvPr/>
          </p:nvCxnSpPr>
          <p:spPr>
            <a:xfrm>
              <a:off x="1352933" y="3240906"/>
              <a:ext cx="6377700" cy="0"/>
            </a:xfrm>
            <a:prstGeom prst="straightConnector1">
              <a:avLst/>
            </a:prstGeom>
            <a:noFill/>
            <a:ln w="38100" cap="flat" cmpd="sng">
              <a:solidFill>
                <a:srgbClr val="262F48"/>
              </a:solidFill>
              <a:prstDash val="solid"/>
              <a:round/>
              <a:headEnd type="none" w="sm" len="sm"/>
              <a:tailEnd type="triangle" w="med" len="med"/>
            </a:ln>
          </p:spPr>
        </p:cxnSp>
        <p:cxnSp>
          <p:nvCxnSpPr>
            <p:cNvPr id="553" name="Google Shape;553;g13edb358d83_3_7"/>
            <p:cNvCxnSpPr/>
            <p:nvPr/>
          </p:nvCxnSpPr>
          <p:spPr>
            <a:xfrm>
              <a:off x="3532202" y="2964263"/>
              <a:ext cx="0" cy="536038"/>
            </a:xfrm>
            <a:prstGeom prst="straightConnector1">
              <a:avLst/>
            </a:prstGeom>
            <a:noFill/>
            <a:ln w="9525" cap="flat" cmpd="sng">
              <a:solidFill>
                <a:srgbClr val="262F48"/>
              </a:solidFill>
              <a:prstDash val="solid"/>
              <a:round/>
              <a:headEnd type="none" w="sm" len="sm"/>
              <a:tailEnd type="none" w="sm" len="sm"/>
            </a:ln>
          </p:spPr>
        </p:cxnSp>
        <p:cxnSp>
          <p:nvCxnSpPr>
            <p:cNvPr id="554" name="Google Shape;554;g13edb358d83_3_7"/>
            <p:cNvCxnSpPr/>
            <p:nvPr/>
          </p:nvCxnSpPr>
          <p:spPr>
            <a:xfrm>
              <a:off x="5455858" y="2964263"/>
              <a:ext cx="0" cy="536038"/>
            </a:xfrm>
            <a:prstGeom prst="straightConnector1">
              <a:avLst/>
            </a:prstGeom>
            <a:noFill/>
            <a:ln w="9525" cap="flat" cmpd="sng">
              <a:solidFill>
                <a:srgbClr val="262F48"/>
              </a:solidFill>
              <a:prstDash val="solid"/>
              <a:round/>
              <a:headEnd type="none" w="sm" len="sm"/>
              <a:tailEnd type="none" w="sm" len="sm"/>
            </a:ln>
          </p:spPr>
        </p:cxnSp>
        <p:cxnSp>
          <p:nvCxnSpPr>
            <p:cNvPr id="555" name="Google Shape;555;g13edb358d83_3_7"/>
            <p:cNvCxnSpPr/>
            <p:nvPr/>
          </p:nvCxnSpPr>
          <p:spPr>
            <a:xfrm>
              <a:off x="7310209" y="2964263"/>
              <a:ext cx="0" cy="536038"/>
            </a:xfrm>
            <a:prstGeom prst="straightConnector1">
              <a:avLst/>
            </a:prstGeom>
            <a:noFill/>
            <a:ln w="9525" cap="flat" cmpd="sng">
              <a:solidFill>
                <a:srgbClr val="262F48"/>
              </a:solidFill>
              <a:prstDash val="solid"/>
              <a:round/>
              <a:headEnd type="none" w="sm" len="sm"/>
              <a:tailEnd type="none" w="sm" len="sm"/>
            </a:ln>
          </p:spPr>
        </p:cxnSp>
        <p:cxnSp>
          <p:nvCxnSpPr>
            <p:cNvPr id="556" name="Google Shape;556;g13edb358d83_3_7"/>
            <p:cNvCxnSpPr/>
            <p:nvPr/>
          </p:nvCxnSpPr>
          <p:spPr>
            <a:xfrm>
              <a:off x="1823675" y="2964263"/>
              <a:ext cx="0" cy="536038"/>
            </a:xfrm>
            <a:prstGeom prst="straightConnector1">
              <a:avLst/>
            </a:prstGeom>
            <a:noFill/>
            <a:ln w="9525" cap="flat" cmpd="sng">
              <a:solidFill>
                <a:srgbClr val="262F48"/>
              </a:solidFill>
              <a:prstDash val="solid"/>
              <a:round/>
              <a:headEnd type="none" w="sm" len="sm"/>
              <a:tailEnd type="none" w="sm" len="sm"/>
            </a:ln>
          </p:spPr>
        </p:cxnSp>
        <p:sp>
          <p:nvSpPr>
            <p:cNvPr id="557" name="Google Shape;557;g13edb358d83_3_7"/>
            <p:cNvSpPr txBox="1"/>
            <p:nvPr/>
          </p:nvSpPr>
          <p:spPr>
            <a:xfrm>
              <a:off x="1637311" y="2584152"/>
              <a:ext cx="372600" cy="3140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a:t>
              </a:r>
              <a:r>
                <a:rPr lang="en-US" sz="2000" b="0" i="0" u="none" strike="noStrike" cap="none" baseline="-25000">
                  <a:solidFill>
                    <a:srgbClr val="000000"/>
                  </a:solidFill>
                  <a:latin typeface="Arial"/>
                  <a:ea typeface="Arial"/>
                  <a:cs typeface="Arial"/>
                  <a:sym typeface="Arial"/>
                </a:rPr>
                <a:t>i</a:t>
              </a:r>
              <a:endParaRPr sz="2000" b="0" i="0" u="none" strike="noStrike" cap="none" baseline="-25000">
                <a:solidFill>
                  <a:srgbClr val="000000"/>
                </a:solidFill>
                <a:latin typeface="Arial"/>
                <a:ea typeface="Arial"/>
                <a:cs typeface="Arial"/>
                <a:sym typeface="Arial"/>
              </a:endParaRPr>
            </a:p>
          </p:txBody>
        </p:sp>
        <p:sp>
          <p:nvSpPr>
            <p:cNvPr id="558" name="Google Shape;558;g13edb358d83_3_7"/>
            <p:cNvSpPr txBox="1"/>
            <p:nvPr/>
          </p:nvSpPr>
          <p:spPr>
            <a:xfrm>
              <a:off x="3345838" y="2590998"/>
              <a:ext cx="372600" cy="3140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a:t>
              </a:r>
              <a:r>
                <a:rPr lang="en-US" sz="2000" b="0" i="0" u="none" strike="noStrike" cap="none" baseline="-25000">
                  <a:solidFill>
                    <a:srgbClr val="000000"/>
                  </a:solidFill>
                  <a:latin typeface="Arial"/>
                  <a:ea typeface="Arial"/>
                  <a:cs typeface="Arial"/>
                  <a:sym typeface="Arial"/>
                </a:rPr>
                <a:t>v</a:t>
              </a:r>
              <a:endParaRPr sz="1400" b="0" i="0" u="none" strike="noStrike" cap="none">
                <a:solidFill>
                  <a:srgbClr val="000000"/>
                </a:solidFill>
                <a:latin typeface="Arial"/>
                <a:ea typeface="Arial"/>
                <a:cs typeface="Arial"/>
                <a:sym typeface="Arial"/>
              </a:endParaRPr>
            </a:p>
          </p:txBody>
        </p:sp>
        <p:sp>
          <p:nvSpPr>
            <p:cNvPr id="559" name="Google Shape;559;g13edb358d83_3_7"/>
            <p:cNvSpPr txBox="1"/>
            <p:nvPr/>
          </p:nvSpPr>
          <p:spPr>
            <a:xfrm>
              <a:off x="5269494" y="2581677"/>
              <a:ext cx="484800" cy="3140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a:t>
              </a:r>
              <a:r>
                <a:rPr lang="en-US" sz="2000" b="0" i="0" u="none" strike="noStrike" cap="none" baseline="-25000">
                  <a:solidFill>
                    <a:srgbClr val="000000"/>
                  </a:solidFill>
                  <a:latin typeface="Arial"/>
                  <a:ea typeface="Arial"/>
                  <a:cs typeface="Arial"/>
                  <a:sym typeface="Arial"/>
                </a:rPr>
                <a:t>w</a:t>
              </a:r>
              <a:endParaRPr sz="2000" b="0" i="0" u="none" strike="noStrike" cap="none" baseline="-25000">
                <a:solidFill>
                  <a:srgbClr val="000000"/>
                </a:solidFill>
                <a:latin typeface="Arial"/>
                <a:ea typeface="Arial"/>
                <a:cs typeface="Arial"/>
                <a:sym typeface="Arial"/>
              </a:endParaRPr>
            </a:p>
          </p:txBody>
        </p:sp>
        <p:sp>
          <p:nvSpPr>
            <p:cNvPr id="560" name="Google Shape;560;g13edb358d83_3_7"/>
            <p:cNvSpPr txBox="1"/>
            <p:nvPr/>
          </p:nvSpPr>
          <p:spPr>
            <a:xfrm>
              <a:off x="7168646" y="2569162"/>
              <a:ext cx="418500" cy="3140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a:t>
              </a:r>
              <a:r>
                <a:rPr lang="en-US" sz="2000" b="0" i="0" u="none" strike="noStrike" cap="none" baseline="-25000">
                  <a:solidFill>
                    <a:srgbClr val="000000"/>
                  </a:solidFill>
                  <a:latin typeface="Arial"/>
                  <a:ea typeface="Arial"/>
                  <a:cs typeface="Arial"/>
                  <a:sym typeface="Arial"/>
                </a:rPr>
                <a:t>j</a:t>
              </a:r>
              <a:endParaRPr sz="2000" b="0" i="0" u="none" strike="noStrike" cap="none" baseline="-25000">
                <a:solidFill>
                  <a:srgbClr val="000000"/>
                </a:solidFill>
                <a:latin typeface="Arial"/>
                <a:ea typeface="Arial"/>
                <a:cs typeface="Arial"/>
                <a:sym typeface="Arial"/>
              </a:endParaRPr>
            </a:p>
          </p:txBody>
        </p:sp>
        <p:sp>
          <p:nvSpPr>
            <p:cNvPr id="561" name="Google Shape;561;g13edb358d83_3_7"/>
            <p:cNvSpPr txBox="1"/>
            <p:nvPr/>
          </p:nvSpPr>
          <p:spPr>
            <a:xfrm>
              <a:off x="2244152" y="2350462"/>
              <a:ext cx="4848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X</a:t>
              </a:r>
              <a:endParaRPr sz="1400" b="0" i="0" u="none" strike="noStrike" cap="none">
                <a:solidFill>
                  <a:srgbClr val="000000"/>
                </a:solidFill>
                <a:latin typeface="Arial"/>
                <a:ea typeface="Arial"/>
                <a:cs typeface="Arial"/>
                <a:sym typeface="Arial"/>
              </a:endParaRPr>
            </a:p>
          </p:txBody>
        </p:sp>
        <p:sp>
          <p:nvSpPr>
            <p:cNvPr id="562" name="Google Shape;562;g13edb358d83_3_7"/>
            <p:cNvSpPr txBox="1"/>
            <p:nvPr/>
          </p:nvSpPr>
          <p:spPr>
            <a:xfrm>
              <a:off x="6175718" y="2332951"/>
              <a:ext cx="484800" cy="2897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cxnSp>
          <p:nvCxnSpPr>
            <p:cNvPr id="563" name="Google Shape;563;g13edb358d83_3_7"/>
            <p:cNvCxnSpPr/>
            <p:nvPr/>
          </p:nvCxnSpPr>
          <p:spPr>
            <a:xfrm>
              <a:off x="4213747" y="2514401"/>
              <a:ext cx="606000" cy="0"/>
            </a:xfrm>
            <a:prstGeom prst="straightConnector1">
              <a:avLst/>
            </a:prstGeom>
            <a:noFill/>
            <a:ln w="28575" cap="flat" cmpd="sng">
              <a:solidFill>
                <a:srgbClr val="262F48"/>
              </a:solidFill>
              <a:prstDash val="solid"/>
              <a:round/>
              <a:headEnd type="none" w="sm" len="sm"/>
              <a:tailEnd type="triangle" w="med" len="med"/>
            </a:ln>
          </p:spPr>
        </p:cxnSp>
        <p:sp>
          <p:nvSpPr>
            <p:cNvPr id="564" name="Google Shape;564;g13edb358d83_3_7"/>
            <p:cNvSpPr txBox="1"/>
            <p:nvPr/>
          </p:nvSpPr>
          <p:spPr>
            <a:xfrm>
              <a:off x="1823611" y="3735303"/>
              <a:ext cx="1708591" cy="338554"/>
            </a:xfrm>
            <a:prstGeom prst="rect">
              <a:avLst/>
            </a:prstGeom>
            <a:blipFill rotWithShape="1">
              <a:blip r:embed="rId3">
                <a:alphaModFix/>
              </a:blip>
              <a:stretch>
                <a:fillRect b="-1090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565" name="Google Shape;565;g13edb358d83_3_7"/>
            <p:cNvSpPr txBox="1"/>
            <p:nvPr/>
          </p:nvSpPr>
          <p:spPr>
            <a:xfrm>
              <a:off x="3591538" y="3734444"/>
              <a:ext cx="1920327" cy="338554"/>
            </a:xfrm>
            <a:prstGeom prst="rect">
              <a:avLst/>
            </a:prstGeom>
            <a:blipFill rotWithShape="1">
              <a:blip r:embed="rId4">
                <a:alphaModFix/>
              </a:blip>
              <a:stretch>
                <a:fillRect b="-1090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566" name="Google Shape;566;g13edb358d83_3_7"/>
            <p:cNvSpPr txBox="1"/>
            <p:nvPr/>
          </p:nvSpPr>
          <p:spPr>
            <a:xfrm>
              <a:off x="5455163" y="3722959"/>
              <a:ext cx="1920327" cy="358368"/>
            </a:xfrm>
            <a:prstGeom prst="rect">
              <a:avLst/>
            </a:prstGeom>
            <a:blipFill rotWithShape="1">
              <a:blip r:embed="rId5">
                <a:alphaModFix/>
              </a:blip>
              <a:stretch>
                <a:fillRect b="-67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g13edb358d83_3_0"/>
          <p:cNvSpPr txBox="1">
            <a:spLocks noGrp="1"/>
          </p:cNvSpPr>
          <p:nvPr>
            <p:ph type="title"/>
          </p:nvPr>
        </p:nvSpPr>
        <p:spPr>
          <a:xfrm>
            <a:off x="1047750" y="1007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2.Phát biểu vấn đề</a:t>
            </a:r>
            <a:endParaRPr sz="2400">
              <a:latin typeface="Times New Roman"/>
              <a:ea typeface="Times New Roman"/>
              <a:cs typeface="Times New Roman"/>
              <a:sym typeface="Times New Roman"/>
            </a:endParaRPr>
          </a:p>
        </p:txBody>
      </p:sp>
      <p:sp>
        <p:nvSpPr>
          <p:cNvPr id="572" name="Google Shape;572;g13edb358d83_3_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573" name="Google Shape;573;g13edb358d83_3_0"/>
          <p:cNvSpPr txBox="1"/>
          <p:nvPr/>
        </p:nvSpPr>
        <p:spPr>
          <a:xfrm>
            <a:off x="1047750" y="1422451"/>
            <a:ext cx="7336086" cy="249296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28324A"/>
                </a:solidFill>
                <a:latin typeface="Times New Roman"/>
                <a:ea typeface="Times New Roman"/>
                <a:cs typeface="Times New Roman"/>
                <a:sym typeface="Times New Roman"/>
              </a:rPr>
              <a:t>Cho t</a:t>
            </a:r>
            <a:r>
              <a:rPr lang="en-US" sz="2000" b="0" i="0" u="none" strike="noStrike" cap="none" baseline="-25000">
                <a:solidFill>
                  <a:srgbClr val="28324A"/>
                </a:solidFill>
                <a:latin typeface="Times New Roman"/>
                <a:ea typeface="Times New Roman"/>
                <a:cs typeface="Times New Roman"/>
                <a:sym typeface="Times New Roman"/>
              </a:rPr>
              <a:t>i</a:t>
            </a:r>
            <a:r>
              <a:rPr lang="en-US" sz="2000" b="0" i="0" u="none" strike="noStrike" cap="none">
                <a:solidFill>
                  <a:srgbClr val="28324A"/>
                </a:solidFill>
                <a:latin typeface="Times New Roman"/>
                <a:ea typeface="Times New Roman"/>
                <a:cs typeface="Times New Roman"/>
                <a:sym typeface="Times New Roman"/>
              </a:rPr>
              <a:t>, t</a:t>
            </a:r>
            <a:r>
              <a:rPr lang="en-US" sz="2000" b="0" i="0" u="none" strike="noStrike" cap="none" baseline="-25000">
                <a:solidFill>
                  <a:srgbClr val="28324A"/>
                </a:solidFill>
                <a:latin typeface="Times New Roman"/>
                <a:ea typeface="Times New Roman"/>
                <a:cs typeface="Times New Roman"/>
                <a:sym typeface="Times New Roman"/>
              </a:rPr>
              <a:t>j</a:t>
            </a:r>
            <a:r>
              <a:rPr lang="en-US" sz="2000" b="0" i="0" u="none" strike="noStrike" cap="none">
                <a:solidFill>
                  <a:srgbClr val="28324A"/>
                </a:solidFill>
                <a:latin typeface="Times New Roman"/>
                <a:ea typeface="Times New Roman"/>
                <a:cs typeface="Times New Roman"/>
                <a:sym typeface="Times New Roman"/>
              </a:rPr>
              <a:t> ∈ T , F ⊂ E với </a:t>
            </a:r>
            <a:r>
              <a:rPr lang="en-US" sz="2000" b="0" i="0" u="none" strike="noStrike" cap="none">
                <a:solidFill>
                  <a:srgbClr val="000000"/>
                </a:solidFill>
                <a:latin typeface="Times New Roman"/>
                <a:ea typeface="Times New Roman"/>
                <a:cs typeface="Times New Roman"/>
                <a:sym typeface="Times New Roman"/>
              </a:rPr>
              <a:t>E = {e</a:t>
            </a:r>
            <a:r>
              <a:rPr lang="en-US" sz="2000" b="0" i="0" u="none" strike="noStrike" cap="none" baseline="-25000">
                <a:solidFill>
                  <a:srgbClr val="000000"/>
                </a:solidFill>
                <a:latin typeface="Times New Roman"/>
                <a:ea typeface="Times New Roman"/>
                <a:cs typeface="Times New Roman"/>
                <a:sym typeface="Times New Roman"/>
              </a:rPr>
              <a:t>1</a:t>
            </a:r>
            <a:r>
              <a:rPr lang="en-US" sz="2000" b="0" i="0" u="none" strike="noStrike" cap="none">
                <a:solidFill>
                  <a:srgbClr val="000000"/>
                </a:solidFill>
                <a:latin typeface="Times New Roman"/>
                <a:ea typeface="Times New Roman"/>
                <a:cs typeface="Times New Roman"/>
                <a:sym typeface="Times New Roman"/>
              </a:rPr>
              <a:t>, e</a:t>
            </a:r>
            <a:r>
              <a:rPr lang="en-US" sz="2000" b="0" i="0" u="none" strike="noStrike" cap="none" baseline="-25000">
                <a:solidFill>
                  <a:srgbClr val="000000"/>
                </a:solidFill>
                <a:latin typeface="Times New Roman"/>
                <a:ea typeface="Times New Roman"/>
                <a:cs typeface="Times New Roman"/>
                <a:sym typeface="Times New Roman"/>
              </a:rPr>
              <a:t>2</a:t>
            </a:r>
            <a:r>
              <a:rPr lang="en-US" sz="2000" b="0" i="0" u="none" strike="noStrike" cap="none">
                <a:solidFill>
                  <a:srgbClr val="000000"/>
                </a:solidFill>
                <a:latin typeface="Times New Roman"/>
                <a:ea typeface="Times New Roman"/>
                <a:cs typeface="Times New Roman"/>
                <a:sym typeface="Times New Roman"/>
              </a:rPr>
              <a:t>,..., e</a:t>
            </a:r>
            <a:r>
              <a:rPr lang="en-US" sz="2000" b="0" i="0" u="none" strike="noStrike" cap="none" baseline="-25000">
                <a:solidFill>
                  <a:srgbClr val="000000"/>
                </a:solidFill>
                <a:latin typeface="Times New Roman"/>
                <a:ea typeface="Times New Roman"/>
                <a:cs typeface="Times New Roman"/>
                <a:sym typeface="Times New Roman"/>
              </a:rPr>
              <a:t>m</a:t>
            </a:r>
            <a:r>
              <a:rPr lang="en-US" sz="2000" b="0" i="0" u="none" strike="noStrike" cap="none">
                <a:solidFill>
                  <a:srgbClr val="000000"/>
                </a:solidFill>
                <a:latin typeface="Times New Roman"/>
                <a:ea typeface="Times New Roman"/>
                <a:cs typeface="Times New Roman"/>
                <a:sym typeface="Times New Roman"/>
              </a:rPr>
              <a:t>} và T = {t</a:t>
            </a:r>
            <a:r>
              <a:rPr lang="en-US" sz="2000" b="0" i="0" u="none" strike="noStrike" cap="none" baseline="-25000">
                <a:solidFill>
                  <a:srgbClr val="000000"/>
                </a:solidFill>
                <a:latin typeface="Times New Roman"/>
                <a:ea typeface="Times New Roman"/>
                <a:cs typeface="Times New Roman"/>
                <a:sym typeface="Times New Roman"/>
              </a:rPr>
              <a:t>1</a:t>
            </a:r>
            <a:r>
              <a:rPr lang="en-US" sz="2000" b="0" i="0" u="none" strike="noStrike" cap="none">
                <a:solidFill>
                  <a:srgbClr val="000000"/>
                </a:solidFill>
                <a:latin typeface="Times New Roman"/>
                <a:ea typeface="Times New Roman"/>
                <a:cs typeface="Times New Roman"/>
                <a:sym typeface="Times New Roman"/>
              </a:rPr>
              <a:t>, t</a:t>
            </a:r>
            <a:r>
              <a:rPr lang="en-US" sz="2000" b="0" i="0" u="none" strike="noStrike" cap="none" baseline="-25000">
                <a:solidFill>
                  <a:srgbClr val="000000"/>
                </a:solidFill>
                <a:latin typeface="Times New Roman"/>
                <a:ea typeface="Times New Roman"/>
                <a:cs typeface="Times New Roman"/>
                <a:sym typeface="Times New Roman"/>
              </a:rPr>
              <a:t>2</a:t>
            </a:r>
            <a:r>
              <a:rPr lang="en-US" sz="2000" b="0" i="0" u="none" strike="noStrike" cap="none">
                <a:solidFill>
                  <a:srgbClr val="000000"/>
                </a:solidFill>
                <a:latin typeface="Times New Roman"/>
                <a:ea typeface="Times New Roman"/>
                <a:cs typeface="Times New Roman"/>
                <a:sym typeface="Times New Roman"/>
              </a:rPr>
              <a:t>,..., t</a:t>
            </a:r>
            <a:r>
              <a:rPr lang="en-US" sz="2000" b="0" i="0" u="none" strike="noStrike" cap="none" baseline="-25000">
                <a:solidFill>
                  <a:srgbClr val="000000"/>
                </a:solidFill>
                <a:latin typeface="Times New Roman"/>
                <a:ea typeface="Times New Roman"/>
                <a:cs typeface="Times New Roman"/>
                <a:sym typeface="Times New Roman"/>
              </a:rPr>
              <a:t>n </a:t>
            </a:r>
            <a:r>
              <a:rPr lang="en-US" sz="2000" b="0" i="0" u="none" strike="noStrike" cap="none">
                <a:solidFill>
                  <a:srgbClr val="000000"/>
                </a:solidFill>
                <a:latin typeface="Times New Roman"/>
                <a:ea typeface="Times New Roman"/>
                <a:cs typeface="Times New Roman"/>
                <a:sym typeface="Times New Roman"/>
              </a:rPr>
              <a:t>}</a:t>
            </a:r>
            <a:endParaRPr sz="2000" b="0" i="0" u="none" strike="noStrike" cap="none">
              <a:solidFill>
                <a:srgbClr val="28324A"/>
              </a:solidFill>
              <a:latin typeface="Times New Roman"/>
              <a:ea typeface="Times New Roman"/>
              <a:cs typeface="Times New Roman"/>
              <a:sym typeface="Times New Roman"/>
            </a:endParaRPr>
          </a:p>
          <a:p>
            <a:pPr marL="457200" marR="0" lvl="0" indent="-355600" algn="just" rtl="0">
              <a:lnSpc>
                <a:spcPct val="150000"/>
              </a:lnSpc>
              <a:spcBef>
                <a:spcPts val="0"/>
              </a:spcBef>
              <a:spcAft>
                <a:spcPts val="0"/>
              </a:spcAft>
              <a:buClr>
                <a:srgbClr val="28324A"/>
              </a:buClr>
              <a:buSzPts val="2000"/>
              <a:buFont typeface="Times New Roman"/>
              <a:buChar char="●"/>
            </a:pPr>
            <a:r>
              <a:rPr lang="en-US" sz="2000" b="0" i="0" u="none" strike="noStrike" cap="none">
                <a:solidFill>
                  <a:srgbClr val="28324A"/>
                </a:solidFill>
                <a:latin typeface="Times New Roman"/>
                <a:ea typeface="Times New Roman"/>
                <a:cs typeface="Times New Roman"/>
                <a:sym typeface="Times New Roman"/>
              </a:rPr>
              <a:t>Thời gian diễn ra của một tập sự kiện F trong chuỗi sự kiện phức tạp S là khoảng thời gian [t</a:t>
            </a:r>
            <a:r>
              <a:rPr lang="en-US" sz="2000" b="0" i="0" u="none" strike="noStrike" cap="none" baseline="-25000">
                <a:solidFill>
                  <a:srgbClr val="28324A"/>
                </a:solidFill>
                <a:latin typeface="Times New Roman"/>
                <a:ea typeface="Times New Roman"/>
                <a:cs typeface="Times New Roman"/>
                <a:sym typeface="Times New Roman"/>
              </a:rPr>
              <a:t>i</a:t>
            </a:r>
            <a:r>
              <a:rPr lang="en-US" sz="2000" b="0" i="0" u="none" strike="noStrike" cap="none">
                <a:solidFill>
                  <a:srgbClr val="28324A"/>
                </a:solidFill>
                <a:latin typeface="Times New Roman"/>
                <a:ea typeface="Times New Roman"/>
                <a:cs typeface="Times New Roman"/>
                <a:sym typeface="Times New Roman"/>
              </a:rPr>
              <a:t>, t</a:t>
            </a:r>
            <a:r>
              <a:rPr lang="en-US" sz="2000" b="0" i="0" u="none" strike="noStrike" cap="none" baseline="-25000">
                <a:solidFill>
                  <a:srgbClr val="28324A"/>
                </a:solidFill>
                <a:latin typeface="Times New Roman"/>
                <a:ea typeface="Times New Roman"/>
                <a:cs typeface="Times New Roman"/>
                <a:sym typeface="Times New Roman"/>
              </a:rPr>
              <a:t>j</a:t>
            </a:r>
            <a:r>
              <a:rPr lang="en-US" sz="2000" b="0" i="0" u="none" strike="noStrike" cap="none">
                <a:solidFill>
                  <a:srgbClr val="28324A"/>
                </a:solidFill>
                <a:latin typeface="Times New Roman"/>
                <a:ea typeface="Times New Roman"/>
                <a:cs typeface="Times New Roman"/>
                <a:sym typeface="Times New Roman"/>
              </a:rPr>
              <a:t> ] mà F diễn ra.</a:t>
            </a:r>
            <a:endParaRPr sz="2000" b="0" i="0" u="none" strike="noStrike" cap="none">
              <a:solidFill>
                <a:srgbClr val="28324A"/>
              </a:solidFill>
              <a:latin typeface="Times New Roman"/>
              <a:ea typeface="Times New Roman"/>
              <a:cs typeface="Times New Roman"/>
              <a:sym typeface="Times New Roman"/>
            </a:endParaRPr>
          </a:p>
          <a:p>
            <a:pPr marL="457200" marR="0" lvl="0" indent="-355600" algn="just" rtl="0">
              <a:lnSpc>
                <a:spcPct val="150000"/>
              </a:lnSpc>
              <a:spcBef>
                <a:spcPts val="0"/>
              </a:spcBef>
              <a:spcAft>
                <a:spcPts val="0"/>
              </a:spcAft>
              <a:buClr>
                <a:srgbClr val="28324A"/>
              </a:buClr>
              <a:buSzPts val="2000"/>
              <a:buFont typeface="Times New Roman"/>
              <a:buChar char="●"/>
            </a:pPr>
            <a:r>
              <a:rPr lang="en-US" sz="2000" b="0" i="0" u="none" strike="noStrike" cap="none">
                <a:solidFill>
                  <a:srgbClr val="28324A"/>
                </a:solidFill>
                <a:latin typeface="Times New Roman"/>
                <a:ea typeface="Times New Roman"/>
                <a:cs typeface="Times New Roman"/>
                <a:sym typeface="Times New Roman"/>
              </a:rPr>
              <a:t>Thời gian diễn ra của luật X → Y là khoảng thời gian [t</a:t>
            </a:r>
            <a:r>
              <a:rPr lang="en-US" sz="2000" b="0" i="0" u="none" strike="noStrike" cap="none" baseline="-25000">
                <a:solidFill>
                  <a:srgbClr val="28324A"/>
                </a:solidFill>
                <a:latin typeface="Times New Roman"/>
                <a:ea typeface="Times New Roman"/>
                <a:cs typeface="Times New Roman"/>
                <a:sym typeface="Times New Roman"/>
              </a:rPr>
              <a:t>i</a:t>
            </a:r>
            <a:r>
              <a:rPr lang="en-US" sz="2000" b="0" i="0" u="none" strike="noStrike" cap="none">
                <a:solidFill>
                  <a:srgbClr val="28324A"/>
                </a:solidFill>
                <a:latin typeface="Times New Roman"/>
                <a:ea typeface="Times New Roman"/>
                <a:cs typeface="Times New Roman"/>
                <a:sym typeface="Times New Roman"/>
              </a:rPr>
              <a:t>, t</a:t>
            </a:r>
            <a:r>
              <a:rPr lang="en-US" sz="2000" b="0" i="0" u="none" strike="noStrike" cap="none" baseline="-25000">
                <a:solidFill>
                  <a:srgbClr val="28324A"/>
                </a:solidFill>
                <a:latin typeface="Times New Roman"/>
                <a:ea typeface="Times New Roman"/>
                <a:cs typeface="Times New Roman"/>
                <a:sym typeface="Times New Roman"/>
              </a:rPr>
              <a:t>j</a:t>
            </a:r>
            <a:r>
              <a:rPr lang="en-US" sz="2000" b="0" i="0" u="none" strike="noStrike" cap="none">
                <a:solidFill>
                  <a:srgbClr val="28324A"/>
                </a:solidFill>
                <a:latin typeface="Times New Roman"/>
                <a:ea typeface="Times New Roman"/>
                <a:cs typeface="Times New Roman"/>
                <a:sym typeface="Times New Roman"/>
              </a:rPr>
              <a:t> ] sao cho tồn tại t</a:t>
            </a:r>
            <a:r>
              <a:rPr lang="en-US" sz="2000" b="0" i="0" u="none" strike="noStrike" cap="none" baseline="-25000">
                <a:solidFill>
                  <a:srgbClr val="28324A"/>
                </a:solidFill>
                <a:latin typeface="Times New Roman"/>
                <a:ea typeface="Times New Roman"/>
                <a:cs typeface="Times New Roman"/>
                <a:sym typeface="Times New Roman"/>
              </a:rPr>
              <a:t>v</a:t>
            </a:r>
            <a:r>
              <a:rPr lang="en-US" sz="2000" b="0" i="0" u="none" strike="noStrike" cap="none">
                <a:solidFill>
                  <a:srgbClr val="28324A"/>
                </a:solidFill>
                <a:latin typeface="Times New Roman"/>
                <a:ea typeface="Times New Roman"/>
                <a:cs typeface="Times New Roman"/>
                <a:sym typeface="Times New Roman"/>
              </a:rPr>
              <a:t>, t</a:t>
            </a:r>
            <a:r>
              <a:rPr lang="en-US" sz="2000" b="0" i="0" u="none" strike="noStrike" cap="none" baseline="-25000">
                <a:solidFill>
                  <a:srgbClr val="28324A"/>
                </a:solidFill>
                <a:latin typeface="Times New Roman"/>
                <a:ea typeface="Times New Roman"/>
                <a:cs typeface="Times New Roman"/>
                <a:sym typeface="Times New Roman"/>
              </a:rPr>
              <a:t>w</a:t>
            </a:r>
            <a:r>
              <a:rPr lang="en-US" sz="2000" b="0" i="0" u="none" strike="noStrike" cap="none">
                <a:solidFill>
                  <a:srgbClr val="28324A"/>
                </a:solidFill>
                <a:latin typeface="Times New Roman"/>
                <a:ea typeface="Times New Roman"/>
                <a:cs typeface="Times New Roman"/>
                <a:sym typeface="Times New Roman"/>
              </a:rPr>
              <a:t> thỏa: </a:t>
            </a:r>
            <a:endParaRPr sz="2000" b="0" i="0" u="none" strike="noStrike" cap="none">
              <a:solidFill>
                <a:srgbClr val="28324A"/>
              </a:solidFill>
              <a:latin typeface="Times New Roman"/>
              <a:ea typeface="Times New Roman"/>
              <a:cs typeface="Times New Roman"/>
              <a:sym typeface="Times New Roman"/>
            </a:endParaRPr>
          </a:p>
        </p:txBody>
      </p:sp>
      <p:sp>
        <p:nvSpPr>
          <p:cNvPr id="574" name="Google Shape;574;g13edb358d83_3_0"/>
          <p:cNvSpPr txBox="1"/>
          <p:nvPr/>
        </p:nvSpPr>
        <p:spPr>
          <a:xfrm>
            <a:off x="1047749" y="919433"/>
            <a:ext cx="733608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3"/>
                </a:solidFill>
                <a:latin typeface="Times New Roman"/>
                <a:ea typeface="Times New Roman"/>
                <a:cs typeface="Times New Roman"/>
                <a:sym typeface="Times New Roman"/>
              </a:rPr>
              <a:t>2.4 Thời gian diễn ra của một tập sự kiện hay một luật: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12"/>
          <p:cNvSpPr txBox="1">
            <a:spLocks noGrp="1"/>
          </p:cNvSpPr>
          <p:nvPr>
            <p:ph type="title"/>
          </p:nvPr>
        </p:nvSpPr>
        <p:spPr>
          <a:xfrm>
            <a:off x="1073700" y="108214"/>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400">
                <a:latin typeface="Times New Roman"/>
                <a:ea typeface="Times New Roman"/>
                <a:cs typeface="Times New Roman"/>
                <a:sym typeface="Times New Roman"/>
              </a:rPr>
              <a:t>2. Phát biểu vấn đề</a:t>
            </a:r>
            <a:endParaRPr sz="2400">
              <a:latin typeface="Times New Roman"/>
              <a:ea typeface="Times New Roman"/>
              <a:cs typeface="Times New Roman"/>
              <a:sym typeface="Times New Roman"/>
            </a:endParaRPr>
          </a:p>
        </p:txBody>
      </p:sp>
      <p:sp>
        <p:nvSpPr>
          <p:cNvPr id="580" name="Google Shape;580;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581" name="Google Shape;581;p12"/>
          <p:cNvSpPr txBox="1"/>
          <p:nvPr/>
        </p:nvSpPr>
        <p:spPr>
          <a:xfrm>
            <a:off x="1741583" y="3810918"/>
            <a:ext cx="5448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2"/>
          <p:cNvSpPr txBox="1"/>
          <p:nvPr/>
        </p:nvSpPr>
        <p:spPr>
          <a:xfrm>
            <a:off x="1047749" y="919433"/>
            <a:ext cx="733608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3"/>
                </a:solidFill>
                <a:latin typeface="Times New Roman"/>
                <a:ea typeface="Times New Roman"/>
                <a:cs typeface="Times New Roman"/>
                <a:sym typeface="Times New Roman"/>
              </a:rPr>
              <a:t>2.4 Thời gian diễn ra của một tập sự kiện hay một luật:</a:t>
            </a:r>
            <a:endParaRPr sz="1400" b="0" i="0" u="none" strike="noStrike" cap="none">
              <a:solidFill>
                <a:srgbClr val="000000"/>
              </a:solidFill>
              <a:latin typeface="Arial"/>
              <a:ea typeface="Arial"/>
              <a:cs typeface="Arial"/>
              <a:sym typeface="Arial"/>
            </a:endParaRPr>
          </a:p>
        </p:txBody>
      </p:sp>
      <p:grpSp>
        <p:nvGrpSpPr>
          <p:cNvPr id="583" name="Google Shape;583;p12"/>
          <p:cNvGrpSpPr/>
          <p:nvPr/>
        </p:nvGrpSpPr>
        <p:grpSpPr>
          <a:xfrm>
            <a:off x="1073700" y="1804142"/>
            <a:ext cx="6377700" cy="1748376"/>
            <a:chOff x="1352933" y="2332951"/>
            <a:chExt cx="6377700" cy="1748376"/>
          </a:xfrm>
        </p:grpSpPr>
        <p:cxnSp>
          <p:nvCxnSpPr>
            <p:cNvPr id="584" name="Google Shape;584;p12"/>
            <p:cNvCxnSpPr/>
            <p:nvPr/>
          </p:nvCxnSpPr>
          <p:spPr>
            <a:xfrm>
              <a:off x="1352933" y="3240906"/>
              <a:ext cx="6377700" cy="0"/>
            </a:xfrm>
            <a:prstGeom prst="straightConnector1">
              <a:avLst/>
            </a:prstGeom>
            <a:noFill/>
            <a:ln w="38100" cap="flat" cmpd="sng">
              <a:solidFill>
                <a:srgbClr val="262F48"/>
              </a:solidFill>
              <a:prstDash val="solid"/>
              <a:round/>
              <a:headEnd type="none" w="sm" len="sm"/>
              <a:tailEnd type="triangle" w="med" len="med"/>
            </a:ln>
          </p:spPr>
        </p:cxnSp>
        <p:cxnSp>
          <p:nvCxnSpPr>
            <p:cNvPr id="585" name="Google Shape;585;p12"/>
            <p:cNvCxnSpPr/>
            <p:nvPr/>
          </p:nvCxnSpPr>
          <p:spPr>
            <a:xfrm>
              <a:off x="3532202" y="2964263"/>
              <a:ext cx="0" cy="536038"/>
            </a:xfrm>
            <a:prstGeom prst="straightConnector1">
              <a:avLst/>
            </a:prstGeom>
            <a:noFill/>
            <a:ln w="9525" cap="flat" cmpd="sng">
              <a:solidFill>
                <a:srgbClr val="262F48"/>
              </a:solidFill>
              <a:prstDash val="solid"/>
              <a:round/>
              <a:headEnd type="none" w="sm" len="sm"/>
              <a:tailEnd type="none" w="sm" len="sm"/>
            </a:ln>
          </p:spPr>
        </p:cxnSp>
        <p:cxnSp>
          <p:nvCxnSpPr>
            <p:cNvPr id="586" name="Google Shape;586;p12"/>
            <p:cNvCxnSpPr/>
            <p:nvPr/>
          </p:nvCxnSpPr>
          <p:spPr>
            <a:xfrm>
              <a:off x="5455858" y="2964263"/>
              <a:ext cx="0" cy="536038"/>
            </a:xfrm>
            <a:prstGeom prst="straightConnector1">
              <a:avLst/>
            </a:prstGeom>
            <a:noFill/>
            <a:ln w="9525" cap="flat" cmpd="sng">
              <a:solidFill>
                <a:srgbClr val="262F48"/>
              </a:solidFill>
              <a:prstDash val="solid"/>
              <a:round/>
              <a:headEnd type="none" w="sm" len="sm"/>
              <a:tailEnd type="none" w="sm" len="sm"/>
            </a:ln>
          </p:spPr>
        </p:cxnSp>
        <p:cxnSp>
          <p:nvCxnSpPr>
            <p:cNvPr id="587" name="Google Shape;587;p12"/>
            <p:cNvCxnSpPr/>
            <p:nvPr/>
          </p:nvCxnSpPr>
          <p:spPr>
            <a:xfrm>
              <a:off x="7310209" y="2964263"/>
              <a:ext cx="0" cy="536038"/>
            </a:xfrm>
            <a:prstGeom prst="straightConnector1">
              <a:avLst/>
            </a:prstGeom>
            <a:noFill/>
            <a:ln w="9525" cap="flat" cmpd="sng">
              <a:solidFill>
                <a:srgbClr val="262F48"/>
              </a:solidFill>
              <a:prstDash val="solid"/>
              <a:round/>
              <a:headEnd type="none" w="sm" len="sm"/>
              <a:tailEnd type="none" w="sm" len="sm"/>
            </a:ln>
          </p:spPr>
        </p:cxnSp>
        <p:cxnSp>
          <p:nvCxnSpPr>
            <p:cNvPr id="588" name="Google Shape;588;p12"/>
            <p:cNvCxnSpPr/>
            <p:nvPr/>
          </p:nvCxnSpPr>
          <p:spPr>
            <a:xfrm>
              <a:off x="1823675" y="2964263"/>
              <a:ext cx="0" cy="536038"/>
            </a:xfrm>
            <a:prstGeom prst="straightConnector1">
              <a:avLst/>
            </a:prstGeom>
            <a:noFill/>
            <a:ln w="9525" cap="flat" cmpd="sng">
              <a:solidFill>
                <a:srgbClr val="262F48"/>
              </a:solidFill>
              <a:prstDash val="solid"/>
              <a:round/>
              <a:headEnd type="none" w="sm" len="sm"/>
              <a:tailEnd type="none" w="sm" len="sm"/>
            </a:ln>
          </p:spPr>
        </p:cxnSp>
        <p:sp>
          <p:nvSpPr>
            <p:cNvPr id="589" name="Google Shape;589;p12"/>
            <p:cNvSpPr txBox="1"/>
            <p:nvPr/>
          </p:nvSpPr>
          <p:spPr>
            <a:xfrm>
              <a:off x="1637311" y="2584152"/>
              <a:ext cx="372600" cy="3140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a:t>
              </a:r>
              <a:r>
                <a:rPr lang="en-US" sz="2000" b="0" i="0" u="none" strike="noStrike" cap="none" baseline="-25000">
                  <a:solidFill>
                    <a:srgbClr val="000000"/>
                  </a:solidFill>
                  <a:latin typeface="Arial"/>
                  <a:ea typeface="Arial"/>
                  <a:cs typeface="Arial"/>
                  <a:sym typeface="Arial"/>
                </a:rPr>
                <a:t>i</a:t>
              </a:r>
              <a:endParaRPr sz="2000" b="0" i="0" u="none" strike="noStrike" cap="none" baseline="-25000">
                <a:solidFill>
                  <a:srgbClr val="000000"/>
                </a:solidFill>
                <a:latin typeface="Arial"/>
                <a:ea typeface="Arial"/>
                <a:cs typeface="Arial"/>
                <a:sym typeface="Arial"/>
              </a:endParaRPr>
            </a:p>
          </p:txBody>
        </p:sp>
        <p:sp>
          <p:nvSpPr>
            <p:cNvPr id="590" name="Google Shape;590;p12"/>
            <p:cNvSpPr txBox="1"/>
            <p:nvPr/>
          </p:nvSpPr>
          <p:spPr>
            <a:xfrm>
              <a:off x="3345838" y="2590998"/>
              <a:ext cx="372600" cy="3140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a:t>
              </a:r>
              <a:r>
                <a:rPr lang="en-US" sz="2000" b="0" i="0" u="none" strike="noStrike" cap="none" baseline="-25000">
                  <a:solidFill>
                    <a:srgbClr val="000000"/>
                  </a:solidFill>
                  <a:latin typeface="Arial"/>
                  <a:ea typeface="Arial"/>
                  <a:cs typeface="Arial"/>
                  <a:sym typeface="Arial"/>
                </a:rPr>
                <a:t>v</a:t>
              </a:r>
              <a:endParaRPr sz="1400" b="0" i="0" u="none" strike="noStrike" cap="none">
                <a:solidFill>
                  <a:srgbClr val="000000"/>
                </a:solidFill>
                <a:latin typeface="Arial"/>
                <a:ea typeface="Arial"/>
                <a:cs typeface="Arial"/>
                <a:sym typeface="Arial"/>
              </a:endParaRPr>
            </a:p>
          </p:txBody>
        </p:sp>
        <p:sp>
          <p:nvSpPr>
            <p:cNvPr id="591" name="Google Shape;591;p12"/>
            <p:cNvSpPr txBox="1"/>
            <p:nvPr/>
          </p:nvSpPr>
          <p:spPr>
            <a:xfrm>
              <a:off x="5269494" y="2581677"/>
              <a:ext cx="484800" cy="3140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a:t>
              </a:r>
              <a:r>
                <a:rPr lang="en-US" sz="2000" b="0" i="0" u="none" strike="noStrike" cap="none" baseline="-25000">
                  <a:solidFill>
                    <a:srgbClr val="000000"/>
                  </a:solidFill>
                  <a:latin typeface="Arial"/>
                  <a:ea typeface="Arial"/>
                  <a:cs typeface="Arial"/>
                  <a:sym typeface="Arial"/>
                </a:rPr>
                <a:t>w</a:t>
              </a:r>
              <a:endParaRPr sz="2000" b="0" i="0" u="none" strike="noStrike" cap="none" baseline="-25000">
                <a:solidFill>
                  <a:srgbClr val="000000"/>
                </a:solidFill>
                <a:latin typeface="Arial"/>
                <a:ea typeface="Arial"/>
                <a:cs typeface="Arial"/>
                <a:sym typeface="Arial"/>
              </a:endParaRPr>
            </a:p>
          </p:txBody>
        </p:sp>
        <p:sp>
          <p:nvSpPr>
            <p:cNvPr id="592" name="Google Shape;592;p12"/>
            <p:cNvSpPr txBox="1"/>
            <p:nvPr/>
          </p:nvSpPr>
          <p:spPr>
            <a:xfrm>
              <a:off x="7168646" y="2569162"/>
              <a:ext cx="418500" cy="3140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a:t>
              </a:r>
              <a:r>
                <a:rPr lang="en-US" sz="2000" b="0" i="0" u="none" strike="noStrike" cap="none" baseline="-25000">
                  <a:solidFill>
                    <a:srgbClr val="000000"/>
                  </a:solidFill>
                  <a:latin typeface="Arial"/>
                  <a:ea typeface="Arial"/>
                  <a:cs typeface="Arial"/>
                  <a:sym typeface="Arial"/>
                </a:rPr>
                <a:t>j</a:t>
              </a:r>
              <a:endParaRPr sz="2000" b="0" i="0" u="none" strike="noStrike" cap="none" baseline="-25000">
                <a:solidFill>
                  <a:srgbClr val="000000"/>
                </a:solidFill>
                <a:latin typeface="Arial"/>
                <a:ea typeface="Arial"/>
                <a:cs typeface="Arial"/>
                <a:sym typeface="Arial"/>
              </a:endParaRPr>
            </a:p>
          </p:txBody>
        </p:sp>
        <p:sp>
          <p:nvSpPr>
            <p:cNvPr id="593" name="Google Shape;593;p12"/>
            <p:cNvSpPr txBox="1"/>
            <p:nvPr/>
          </p:nvSpPr>
          <p:spPr>
            <a:xfrm>
              <a:off x="2244152" y="2350462"/>
              <a:ext cx="4848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X</a:t>
              </a:r>
              <a:endParaRPr sz="1400" b="0" i="0" u="none" strike="noStrike" cap="none">
                <a:solidFill>
                  <a:srgbClr val="000000"/>
                </a:solidFill>
                <a:latin typeface="Arial"/>
                <a:ea typeface="Arial"/>
                <a:cs typeface="Arial"/>
                <a:sym typeface="Arial"/>
              </a:endParaRPr>
            </a:p>
          </p:txBody>
        </p:sp>
        <p:sp>
          <p:nvSpPr>
            <p:cNvPr id="594" name="Google Shape;594;p12"/>
            <p:cNvSpPr txBox="1"/>
            <p:nvPr/>
          </p:nvSpPr>
          <p:spPr>
            <a:xfrm>
              <a:off x="6175718" y="2332951"/>
              <a:ext cx="484800" cy="2897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cxnSp>
          <p:nvCxnSpPr>
            <p:cNvPr id="595" name="Google Shape;595;p12"/>
            <p:cNvCxnSpPr/>
            <p:nvPr/>
          </p:nvCxnSpPr>
          <p:spPr>
            <a:xfrm>
              <a:off x="4213747" y="2514401"/>
              <a:ext cx="606000" cy="0"/>
            </a:xfrm>
            <a:prstGeom prst="straightConnector1">
              <a:avLst/>
            </a:prstGeom>
            <a:noFill/>
            <a:ln w="28575" cap="flat" cmpd="sng">
              <a:solidFill>
                <a:srgbClr val="262F48"/>
              </a:solidFill>
              <a:prstDash val="solid"/>
              <a:round/>
              <a:headEnd type="none" w="sm" len="sm"/>
              <a:tailEnd type="triangle" w="med" len="med"/>
            </a:ln>
          </p:spPr>
        </p:cxnSp>
        <p:sp>
          <p:nvSpPr>
            <p:cNvPr id="596" name="Google Shape;596;p12"/>
            <p:cNvSpPr txBox="1"/>
            <p:nvPr/>
          </p:nvSpPr>
          <p:spPr>
            <a:xfrm>
              <a:off x="1823611" y="3735303"/>
              <a:ext cx="1708591" cy="338554"/>
            </a:xfrm>
            <a:prstGeom prst="rect">
              <a:avLst/>
            </a:prstGeom>
            <a:blipFill rotWithShape="1">
              <a:blip r:embed="rId3">
                <a:alphaModFix/>
              </a:blip>
              <a:stretch>
                <a:fillRect b="-892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597" name="Google Shape;597;p12"/>
            <p:cNvSpPr txBox="1"/>
            <p:nvPr/>
          </p:nvSpPr>
          <p:spPr>
            <a:xfrm>
              <a:off x="3591538" y="3734444"/>
              <a:ext cx="1920327" cy="338554"/>
            </a:xfrm>
            <a:prstGeom prst="rect">
              <a:avLst/>
            </a:prstGeom>
            <a:blipFill rotWithShape="1">
              <a:blip r:embed="rId4">
                <a:alphaModFix/>
              </a:blip>
              <a:stretch>
                <a:fillRect b="-1090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598" name="Google Shape;598;p12"/>
            <p:cNvSpPr txBox="1"/>
            <p:nvPr/>
          </p:nvSpPr>
          <p:spPr>
            <a:xfrm>
              <a:off x="5455163" y="3722959"/>
              <a:ext cx="1920327" cy="358368"/>
            </a:xfrm>
            <a:prstGeom prst="rect">
              <a:avLst/>
            </a:prstGeom>
            <a:blipFill rotWithShape="1">
              <a:blip r:embed="rId5">
                <a:alphaModFix/>
              </a:blip>
              <a:stretch>
                <a:fillRect b="-67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2635</Words>
  <Application>Microsoft Office PowerPoint</Application>
  <PresentationFormat>Trình chiếu Trên màn hình (16:9)</PresentationFormat>
  <Paragraphs>279</Paragraphs>
  <Slides>34</Slides>
  <Notes>34</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34</vt:i4>
      </vt:variant>
    </vt:vector>
  </HeadingPairs>
  <TitlesOfParts>
    <vt:vector size="39" baseType="lpstr">
      <vt:lpstr>Arial</vt:lpstr>
      <vt:lpstr>Times New Roman</vt:lpstr>
      <vt:lpstr>Source Sans Pro</vt:lpstr>
      <vt:lpstr>Oswald</vt:lpstr>
      <vt:lpstr>Quince template</vt:lpstr>
      <vt:lpstr>KHAI THÁC LUẬT CÓ THỨ TỰ BÁN PHẦN TRONG CƠ SỞ DỮ LIỆU CHUỖI</vt:lpstr>
      <vt:lpstr>Nội dung</vt:lpstr>
      <vt:lpstr>1.Động lực</vt:lpstr>
      <vt:lpstr>2.Phát biểu vấn đề</vt:lpstr>
      <vt:lpstr>2.Phát biểu vấn đề</vt:lpstr>
      <vt:lpstr>2.Phát biểu vấn đề</vt:lpstr>
      <vt:lpstr>2. Phát biểu vấn đề</vt:lpstr>
      <vt:lpstr>2.Phát biểu vấn đề</vt:lpstr>
      <vt:lpstr>2. Phát biểu vấn đề</vt:lpstr>
      <vt:lpstr>2. Phát biểu vấn đề</vt:lpstr>
      <vt:lpstr>2. Phát biểu vấn đề</vt:lpstr>
      <vt:lpstr>3. Thuật toán Partially-Ordered Episode Rule Miner (POERM) [1]  </vt:lpstr>
      <vt:lpstr>3. Thuật toán Partially-Ordered Episode Rule Miner (POERM)  </vt:lpstr>
      <vt:lpstr>3. Thuật toán Partially-Ordered Episode Rule Miner (POERM)  </vt:lpstr>
      <vt:lpstr>3. Thuật toán POERM</vt:lpstr>
      <vt:lpstr>Bản trình bày PowerPoint</vt:lpstr>
      <vt:lpstr>Bản trình bày PowerPoint</vt:lpstr>
      <vt:lpstr>  4. Thực nghiệm </vt:lpstr>
      <vt:lpstr>4. Thực nghiệm</vt:lpstr>
      <vt:lpstr>5. So sánh hiệu suất</vt:lpstr>
      <vt:lpstr>5. So sánh hiệu suất</vt:lpstr>
      <vt:lpstr>5. So sánh hiệu suất</vt:lpstr>
      <vt:lpstr>6. Khảo sát các tham số</vt:lpstr>
      <vt:lpstr>6. Khảo sát các tham số</vt:lpstr>
      <vt:lpstr>6. Khảo sát các tham số</vt:lpstr>
      <vt:lpstr>6. Khảo sát các tham số</vt:lpstr>
      <vt:lpstr>6. Khảo sát các tham số</vt:lpstr>
      <vt:lpstr>6. Khảo sát các tham số</vt:lpstr>
      <vt:lpstr>6. Khảo sát các tham số</vt:lpstr>
      <vt:lpstr>6. Khảo sát các tham số</vt:lpstr>
      <vt:lpstr>7. Kết luận và hướng phát triển</vt:lpstr>
      <vt:lpstr>7. Kết luận và hướng phát triển</vt:lpstr>
      <vt:lpstr>8. Tài liệu tham khảo</vt:lpstr>
      <vt:lpstr>CẢM ƠN QUÝ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THÁC LUẬT CÓ THỨ TỰ BÁN PHẦN TRONG CƠ SỞ DỮ LIỆU CHUỖI</dc:title>
  <cp:lastModifiedBy>LÊ HỒNG QUANG</cp:lastModifiedBy>
  <cp:revision>3</cp:revision>
  <dcterms:modified xsi:type="dcterms:W3CDTF">2022-08-22T01:32:45Z</dcterms:modified>
</cp:coreProperties>
</file>