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9.png" ContentType="image/png"/>
  <Override PartName="/ppt/media/image10.png" ContentType="image/png"/>
  <Override PartName="/ppt/media/image25.png" ContentType="image/png"/>
  <Override PartName="/ppt/media/image2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30.png" ContentType="image/png"/>
  <Override PartName="/ppt/media/image27.png" ContentType="image/png"/>
  <Override PartName="/ppt/media/image22.png" ContentType="image/png"/>
  <Override PartName="/ppt/media/image7.png" ContentType="image/png"/>
  <Override PartName="/ppt/media/image11.png" ContentType="image/png"/>
  <Override PartName="/ppt/media/image28.png" ContentType="image/png"/>
  <Override PartName="/ppt/media/image2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-3271680" y="3265920"/>
            <a:ext cx="69004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0" y="8280"/>
            <a:ext cx="356400" cy="9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2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6556680"/>
            <a:ext cx="91432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6480" y="6562440"/>
            <a:ext cx="9146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8171280" y="594864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Рисунок 12" descr=""/>
          <p:cNvPicPr/>
          <p:nvPr/>
        </p:nvPicPr>
        <p:blipFill>
          <a:blip r:embed="rId2"/>
          <a:stretch/>
        </p:blipFill>
        <p:spPr>
          <a:xfrm>
            <a:off x="8209440" y="6038640"/>
            <a:ext cx="907200" cy="79128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7283160" y="6501600"/>
            <a:ext cx="104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6483960" y="6364800"/>
            <a:ext cx="181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594432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Рисунок 11" descr=""/>
          <p:cNvPicPr/>
          <p:nvPr/>
        </p:nvPicPr>
        <p:blipFill>
          <a:blip r:embed="rId3"/>
          <a:stretch/>
        </p:blipFill>
        <p:spPr>
          <a:xfrm>
            <a:off x="101160" y="6034320"/>
            <a:ext cx="766800" cy="791280"/>
          </a:xfrm>
          <a:prstGeom prst="rect">
            <a:avLst/>
          </a:prstGeom>
          <a:ln>
            <a:noFill/>
          </a:ln>
        </p:spPr>
      </p:pic>
      <p:sp>
        <p:nvSpPr>
          <p:cNvPr id="10" name="CustomShape 9"/>
          <p:cNvSpPr/>
          <p:nvPr/>
        </p:nvSpPr>
        <p:spPr>
          <a:xfrm>
            <a:off x="825120" y="6498360"/>
            <a:ext cx="1087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>
            <a:off x="821520" y="6383160"/>
            <a:ext cx="981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4342320" y="6599880"/>
            <a:ext cx="523440" cy="280080"/>
          </a:xfrm>
          <a:prstGeom prst="diamond">
            <a:avLst/>
          </a:prstGeom>
          <a:solidFill>
            <a:schemeClr val="bg1"/>
          </a:solidFill>
          <a:ln w="648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12"/>
          <p:cNvSpPr/>
          <p:nvPr/>
        </p:nvSpPr>
        <p:spPr>
          <a:xfrm>
            <a:off x="628560" y="761040"/>
            <a:ext cx="788652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 rot="5400000">
            <a:off x="-3271680" y="3265920"/>
            <a:ext cx="69004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1080" y="8280"/>
            <a:ext cx="356400" cy="9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2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0" y="6556680"/>
            <a:ext cx="91432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4"/>
          <p:cNvSpPr/>
          <p:nvPr/>
        </p:nvSpPr>
        <p:spPr>
          <a:xfrm>
            <a:off x="-6480" y="6562440"/>
            <a:ext cx="9146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8171280" y="594864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Рисунок 12" descr=""/>
          <p:cNvPicPr/>
          <p:nvPr/>
        </p:nvPicPr>
        <p:blipFill>
          <a:blip r:embed="rId2"/>
          <a:stretch/>
        </p:blipFill>
        <p:spPr>
          <a:xfrm>
            <a:off x="8209440" y="6038640"/>
            <a:ext cx="907200" cy="791280"/>
          </a:xfrm>
          <a:prstGeom prst="rect">
            <a:avLst/>
          </a:prstGeom>
          <a:ln>
            <a:noFill/>
          </a:ln>
        </p:spPr>
      </p:pic>
      <p:sp>
        <p:nvSpPr>
          <p:cNvPr id="58" name="CustomShape 6"/>
          <p:cNvSpPr/>
          <p:nvPr/>
        </p:nvSpPr>
        <p:spPr>
          <a:xfrm>
            <a:off x="7283160" y="6501600"/>
            <a:ext cx="104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6483960" y="6364800"/>
            <a:ext cx="181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0" y="594432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Рисунок 11" descr=""/>
          <p:cNvPicPr/>
          <p:nvPr/>
        </p:nvPicPr>
        <p:blipFill>
          <a:blip r:embed="rId3"/>
          <a:stretch/>
        </p:blipFill>
        <p:spPr>
          <a:xfrm>
            <a:off x="101160" y="6034320"/>
            <a:ext cx="766800" cy="79128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825120" y="6498360"/>
            <a:ext cx="1087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821520" y="6383160"/>
            <a:ext cx="981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64" name="Line 11"/>
          <p:cNvSpPr/>
          <p:nvPr/>
        </p:nvSpPr>
        <p:spPr>
          <a:xfrm>
            <a:off x="628560" y="761040"/>
            <a:ext cx="7849440" cy="0"/>
          </a:xfrm>
          <a:prstGeom prst="line">
            <a:avLst/>
          </a:prstGeom>
          <a:ln w="22320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2"/>
          <p:cNvSpPr/>
          <p:nvPr/>
        </p:nvSpPr>
        <p:spPr>
          <a:xfrm>
            <a:off x="179640" y="1048680"/>
            <a:ext cx="896364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0000"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4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Институт интеллектуальных кибернетических систем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3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Кафедра кибернетики (№ 22)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4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2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Направление подготовки</a:t>
            </a:r>
            <a:endParaRPr b="0" lang="ru-RU" sz="1200" spc="-1" strike="noStrike">
              <a:latin typeface="Arial"/>
            </a:endParaRPr>
          </a:p>
        </p:txBody>
      </p:sp>
      <p:graphicFrame>
        <p:nvGraphicFramePr>
          <p:cNvPr id="66" name="Table 13"/>
          <p:cNvGraphicFramePr/>
          <p:nvPr/>
        </p:nvGraphicFramePr>
        <p:xfrm>
          <a:off x="4034520" y="4565160"/>
          <a:ext cx="5040000" cy="1163520"/>
        </p:xfrm>
        <a:graphic>
          <a:graphicData uri="http://schemas.openxmlformats.org/drawingml/2006/table">
            <a:tbl>
              <a:tblPr/>
              <a:tblGrid>
                <a:gridCol w="2664000"/>
                <a:gridCol w="2376360"/>
              </a:tblGrid>
              <a:tr h="37080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Студент: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42228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Группа: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Научный руководитель: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67" name="CustomShape 14"/>
          <p:cNvSpPr/>
          <p:nvPr/>
        </p:nvSpPr>
        <p:spPr>
          <a:xfrm>
            <a:off x="1954080" y="2972520"/>
            <a:ext cx="5197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 Black"/>
                <a:ea typeface="DejaVu Sans"/>
              </a:rPr>
              <a:t>Учебно-исследовательская работа на тему: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8" name="CustomShape 15"/>
          <p:cNvSpPr/>
          <p:nvPr/>
        </p:nvSpPr>
        <p:spPr>
          <a:xfrm>
            <a:off x="3824640" y="6232680"/>
            <a:ext cx="1601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Москва, 2019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9" name="CustomShape 16"/>
          <p:cNvSpPr/>
          <p:nvPr/>
        </p:nvSpPr>
        <p:spPr>
          <a:xfrm>
            <a:off x="369000" y="66600"/>
            <a:ext cx="859788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МИНИСТЕРСТВО НАУКИ И ВЫСШЕГО ОБРАЗОВАНИЯ  РОССИЙСКОЙ  ФЕДЕРАЦИИ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Федеральное государственное автономное образовательное учреждение высшего образования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300" spc="-1" strike="noStrike">
                <a:solidFill>
                  <a:srgbClr val="000000"/>
                </a:solidFill>
                <a:latin typeface="Arial"/>
                <a:ea typeface="DejaVu Sans"/>
              </a:rPr>
              <a:t>«Национальный исследовательский ядерный университет «МИФИ»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70" name="PlaceHolder 1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 rot="5400000">
            <a:off x="-3271680" y="3265920"/>
            <a:ext cx="69004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080" y="8280"/>
            <a:ext cx="356400" cy="9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2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0101010001001001001010101010101000000101010101111110101010101011111111111001001001010100010100101010100101001010100101001000000100001110010010010000101000010111111111111010101010010010111111001000100010101111100000010010110101010101010100001111000110000100101010010111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0" y="6556680"/>
            <a:ext cx="9143280" cy="368640"/>
          </a:xfrm>
          <a:prstGeom prst="rect">
            <a:avLst/>
          </a:prstGeom>
          <a:solidFill>
            <a:srgbClr val="5375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-6480" y="6562440"/>
            <a:ext cx="9146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rIns="18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alibri"/>
                <a:ea typeface="DejaVu Sans"/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  <a:endParaRPr b="0" lang="ru-RU" sz="8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8171280" y="594864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Рисунок 12" descr=""/>
          <p:cNvPicPr/>
          <p:nvPr/>
        </p:nvPicPr>
        <p:blipFill>
          <a:blip r:embed="rId2"/>
          <a:stretch/>
        </p:blipFill>
        <p:spPr>
          <a:xfrm>
            <a:off x="8209440" y="6038640"/>
            <a:ext cx="907200" cy="79128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7283160" y="6501600"/>
            <a:ext cx="10454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www.kaf22.ru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483960" y="6364800"/>
            <a:ext cx="18136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Кафедра №22 «Кибернетика»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0" y="5944320"/>
            <a:ext cx="971280" cy="9712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Рисунок 11" descr=""/>
          <p:cNvPicPr/>
          <p:nvPr/>
        </p:nvPicPr>
        <p:blipFill>
          <a:blip r:embed="rId3"/>
          <a:stretch/>
        </p:blipFill>
        <p:spPr>
          <a:xfrm>
            <a:off x="101160" y="6034320"/>
            <a:ext cx="766800" cy="791280"/>
          </a:xfrm>
          <a:prstGeom prst="rect">
            <a:avLst/>
          </a:prstGeom>
          <a:ln>
            <a:noFill/>
          </a:ln>
        </p:spPr>
      </p:pic>
      <p:sp>
        <p:nvSpPr>
          <p:cNvPr id="118" name="CustomShape 9"/>
          <p:cNvSpPr/>
          <p:nvPr/>
        </p:nvSpPr>
        <p:spPr>
          <a:xfrm>
            <a:off x="825120" y="6498360"/>
            <a:ext cx="1087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www.mephi.ru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21520" y="6383160"/>
            <a:ext cx="9813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537599"/>
                </a:solidFill>
                <a:latin typeface="Calibri"/>
                <a:ea typeface="DejaVu Sans"/>
              </a:rPr>
              <a:t>НИЯУ МИФИ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4342320" y="6599880"/>
            <a:ext cx="523440" cy="280080"/>
          </a:xfrm>
          <a:prstGeom prst="diamond">
            <a:avLst/>
          </a:prstGeom>
          <a:solidFill>
            <a:schemeClr val="bg1"/>
          </a:solidFill>
          <a:ln w="648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</a:t>
            </a:r>
            <a:r>
              <a:rPr b="0" lang="ru-RU" sz="4400" spc="-1" strike="noStrike">
                <a:latin typeface="Arial"/>
              </a:rPr>
              <a:t>и </a:t>
            </a:r>
            <a:r>
              <a:rPr b="0" lang="ru-RU" sz="4400" spc="-1" strike="noStrike">
                <a:latin typeface="Arial"/>
              </a:rPr>
              <a:t>текст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загла</a:t>
            </a:r>
            <a:r>
              <a:rPr b="0" lang="ru-RU" sz="4400" spc="-1" strike="noStrike">
                <a:latin typeface="Arial"/>
              </a:rPr>
              <a:t>вия </a:t>
            </a:r>
            <a:r>
              <a:rPr b="0" lang="ru-RU" sz="4400" spc="-1" strike="noStrike">
                <a:latin typeface="Arial"/>
              </a:rPr>
              <a:t>щёлк</a:t>
            </a:r>
            <a:r>
              <a:rPr b="0" lang="ru-RU" sz="4400" spc="-1" strike="noStrike">
                <a:latin typeface="Arial"/>
              </a:rPr>
              <a:t>ните </a:t>
            </a:r>
            <a:r>
              <a:rPr b="0" lang="ru-RU" sz="4400" spc="-1" strike="noStrike">
                <a:latin typeface="Arial"/>
              </a:rPr>
              <a:t>мыш</a:t>
            </a:r>
            <a:r>
              <a:rPr b="0" lang="ru-RU" sz="4400" spc="-1" strike="noStrike">
                <a:latin typeface="Arial"/>
              </a:rPr>
              <a:t>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www.deeplearningbook.org/contents/autoencoders.html" TargetMode="External"/><Relationship Id="rId2" Type="http://schemas.openxmlformats.org/officeDocument/2006/relationships/hyperlink" Target="https://www.cs.ccu.edu.tw/~wtchu/projects/Weather/index.html" TargetMode="External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24640" y="3435840"/>
            <a:ext cx="6857280" cy="10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Создание нейросетевой модели для её дальнейшего использования в бинарной классификации погодных условий по фотографии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667560" y="4622040"/>
            <a:ext cx="218376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600" spc="-1" strike="noStrike">
                <a:latin typeface="Calibri"/>
              </a:rPr>
              <a:t>Максимов Денис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667560" y="4976640"/>
            <a:ext cx="218376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Б19-514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662880" y="5442840"/>
            <a:ext cx="2183760" cy="5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6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к.т.н., доцент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60000"/>
              </a:lnSpc>
              <a:spcBef>
                <a:spcPts val="1001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Трофимов А.Г.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064920" y="2052000"/>
            <a:ext cx="383472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1100" spc="-1" strike="noStrike">
                <a:solidFill>
                  <a:srgbClr val="111111"/>
                </a:solidFill>
                <a:latin typeface="Arial"/>
              </a:rPr>
              <a:t>09.03.04 ПРОГРАММНАЯ ИНЖЕНЕРИЯ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моделирования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C691C4D-650E-495B-A096-AE2CA89EEC82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9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29280" y="92664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На основании поставленных задач были созданы модели, а также сформирована обучающая выборка.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4000" y="2736000"/>
            <a:ext cx="8521200" cy="15004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3528000" y="4369680"/>
            <a:ext cx="229716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Структура обучающей выборки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моделирования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C135908-2FDA-49DB-B4B2-A7D292B7FB25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10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55320" y="4369680"/>
            <a:ext cx="1660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Модель автоэнкодера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864000" y="2232000"/>
            <a:ext cx="7991640" cy="198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моделирования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F4798E9-1F08-452E-B1CE-0974FDD44773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10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247920" y="5305680"/>
            <a:ext cx="25837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Модель бинарного классификатора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00000" y="1352880"/>
            <a:ext cx="2231640" cy="375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Список требований к программной разработке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D3A836F-968B-4E9B-A6BE-7F21FBB25C40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10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29640" y="92700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Реализация данных моделей должна привести к созданию готового бинарного классификатора, который на вход принимает изображение, а на выходе выдаёт метку класса. При этом метка класса должна соответствовать человеческому представлению о погоде на данном изображении. Данное требование должно быть достигнуто за счёт обучения модели на выборке с размеченными данными.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006560" y="3528000"/>
            <a:ext cx="7509240" cy="1578960"/>
          </a:xfrm>
          <a:prstGeom prst="rect">
            <a:avLst/>
          </a:prstGeom>
          <a:ln>
            <a:noFill/>
          </a:ln>
        </p:spPr>
      </p:pic>
      <p:sp>
        <p:nvSpPr>
          <p:cNvPr id="214" name="CustomShape 4"/>
          <p:cNvSpPr/>
          <p:nvPr/>
        </p:nvSpPr>
        <p:spPr>
          <a:xfrm>
            <a:off x="3240000" y="5400000"/>
            <a:ext cx="301788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Схема работы бинарного классификатора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1584FFB-4734-4199-9A36-192EA4664AFB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13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09480" y="2592000"/>
            <a:ext cx="7886160" cy="13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В результате работы были спроектированы две модели: автоэнкодер и полносвязная нейронная сеть прямого распространения являющаяся классификатором.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70F070C-4BD8-4A46-8853-BDD248F80F95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008000" y="2323800"/>
            <a:ext cx="7437240" cy="228384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3605040" y="4896000"/>
            <a:ext cx="201060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Архитектура автоэнкодера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860B7C1-3E25-4670-AF55-532BE3D5CC74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605040" y="4896000"/>
            <a:ext cx="170748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Архитектура 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764000" y="1509840"/>
            <a:ext cx="5723640" cy="324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CC281D8-C120-4B54-9F35-D5A2C56DB957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945440" y="5809680"/>
            <a:ext cx="540756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Назначение функций, используемых в програмной реализации автоэнкодера</a:t>
            </a:r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229" name="Table 4"/>
          <p:cNvGraphicFramePr/>
          <p:nvPr/>
        </p:nvGraphicFramePr>
        <p:xfrm>
          <a:off x="999360" y="937440"/>
          <a:ext cx="7362000" cy="4816440"/>
        </p:xfrm>
        <a:graphic>
          <a:graphicData uri="http://schemas.openxmlformats.org/drawingml/2006/table">
            <a:tbl>
              <a:tblPr/>
              <a:tblGrid>
                <a:gridCol w="3680640"/>
                <a:gridCol w="3681720"/>
              </a:tblGrid>
              <a:tr h="2646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Название функции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Основной функционал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get_database()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массива картинок с разбиением на   тестовую и валидационную выборки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6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plot_imgs(imgs, enc_imgs, n)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Отрисовка исходных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imgs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и восстановленных по вектору признаков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enc_imgs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изображений в количесве 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create_model()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Создание модели автоэнкодера с использованием возможностей библиотеки Keras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3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show_imgs(a, b, imgs, encoder, decoder)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кодированного представления изображений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imgs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с помощью модели энкодера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encoder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и декодера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decoder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8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get_hash(encoder)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хеша изображений с помощтю энкодера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encoder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model_predict(model)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результата работы модели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9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show_graph(history_dict)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Построение графиков точности работы модели с использованием словаря метрик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history_dict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8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train_model(model)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Тренировка модели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с использованием возможностей библиотеки Keras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4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show_enc_dec_imgs()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Отрисовка кодированных и исходных изображений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391D813-EC16-4D6A-8DCE-CF83DF33AB7F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600000" y="5017680"/>
            <a:ext cx="26341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Взаимосвязь функций автоэнкодера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864000" y="1656000"/>
            <a:ext cx="7653240" cy="317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FD15C04-B4DD-47C5-9BF4-2E5386FD892C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20000" y="576000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Алгоритм обучения модели автоэнкодера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1627920" cy="458064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6363720" y="1152000"/>
            <a:ext cx="1699920" cy="418680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5832000" y="5373720"/>
            <a:ext cx="30013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Алгоритм создания вектора признаков моделью энкодера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Реферат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Пояснительная записка содержит 52 страниц (из них 14 страниц приложений), 31 рисунков. Количество использованных источников — 10. Количество приложений — 3. Количество строк кода – 600. 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Ключевые слова: классификация, вектор признаков, бинарный классификатор, нейронная сеть, нейрон, матрица весов, функция активации, градиентный спуск, производная, автоэнкодер, многослойный перцептрон, полносвязная нейронная сеть прямого распространения, обучающая выборка, программная реализация на языке Python. 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Целью данной работы является проектирование и реализация программных средств для бинарной классификации погодных условий по фото с использованием архитектуры нейронной сети прямого распространения.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BB91189-8CDA-4BFA-9689-A2B069048078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993120" y="5686560"/>
            <a:ext cx="1209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EC5B0B2-D469-4213-A65E-7C7AC176FA66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479400" y="494172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Архитектура классификатора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3672000" y="1126080"/>
            <a:ext cx="1799640" cy="36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85D046F-5238-4224-B3C0-8A3049F7D2E6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334320" y="5932440"/>
            <a:ext cx="300132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Назначение функций, используемых в программной реализации модели нейронной сети</a:t>
            </a:r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247" name="Table 4"/>
          <p:cNvGraphicFramePr/>
          <p:nvPr/>
        </p:nvGraphicFramePr>
        <p:xfrm>
          <a:off x="883800" y="1040040"/>
          <a:ext cx="7404120" cy="4869360"/>
        </p:xfrm>
        <a:graphic>
          <a:graphicData uri="http://schemas.openxmlformats.org/drawingml/2006/table">
            <a:tbl>
              <a:tblPr/>
              <a:tblGrid>
                <a:gridCol w="3701880"/>
                <a:gridCol w="3702600"/>
              </a:tblGrid>
              <a:tr h="263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Название функции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Основной функционал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csv_reader(file_obj)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Чтение файла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file_obj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формата csv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load_train_data()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массива хешей для тренировочной выборки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load_valid_data()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массива хешей для выборки, которая будет участвовать в кросс-валидации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02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create_model(input_shape)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Создание модели нейронной сети (которой на вход подаётся вектор размерностью 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input_shape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с использованием возможностей библиотеки Keras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9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show_graph(history_dict)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Построение графиков точности работы модели с использованием словаря метрик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history_dict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8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train_model(model)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Тренировка модели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с использованием возможностей библиотеки Keras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26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model_predict(model, img_dir)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Получение результата работы модели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model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на изображениях из директории (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img_dir</a:t>
                      </a: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some_predict()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Представление результата работы модели на некоторых изображениях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test_predict()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Предоставление тестового результата работы модели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56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main()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Вызов всех функций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56FB5AA-5235-47EA-8A9B-8C76C5DFB9D7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478320" y="5184000"/>
            <a:ext cx="30013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Взаимосвязь функций модели нейронной сети 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080000" y="1880280"/>
            <a:ext cx="7437240" cy="308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проектирования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0485578-DB50-4610-AB06-A8B409127A94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42320" y="547200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Алгоритм обучения нейронной сети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1727640" cy="425484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6219720" y="1008000"/>
            <a:ext cx="1627920" cy="45806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5782320" y="5688000"/>
            <a:ext cx="30013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Алгоритм выполнения бинарной классификации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реализации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4BF64B3-A7D4-4703-A809-45F5BEAF0F2B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14</a:t>
            </a:fld>
            <a:endParaRPr b="0" lang="ru-RU" sz="1200" spc="-1" strike="noStrike">
              <a:latin typeface="Arial"/>
            </a:endParaRPr>
          </a:p>
        </p:txBody>
      </p:sp>
      <p:graphicFrame>
        <p:nvGraphicFramePr>
          <p:cNvPr id="260" name="Table 3"/>
          <p:cNvGraphicFramePr/>
          <p:nvPr/>
        </p:nvGraphicFramePr>
        <p:xfrm>
          <a:off x="1733760" y="2968200"/>
          <a:ext cx="6071400" cy="2952360"/>
        </p:xfrm>
        <a:graphic>
          <a:graphicData uri="http://schemas.openxmlformats.org/drawingml/2006/table">
            <a:tbl>
              <a:tblPr/>
              <a:tblGrid>
                <a:gridCol w="1699920"/>
                <a:gridCol w="2345040"/>
                <a:gridCol w="2026800"/>
              </a:tblGrid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Название библиотеки/модуля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Область применения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Источник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Кеras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 основных моделей, применяемых в машинном обучении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python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Matplotlib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Построение графиков для анализа полученных результатов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python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CSV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Запись вектора признаков в csv файл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python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numpy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Использование для работы с математическими объектами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python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Liberation Serif;Times New Roman"/>
                        </a:rPr>
                        <a:t>os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Взаимодействие с операционной системой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python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4"/>
          <p:cNvSpPr/>
          <p:nvPr/>
        </p:nvSpPr>
        <p:spPr>
          <a:xfrm>
            <a:off x="3420000" y="5953680"/>
            <a:ext cx="30013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Источники и области применения основных библиотек и модулей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629280" y="925920"/>
            <a:ext cx="7886160" cy="23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В качестве основного языка программирования при реализации классификатора использовался Python версии 3.7. Для удобства разработки использовалась среда PyCharm, которая обеспечивает богатый функционал.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реализации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0B6C56B-99F2-49AB-AB75-E7F82A21AC7E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420000" y="595368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Процесс разработки классфикатора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540000" y="1152000"/>
            <a:ext cx="8423640" cy="451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реализации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C231A3B-FE22-4A72-BC4B-633C4F3AE61E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312000" y="480168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Результат работы классификатора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52680" y="1440000"/>
            <a:ext cx="7873200" cy="32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реализации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63CAE65-6F0B-455A-9510-496EFD080218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622320" y="475200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Результат работы автоэнкодера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762480" y="1392120"/>
            <a:ext cx="7768800" cy="321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тестирования моделей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42E4AEB-1A2E-41B9-8583-4DFB192E52A9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384000" y="475200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График ошибки модели автоэнкодера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rcRect l="1855" t="2037" r="0" b="2190"/>
          <a:stretch/>
        </p:blipFill>
        <p:spPr>
          <a:xfrm>
            <a:off x="792000" y="1801440"/>
            <a:ext cx="3528000" cy="259056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rcRect l="1140" t="1743" r="918" b="2999"/>
          <a:stretch/>
        </p:blipFill>
        <p:spPr>
          <a:xfrm>
            <a:off x="5184000" y="1800000"/>
            <a:ext cx="3600000" cy="26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тестирования моделей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4D87C20-F767-4E55-9B4F-7627003FA1A9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384000" y="4752000"/>
            <a:ext cx="30013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График ошибки и точности модели классификатора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rcRect l="945" t="1743" r="2258" b="2999"/>
          <a:stretch/>
        </p:blipFill>
        <p:spPr>
          <a:xfrm>
            <a:off x="1008000" y="1902600"/>
            <a:ext cx="3240000" cy="241704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rcRect l="1140" t="1219" r="2961" b="2489"/>
          <a:stretch/>
        </p:blipFill>
        <p:spPr>
          <a:xfrm>
            <a:off x="4968000" y="1839600"/>
            <a:ext cx="3383640" cy="25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Актуальность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32000" indent="-32364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В современном мире актуальным и перспективным направлением является создание нейросетевых моделей с целью решения различных задач.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B918355-7CB4-4B0F-BD4B-2A06CAF14C69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936000" y="2790360"/>
            <a:ext cx="7674480" cy="2249640"/>
          </a:xfrm>
          <a:custGeom>
            <a:avLst/>
            <a:gdLst/>
            <a:ahLst/>
            <a:rect l="l" t="t" r="r" b="b"/>
            <a:pathLst>
              <a:path w="21319" h="6250">
                <a:moveTo>
                  <a:pt x="0" y="6249"/>
                </a:moveTo>
                <a:lnTo>
                  <a:pt x="0" y="0"/>
                </a:lnTo>
                <a:lnTo>
                  <a:pt x="21318" y="0"/>
                </a:lnTo>
                <a:lnTo>
                  <a:pt x="21318" y="6249"/>
                </a:lnTo>
                <a:lnTo>
                  <a:pt x="0" y="6249"/>
                </a:lnTo>
                <a:moveTo>
                  <a:pt x="13200" y="4619"/>
                </a:moveTo>
                <a:lnTo>
                  <a:pt x="13200" y="4249"/>
                </a:lnTo>
                <a:lnTo>
                  <a:pt x="20800" y="4249"/>
                </a:lnTo>
                <a:lnTo>
                  <a:pt x="20800" y="4619"/>
                </a:lnTo>
                <a:lnTo>
                  <a:pt x="13200" y="4619"/>
                </a:lnTo>
                <a:moveTo>
                  <a:pt x="1000" y="4619"/>
                </a:moveTo>
                <a:lnTo>
                  <a:pt x="1000" y="4449"/>
                </a:lnTo>
                <a:lnTo>
                  <a:pt x="13200" y="4449"/>
                </a:lnTo>
                <a:lnTo>
                  <a:pt x="13200" y="4619"/>
                </a:lnTo>
                <a:lnTo>
                  <a:pt x="1000" y="4619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2160000" y="5089680"/>
            <a:ext cx="541224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Динамика популярности темы машинного обучения и нейросетевых моделей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Заключение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7CCBF14-9A3F-4541-A2EC-290FCA3FA6B3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24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29280" y="925920"/>
            <a:ext cx="7886160" cy="47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algn="just"/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Резуль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татом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данной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работы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является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проектир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ование 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реализац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нейросет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евой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модели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для её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использов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ания в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кации 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обработк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погодных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условий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изображе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нию.</a:t>
            </a:r>
            <a:endParaRPr b="0" lang="ru-RU" sz="2200" spc="-1" strike="noStrike">
              <a:latin typeface="Arial"/>
            </a:endParaRPr>
          </a:p>
          <a:p>
            <a:pPr algn="just"/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В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процессе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достижен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поставле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нной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цели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были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решены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следующ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задачи: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Прове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дено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исследо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вание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проблем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ной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области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 целью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получен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необход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имых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знаний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для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дальней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шего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проекти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рования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системы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реализа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ции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алгорит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мов;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Проан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ализиро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ваны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существ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ующие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методы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икации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изображ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ений,  с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целью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изучени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я границ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примени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мости, а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также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гибкост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различн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ых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алгорит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мов;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Постр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оены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модели,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которые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позволя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ют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реализо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вать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бинарны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й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икатор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погодны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х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условий,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а также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спроект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ированы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структу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ры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обработ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ки и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хранени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данных;</a:t>
            </a:r>
            <a:endParaRPr b="0" lang="ru-RU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Реали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зована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програм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мная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часть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бинарно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го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икатора.</a:t>
            </a:r>
            <a:endParaRPr b="0" lang="ru-RU" sz="2200" spc="-1" strike="noStrike">
              <a:latin typeface="Arial"/>
            </a:endParaRPr>
          </a:p>
          <a:p>
            <a:pPr algn="just"/>
            <a:endParaRPr b="0" lang="ru-RU" sz="2200" spc="-1" strike="noStrike">
              <a:latin typeface="Arial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8786520" y="5227200"/>
            <a:ext cx="180720" cy="41544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Заключение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F70EA23-E387-47E6-BE27-E44F6C560CD5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30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29280" y="925920"/>
            <a:ext cx="7886160" cy="50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Практическая значимость данных программных средств заключается в том, что в современном мире многие составляющие жизни общества зависят от погодных условий, поэтому области применения данного классификатора весьма разнообразны: автоматический уход за сельскохозяйственными культурами, автоматизация транспортных средств, своевременное оповещение о климатических изменениях и многое другое.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В перспективе предлагается проводить дальнейшие исследования в данной области и решить следующие задачи:</a:t>
            </a:r>
            <a:endParaRPr b="0" lang="ru-RU" sz="1400" spc="-1" strike="noStrike">
              <a:latin typeface="Arial"/>
            </a:endParaRPr>
          </a:p>
          <a:p>
            <a:pPr marL="457200" indent="-2286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Увеличить количество классов, на которые разбиваются данных, с целью более подробного описания погодных условий;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Повышение точности работы алгоритма;</a:t>
            </a:r>
            <a:endParaRPr b="0" lang="ru-RU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4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Применение классификатора к видео ряду.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Список литературы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0890969-4D47-4E68-BDB8-89F7FBA558C0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31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629280" y="1717920"/>
            <a:ext cx="7886160" cy="50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Image processing with neural networks —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a review /  Egmont-Petersen, M., de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Ridder, D., Handels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Прикладная статистика: классификация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и снижение размерности. / С.А. Айвазян,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В.М. Бухштабер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Data Clustering: Algorithms and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Applications / Charu C. AggarwalChandan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K. Reddy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Лекции по методу опорных векторов / К.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В. Воронцов (21 декабря 2007 г.)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Глубокое обучение на Python / Франсуа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Шолле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  <a:hlinkClick r:id="rId1"/>
              </a:rPr>
              <a:t>http://www.deeplearningbook.org/contents/autoencoders.html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 ;</a:t>
            </a:r>
            <a:endParaRPr b="0" lang="ru-RU" sz="1400" spc="-1" strike="noStrike">
              <a:latin typeface="Arial"/>
            </a:endParaRPr>
          </a:p>
          <a:p>
            <a:pPr marL="457200"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  <a:hlinkClick r:id="rId2"/>
              </a:rPr>
              <a:t>https://www.cs.ccu.edu.tw/~wtchu/projects/Weather/index.html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 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90403E6-3037-4ED5-BB4F-CC3144F1C097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32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724480" y="2739240"/>
            <a:ext cx="374688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 Black"/>
                <a:ea typeface="DejaVu Sans"/>
              </a:rPr>
              <a:t>Спасибо за внимание!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 Light"/>
              </a:rPr>
              <a:t>Актуальность работы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28560" y="2329920"/>
            <a:ext cx="7886160" cy="23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432000" indent="-32364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Одной из таких задач является классификация погодных условий по фото. Ведь от состояния погоды зависят многие области жизнедеятельности человека. Поэтому разработка классификатора сможет решить многие проблемы: например, автоматизацию транспортных средств.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15C7945-3793-40B5-A789-28A9A44BCAB5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4</a:t>
            </a:fld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Цель УИР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8560" y="2689920"/>
            <a:ext cx="7886160" cy="15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 связи с этим целью данной работы является 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оздание погодного классификатора, использующего изображение в качестве объекта анализа.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9352582-6D66-49F6-ABCB-013C3A452DBF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5</a:t>
            </a:fld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анализа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Классификация изображений — это процесс извлечения классов (свойственных признаков) из самого изображения путём анализа принадлежности к определенной группе.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E4CBC86-BB67-4A6D-86BF-24284078D7F8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6</a:t>
            </a:fld>
            <a:endParaRPr b="0" lang="ru-RU" sz="12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008000" y="3096000"/>
            <a:ext cx="7197120" cy="155844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3119400" y="5089680"/>
            <a:ext cx="292824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Подходы к классификации изображений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анализа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Классификация сводится к анализу вектора признаков, построенного по исходному изображению.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8103707-5143-4025-B485-2A2C237E757B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240000" y="4945680"/>
            <a:ext cx="229248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Построение вектора признаков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376000" y="2376000"/>
            <a:ext cx="41997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Результаты анализа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28560" y="92592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Использование нейросетевой модели позволяет определить метку класса исходя из вектора признаков.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EE534D6-2B7B-4FDB-820C-355C7F7C0673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736000" y="4752000"/>
            <a:ext cx="404676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latin typeface="Calibri"/>
              </a:rPr>
              <a:t>Схема классификации с использованием нейронной сети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20000" y="2448360"/>
            <a:ext cx="8207280" cy="20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28560" y="36000"/>
            <a:ext cx="788616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 Light"/>
              </a:rPr>
              <a:t>Задачи УИР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4440" y="6591960"/>
            <a:ext cx="426960" cy="28656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E8BB8EF-60C2-4B78-A6D7-4560A314E46E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8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28920" y="926280"/>
            <a:ext cx="7886160" cy="52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По результатам данного анализа можно выделить следующие задачи: </a:t>
            </a: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Формирование обучающей выборки;</a:t>
            </a:r>
            <a:endParaRPr b="0" lang="ru-RU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Создание и реализация модели, кодирующей изображение в вектор признаков;</a:t>
            </a:r>
            <a:endParaRPr b="0" lang="ru-RU" sz="20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Создание и реализация модели бинарного классификатора.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Application>LibreOffice/6.3.3.2$Linux_X86_64 LibreOffice_project/30$Build-2</Application>
  <Words>665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2017-09-30T21:27:42Z</dcterms:created>
  <dc:creator>V. R.</dc:creator>
  <dc:description/>
  <dc:language>ru-RU</dc:language>
  <cp:lastModifiedBy/>
  <dcterms:modified xsi:type="dcterms:W3CDTF">2019-12-18T21:46:14Z</dcterms:modified>
  <cp:revision>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