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6" r:id="rId14"/>
    <p:sldId id="266" r:id="rId15"/>
    <p:sldId id="268" r:id="rId16"/>
    <p:sldId id="277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 rot="5400000">
            <a:off x="-3270960" y="3265920"/>
            <a:ext cx="6899760" cy="36792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>
            <a:off x="1080" y="8280"/>
            <a:ext cx="355680" cy="9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0101010001001001001010101010101000000101010101111110101010101011111111111001001001010100010100101010100101001010100101001000000100001110010010010000101000010111111111111010101010010010111111001000100010101111100000010010110101010101010100001111000110000100101010010111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6556680"/>
            <a:ext cx="9142560" cy="36792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6480" y="6562440"/>
            <a:ext cx="91454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8171280" y="5948640"/>
            <a:ext cx="970560" cy="9705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12"/>
          <p:cNvPicPr/>
          <p:nvPr/>
        </p:nvPicPr>
        <p:blipFill>
          <a:blip r:embed="rId14"/>
          <a:stretch/>
        </p:blipFill>
        <p:spPr>
          <a:xfrm>
            <a:off x="8209440" y="6038640"/>
            <a:ext cx="906480" cy="79056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7283160" y="6501600"/>
            <a:ext cx="104544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6483960" y="6364800"/>
            <a:ext cx="181296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0" y="5944320"/>
            <a:ext cx="970560" cy="9705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1"/>
          <p:cNvPicPr/>
          <p:nvPr/>
        </p:nvPicPr>
        <p:blipFill>
          <a:blip r:embed="rId15"/>
          <a:stretch/>
        </p:blipFill>
        <p:spPr>
          <a:xfrm>
            <a:off x="101160" y="6034320"/>
            <a:ext cx="766080" cy="790560"/>
          </a:xfrm>
          <a:prstGeom prst="rect">
            <a:avLst/>
          </a:prstGeom>
          <a:ln>
            <a:noFill/>
          </a:ln>
        </p:spPr>
      </p:pic>
      <p:sp>
        <p:nvSpPr>
          <p:cNvPr id="10" name="CustomShape 9"/>
          <p:cNvSpPr/>
          <p:nvPr/>
        </p:nvSpPr>
        <p:spPr>
          <a:xfrm>
            <a:off x="825120" y="6498360"/>
            <a:ext cx="1087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1" name="CustomShape 10"/>
          <p:cNvSpPr/>
          <p:nvPr/>
        </p:nvSpPr>
        <p:spPr>
          <a:xfrm>
            <a:off x="821520" y="6383160"/>
            <a:ext cx="9813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2" name="Line 11"/>
          <p:cNvSpPr/>
          <p:nvPr/>
        </p:nvSpPr>
        <p:spPr>
          <a:xfrm>
            <a:off x="628560" y="761040"/>
            <a:ext cx="7849440" cy="0"/>
          </a:xfrm>
          <a:prstGeom prst="line">
            <a:avLst/>
          </a:prstGeom>
          <a:ln w="22320">
            <a:solidFill>
              <a:srgbClr val="5375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2"/>
          <p:cNvSpPr/>
          <p:nvPr/>
        </p:nvSpPr>
        <p:spPr>
          <a:xfrm>
            <a:off x="179640" y="1048680"/>
            <a:ext cx="8962920" cy="13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500" lnSpcReduction="20000"/>
          </a:bodyPr>
          <a:lstStyle/>
          <a:p>
            <a:pPr algn="ct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4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Институт интеллектуальных кибернетических систем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3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Кафедра кибернетики (№ 22)</a:t>
            </a:r>
            <a:endParaRPr lang="ru-RU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ru-RU" sz="12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Направление подготовки</a:t>
            </a:r>
            <a:endParaRPr lang="ru-RU" sz="1200" b="0" strike="noStrike" spc="-1">
              <a:latin typeface="Arial"/>
            </a:endParaRPr>
          </a:p>
        </p:txBody>
      </p:sp>
      <p:graphicFrame>
        <p:nvGraphicFramePr>
          <p:cNvPr id="14" name="Table 13"/>
          <p:cNvGraphicFramePr/>
          <p:nvPr/>
        </p:nvGraphicFramePr>
        <p:xfrm>
          <a:off x="4034520" y="4565160"/>
          <a:ext cx="5040360" cy="1163880"/>
        </p:xfrm>
        <a:graphic>
          <a:graphicData uri="http://schemas.openxmlformats.org/drawingml/2006/table">
            <a:tbl>
              <a:tblPr/>
              <a:tblGrid>
                <a:gridCol w="26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Студент: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Группа: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Научный руководитель: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CustomShape 14"/>
          <p:cNvSpPr/>
          <p:nvPr/>
        </p:nvSpPr>
        <p:spPr>
          <a:xfrm>
            <a:off x="1954080" y="2972520"/>
            <a:ext cx="51969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t>Учебно-исследовательская работа на тему: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6" name="CustomShape 15"/>
          <p:cNvSpPr/>
          <p:nvPr/>
        </p:nvSpPr>
        <p:spPr>
          <a:xfrm>
            <a:off x="3824640" y="6232680"/>
            <a:ext cx="16016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Москва, 2019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7" name="CustomShape 16"/>
          <p:cNvSpPr/>
          <p:nvPr/>
        </p:nvSpPr>
        <p:spPr>
          <a:xfrm>
            <a:off x="369000" y="66600"/>
            <a:ext cx="8597160" cy="6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МИНИСТЕРСТВО НАУКИ И ВЫСШЕГО ОБРАЗОВАНИЯ  РОССИЙСКОЙ  ФЕДЕРАЦИИ</a:t>
            </a:r>
            <a:endParaRPr lang="ru-RU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Федеральное государственное автономное образовательное учреждение высшего образования</a:t>
            </a:r>
            <a:endParaRPr lang="ru-RU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 «Национальный исследовательский ядерный университет «МИФИ»</a:t>
            </a:r>
            <a:endParaRPr lang="ru-RU" sz="1300" b="0" strike="noStrike" spc="-1">
              <a:latin typeface="Arial"/>
            </a:endParaRPr>
          </a:p>
        </p:txBody>
      </p:sp>
      <p:sp>
        <p:nvSpPr>
          <p:cNvPr id="18" name="PlaceHolder 17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9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rot="5400000">
            <a:off x="-3270960" y="3265920"/>
            <a:ext cx="6899760" cy="36792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1080" y="8280"/>
            <a:ext cx="355680" cy="9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0101010001001001001010101010101000000101010101111110101010101011111111111001001001010100010100101010100101001010100101001000000100001110010010010000101000010111111111111010101010010010111111001000100010101111100000010010110101010101010100001111000110000100101010010111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0" y="6556680"/>
            <a:ext cx="9142560" cy="36792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-6480" y="6562440"/>
            <a:ext cx="91454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8171280" y="5948640"/>
            <a:ext cx="970560" cy="9705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" name="Рисунок 12"/>
          <p:cNvPicPr/>
          <p:nvPr/>
        </p:nvPicPr>
        <p:blipFill>
          <a:blip r:embed="rId14"/>
          <a:stretch/>
        </p:blipFill>
        <p:spPr>
          <a:xfrm>
            <a:off x="8209440" y="6038640"/>
            <a:ext cx="906480" cy="790560"/>
          </a:xfrm>
          <a:prstGeom prst="rect">
            <a:avLst/>
          </a:prstGeom>
          <a:ln>
            <a:noFill/>
          </a:ln>
        </p:spPr>
      </p:pic>
      <p:sp>
        <p:nvSpPr>
          <p:cNvPr id="62" name="CustomShape 6"/>
          <p:cNvSpPr/>
          <p:nvPr/>
        </p:nvSpPr>
        <p:spPr>
          <a:xfrm>
            <a:off x="7283160" y="6501600"/>
            <a:ext cx="104544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3" name="CustomShape 7"/>
          <p:cNvSpPr/>
          <p:nvPr/>
        </p:nvSpPr>
        <p:spPr>
          <a:xfrm>
            <a:off x="6483960" y="6364800"/>
            <a:ext cx="181296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4" name="CustomShape 8"/>
          <p:cNvSpPr/>
          <p:nvPr/>
        </p:nvSpPr>
        <p:spPr>
          <a:xfrm>
            <a:off x="0" y="5944320"/>
            <a:ext cx="970560" cy="9705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Рисунок 11"/>
          <p:cNvPicPr/>
          <p:nvPr/>
        </p:nvPicPr>
        <p:blipFill>
          <a:blip r:embed="rId15"/>
          <a:stretch/>
        </p:blipFill>
        <p:spPr>
          <a:xfrm>
            <a:off x="101160" y="6034320"/>
            <a:ext cx="766080" cy="790560"/>
          </a:xfrm>
          <a:prstGeom prst="rect">
            <a:avLst/>
          </a:prstGeom>
          <a:ln>
            <a:noFill/>
          </a:ln>
        </p:spPr>
      </p:pic>
      <p:sp>
        <p:nvSpPr>
          <p:cNvPr id="66" name="CustomShape 9"/>
          <p:cNvSpPr/>
          <p:nvPr/>
        </p:nvSpPr>
        <p:spPr>
          <a:xfrm>
            <a:off x="825120" y="6498360"/>
            <a:ext cx="1087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821520" y="6383160"/>
            <a:ext cx="9813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4342320" y="6599880"/>
            <a:ext cx="522720" cy="279360"/>
          </a:xfrm>
          <a:prstGeom prst="diamond">
            <a:avLst/>
          </a:prstGeom>
          <a:solidFill>
            <a:srgbClr val="FFFFFF"/>
          </a:solidFill>
          <a:ln w="6480">
            <a:solidFill>
              <a:srgbClr val="5375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12"/>
          <p:cNvSpPr/>
          <p:nvPr/>
        </p:nvSpPr>
        <p:spPr>
          <a:xfrm>
            <a:off x="628560" y="761040"/>
            <a:ext cx="7886520" cy="0"/>
          </a:xfrm>
          <a:prstGeom prst="line">
            <a:avLst/>
          </a:prstGeom>
          <a:ln w="22320">
            <a:solidFill>
              <a:srgbClr val="5375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1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 rot="5400000">
            <a:off x="-3270960" y="3265920"/>
            <a:ext cx="6899760" cy="36792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1080" y="8280"/>
            <a:ext cx="355680" cy="9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0101010001001001001010101010101000000101010101111110101010101011111111111001001001010100010100101010100101001010100101001000000100001110010010010000101000010111111111111010101010010010111111001000100010101111100000010010110101010101010100001111000110000100101010010111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0" y="6556680"/>
            <a:ext cx="9142560" cy="36792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-6480" y="6562440"/>
            <a:ext cx="91454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8171280" y="5948640"/>
            <a:ext cx="970560" cy="9705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Рисунок 12"/>
          <p:cNvPicPr/>
          <p:nvPr/>
        </p:nvPicPr>
        <p:blipFill>
          <a:blip r:embed="rId14"/>
          <a:stretch/>
        </p:blipFill>
        <p:spPr>
          <a:xfrm>
            <a:off x="8209440" y="6038640"/>
            <a:ext cx="906480" cy="790560"/>
          </a:xfrm>
          <a:prstGeom prst="rect">
            <a:avLst/>
          </a:prstGeom>
          <a:ln>
            <a:noFill/>
          </a:ln>
        </p:spPr>
      </p:pic>
      <p:sp>
        <p:nvSpPr>
          <p:cNvPr id="114" name="CustomShape 6"/>
          <p:cNvSpPr/>
          <p:nvPr/>
        </p:nvSpPr>
        <p:spPr>
          <a:xfrm>
            <a:off x="7283160" y="6501600"/>
            <a:ext cx="104544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6483960" y="6364800"/>
            <a:ext cx="181296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0" y="5944320"/>
            <a:ext cx="970560" cy="9705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Рисунок 11"/>
          <p:cNvPicPr/>
          <p:nvPr/>
        </p:nvPicPr>
        <p:blipFill>
          <a:blip r:embed="rId15"/>
          <a:stretch/>
        </p:blipFill>
        <p:spPr>
          <a:xfrm>
            <a:off x="101160" y="6034320"/>
            <a:ext cx="766080" cy="790560"/>
          </a:xfrm>
          <a:prstGeom prst="rect">
            <a:avLst/>
          </a:prstGeom>
          <a:ln>
            <a:noFill/>
          </a:ln>
        </p:spPr>
      </p:pic>
      <p:sp>
        <p:nvSpPr>
          <p:cNvPr id="118" name="CustomShape 9"/>
          <p:cNvSpPr/>
          <p:nvPr/>
        </p:nvSpPr>
        <p:spPr>
          <a:xfrm>
            <a:off x="825120" y="6498360"/>
            <a:ext cx="1087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821520" y="6383160"/>
            <a:ext cx="9813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4342320" y="6599880"/>
            <a:ext cx="522720" cy="279360"/>
          </a:xfrm>
          <a:prstGeom prst="diamond">
            <a:avLst/>
          </a:prstGeom>
          <a:solidFill>
            <a:srgbClr val="FFFFFF"/>
          </a:solidFill>
          <a:ln w="6480">
            <a:solidFill>
              <a:srgbClr val="5375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cu.edu.tw/~wtchu/projects/Weather/index.html" TargetMode="External"/><Relationship Id="rId2" Type="http://schemas.openxmlformats.org/officeDocument/2006/relationships/hyperlink" Target="http://www.deeplearningbook.org/contents/autoencoders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24640" y="3435840"/>
            <a:ext cx="6856560" cy="10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1800" b="1" strike="noStrike" spc="-1">
                <a:solidFill>
                  <a:srgbClr val="222222"/>
                </a:solidFill>
                <a:latin typeface="Arial"/>
                <a:ea typeface="DejaVu Sans"/>
              </a:rPr>
              <a:t>Создание модели для распознавания географического положения по фотографии</a:t>
            </a:r>
            <a:endParaRPr lang="ru-RU" sz="1800" b="1" strike="noStrike" spc="-1">
              <a:solidFill>
                <a:srgbClr val="222222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667560" y="4622040"/>
            <a:ext cx="2183040" cy="28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4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Максимов Денис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667560" y="4976640"/>
            <a:ext cx="2183040" cy="29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Б19-514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662880" y="5442840"/>
            <a:ext cx="3236040" cy="5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60000"/>
              </a:lnSpc>
              <a:spcBef>
                <a:spcPts val="1001"/>
              </a:spcBef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Трофимов А.Г.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6064920" y="2052000"/>
            <a:ext cx="3834000" cy="28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1100" b="1" strike="noStrike" spc="-1">
                <a:solidFill>
                  <a:srgbClr val="111111"/>
                </a:solidFill>
                <a:latin typeface="Arial"/>
                <a:ea typeface="DejaVu Sans"/>
              </a:rPr>
              <a:t>09.03.04 ПРОГРАММНАЯ ИНЖЕНЕРИЯ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599993" y="6290668"/>
            <a:ext cx="738662" cy="23142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z="1800" b="0" strike="noStrike" spc="-1" dirty="0">
                <a:latin typeface="Arial"/>
              </a:rPr>
              <a:t>2020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моделирования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680280" y="5760000"/>
            <a:ext cx="2079720" cy="1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Схема создания дескриптора изображения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203" name="Рисунок 202"/>
          <p:cNvPicPr/>
          <p:nvPr/>
        </p:nvPicPr>
        <p:blipFill>
          <a:blip r:embed="rId2"/>
          <a:stretch/>
        </p:blipFill>
        <p:spPr>
          <a:xfrm>
            <a:off x="1934280" y="1800000"/>
            <a:ext cx="5625720" cy="36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моделирования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680280" y="5760000"/>
            <a:ext cx="2079720" cy="1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Схема </a:t>
            </a:r>
            <a:r>
              <a:rPr lang="ru-RU" sz="1000" spc="-1" dirty="0">
                <a:solidFill>
                  <a:srgbClr val="000000"/>
                </a:solidFill>
                <a:latin typeface="Calibri"/>
                <a:ea typeface="DejaVu Sans"/>
              </a:rPr>
              <a:t>БД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6" name="Изображение6">
            <a:extLst>
              <a:ext uri="{FF2B5EF4-FFF2-40B4-BE49-F238E27FC236}">
                <a16:creationId xmlns:a16="http://schemas.microsoft.com/office/drawing/2014/main" id="{3FF21CF1-D19D-4A78-92EB-F6FD51EEC1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18897" y="2279746"/>
            <a:ext cx="6583566" cy="22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Список требований к программной разработке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12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628560" y="2967010"/>
            <a:ext cx="7885440" cy="1478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	Реализация данных моделей должна привести к созданию готового классификатора, который на вход принимает изображение, а на выходе выдаёт географические координаты. 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проектирования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111111"/>
                </a:solidFill>
                <a:latin typeface="Calibri"/>
                <a:ea typeface="DejaVu Sans"/>
              </a:rPr>
              <a:t>13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6" name="Изображение10">
            <a:extLst>
              <a:ext uri="{FF2B5EF4-FFF2-40B4-BE49-F238E27FC236}">
                <a16:creationId xmlns:a16="http://schemas.microsoft.com/office/drawing/2014/main" id="{C2166BA3-1552-4C81-B570-B15DF37D4EAA}"/>
              </a:ext>
            </a:extLst>
          </p:cNvPr>
          <p:cNvPicPr/>
          <p:nvPr/>
        </p:nvPicPr>
        <p:blipFill>
          <a:blip r:embed="rId2"/>
          <a:srcRect r="49383"/>
          <a:stretch>
            <a:fillRect/>
          </a:stretch>
        </p:blipFill>
        <p:spPr bwMode="auto">
          <a:xfrm>
            <a:off x="900278" y="796262"/>
            <a:ext cx="2381554" cy="5074852"/>
          </a:xfrm>
          <a:prstGeom prst="rect">
            <a:avLst/>
          </a:prstGeom>
        </p:spPr>
      </p:pic>
      <p:pic>
        <p:nvPicPr>
          <p:cNvPr id="7" name="Изображение11">
            <a:extLst>
              <a:ext uri="{FF2B5EF4-FFF2-40B4-BE49-F238E27FC236}">
                <a16:creationId xmlns:a16="http://schemas.microsoft.com/office/drawing/2014/main" id="{6571A1A1-5FD7-47C2-BCEE-3CAC7007568F}"/>
              </a:ext>
            </a:extLst>
          </p:cNvPr>
          <p:cNvPicPr/>
          <p:nvPr/>
        </p:nvPicPr>
        <p:blipFill>
          <a:blip r:embed="rId2"/>
          <a:srcRect l="51531" r="-31"/>
          <a:stretch>
            <a:fillRect/>
          </a:stretch>
        </p:blipFill>
        <p:spPr bwMode="auto">
          <a:xfrm>
            <a:off x="5722426" y="1008606"/>
            <a:ext cx="2381554" cy="5296188"/>
          </a:xfrm>
          <a:prstGeom prst="rect">
            <a:avLst/>
          </a:prstGeom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63596412-61DC-4E33-88AF-0084DA53E8CC}"/>
              </a:ext>
            </a:extLst>
          </p:cNvPr>
          <p:cNvSpPr/>
          <p:nvPr/>
        </p:nvSpPr>
        <p:spPr>
          <a:xfrm>
            <a:off x="738296" y="5893328"/>
            <a:ext cx="2079720" cy="1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Алгоритм обучения классификатора на основе метода </a:t>
            </a:r>
            <a:r>
              <a:rPr lang="en-US" sz="1000" i="1" spc="-1" dirty="0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ближайших соседей</a:t>
            </a:r>
            <a:endParaRPr lang="ru-RU" sz="1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208AC0B6-9072-4D9A-989F-C89B8250CA14}"/>
              </a:ext>
            </a:extLst>
          </p:cNvPr>
          <p:cNvSpPr/>
          <p:nvPr/>
        </p:nvSpPr>
        <p:spPr>
          <a:xfrm>
            <a:off x="6186242" y="5849394"/>
            <a:ext cx="2079720" cy="1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Алгоритм работы классификатора на основе метода </a:t>
            </a:r>
            <a:r>
              <a:rPr lang="en-US" sz="1000" spc="-1" dirty="0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ближайших соседей</a:t>
            </a:r>
            <a:endParaRPr lang="ru-RU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проектирования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14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10" name="Изображение13">
            <a:extLst>
              <a:ext uri="{FF2B5EF4-FFF2-40B4-BE49-F238E27FC236}">
                <a16:creationId xmlns:a16="http://schemas.microsoft.com/office/drawing/2014/main" id="{6EB1299A-8E73-4094-8491-CDED82E9A1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02388" y="1109166"/>
            <a:ext cx="1620934" cy="4519259"/>
          </a:xfrm>
          <a:prstGeom prst="rect">
            <a:avLst/>
          </a:prstGeom>
        </p:spPr>
      </p:pic>
      <p:pic>
        <p:nvPicPr>
          <p:cNvPr id="11" name="Изображение15">
            <a:extLst>
              <a:ext uri="{FF2B5EF4-FFF2-40B4-BE49-F238E27FC236}">
                <a16:creationId xmlns:a16="http://schemas.microsoft.com/office/drawing/2014/main" id="{211B346B-8AC6-4046-B26F-FEAAD65DF9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94837" y="1359747"/>
            <a:ext cx="1620934" cy="4268678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F6E8F796-28E9-49E7-B447-CAD616C66139}"/>
              </a:ext>
            </a:extLst>
          </p:cNvPr>
          <p:cNvSpPr/>
          <p:nvPr/>
        </p:nvSpPr>
        <p:spPr>
          <a:xfrm>
            <a:off x="738296" y="5893328"/>
            <a:ext cx="2079720" cy="1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Алгоритм работы скрипта, который выдаёт координаты по классу изображения</a:t>
            </a:r>
            <a:endParaRPr lang="ru-RU" sz="1000" b="0" strike="noStrike" spc="-1" dirty="0"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32F2A948-EBC2-4CB2-9153-36AC9A86B985}"/>
              </a:ext>
            </a:extLst>
          </p:cNvPr>
          <p:cNvSpPr/>
          <p:nvPr/>
        </p:nvSpPr>
        <p:spPr>
          <a:xfrm>
            <a:off x="6065444" y="5705943"/>
            <a:ext cx="2079720" cy="1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Алгоритм работы классификатора, основанного на методе выделения схожих объектов на изображении</a:t>
            </a:r>
            <a:endParaRPr lang="ru-RU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78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реализации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29280" y="925920"/>
            <a:ext cx="7885440" cy="23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В качестве основного языка программирования при реализации классификатора использовался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Python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версии 3.8. Для удобства разработки использовалась среда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PyCharm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, которая обеспечивает богатый функционал.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528000" y="5812560"/>
            <a:ext cx="2064960" cy="1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Процесс разработки модели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DECF01-986E-4FB5-99B5-E60DEC80E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38" y="2725184"/>
            <a:ext cx="6589643" cy="28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реализации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16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8" name="Изображение19">
            <a:extLst>
              <a:ext uri="{FF2B5EF4-FFF2-40B4-BE49-F238E27FC236}">
                <a16:creationId xmlns:a16="http://schemas.microsoft.com/office/drawing/2014/main" id="{4E231A33-A007-4C1E-8D75-EBE33AC195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69176" y="1125553"/>
            <a:ext cx="4205648" cy="2303447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432054C9-3159-4E76-B814-DFD94ECE61CA}"/>
              </a:ext>
            </a:extLst>
          </p:cNvPr>
          <p:cNvSpPr/>
          <p:nvPr/>
        </p:nvSpPr>
        <p:spPr>
          <a:xfrm>
            <a:off x="3097260" y="3429000"/>
            <a:ext cx="3000600" cy="2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Результат работы модели сравнивающий объекты на изображении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856581-9ED2-4A19-B2C0-DD2513411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34" y="3936999"/>
            <a:ext cx="3271641" cy="2316720"/>
          </a:xfrm>
          <a:prstGeom prst="rect">
            <a:avLst/>
          </a:prstGeom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D2CCCBF7-A90F-498B-ADE1-AF6CD59DEF31}"/>
              </a:ext>
            </a:extLst>
          </p:cNvPr>
          <p:cNvSpPr/>
          <p:nvPr/>
        </p:nvSpPr>
        <p:spPr>
          <a:xfrm>
            <a:off x="2965634" y="6135099"/>
            <a:ext cx="3000600" cy="2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Результат работы модели</a:t>
            </a:r>
            <a:endParaRPr lang="ru-RU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тестирования моделей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17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220928" y="3191760"/>
            <a:ext cx="3000600" cy="2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Результат «визуализации» данных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" name="Изображение23">
            <a:extLst>
              <a:ext uri="{FF2B5EF4-FFF2-40B4-BE49-F238E27FC236}">
                <a16:creationId xmlns:a16="http://schemas.microsoft.com/office/drawing/2014/main" id="{9F392B71-2E40-432C-BD20-B8024BC37E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39119" y="1135676"/>
            <a:ext cx="2666959" cy="2002130"/>
          </a:xfrm>
          <a:prstGeom prst="rect">
            <a:avLst/>
          </a:prstGeom>
        </p:spPr>
      </p:pic>
      <p:pic>
        <p:nvPicPr>
          <p:cNvPr id="12" name="Изображение24">
            <a:extLst>
              <a:ext uri="{FF2B5EF4-FFF2-40B4-BE49-F238E27FC236}">
                <a16:creationId xmlns:a16="http://schemas.microsoft.com/office/drawing/2014/main" id="{CC57178E-2ADC-4736-AD8F-E6C8DC95EE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54100" y="1135676"/>
            <a:ext cx="2668165" cy="2002130"/>
          </a:xfrm>
          <a:prstGeom prst="rect">
            <a:avLst/>
          </a:prstGeom>
        </p:spPr>
      </p:pic>
      <p:pic>
        <p:nvPicPr>
          <p:cNvPr id="16" name="Изображение30">
            <a:extLst>
              <a:ext uri="{FF2B5EF4-FFF2-40B4-BE49-F238E27FC236}">
                <a16:creationId xmlns:a16="http://schemas.microsoft.com/office/drawing/2014/main" id="{DB9C75E6-D628-4313-BBFF-6BAB8BC9AD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216311" y="3720195"/>
            <a:ext cx="2831944" cy="2125172"/>
          </a:xfrm>
          <a:prstGeom prst="rect">
            <a:avLst/>
          </a:prstGeom>
        </p:spPr>
      </p:pic>
      <p:pic>
        <p:nvPicPr>
          <p:cNvPr id="17" name="Изображение31">
            <a:extLst>
              <a:ext uri="{FF2B5EF4-FFF2-40B4-BE49-F238E27FC236}">
                <a16:creationId xmlns:a16="http://schemas.microsoft.com/office/drawing/2014/main" id="{A69D4FAE-82BA-429B-B6C1-C90DC68AB2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287620" y="3720195"/>
            <a:ext cx="2924953" cy="2209404"/>
          </a:xfrm>
          <a:prstGeom prst="rect">
            <a:avLst/>
          </a:prstGeom>
        </p:spPr>
      </p:pic>
      <p:sp>
        <p:nvSpPr>
          <p:cNvPr id="18" name="CustomShape 4">
            <a:extLst>
              <a:ext uri="{FF2B5EF4-FFF2-40B4-BE49-F238E27FC236}">
                <a16:creationId xmlns:a16="http://schemas.microsoft.com/office/drawing/2014/main" id="{BDD1310F-4D3C-406E-843C-8A5DCAE8BAC5}"/>
              </a:ext>
            </a:extLst>
          </p:cNvPr>
          <p:cNvSpPr/>
          <p:nvPr/>
        </p:nvSpPr>
        <p:spPr>
          <a:xfrm>
            <a:off x="3097260" y="5983554"/>
            <a:ext cx="3000600" cy="2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Точность модели, основанной на методе </a:t>
            </a:r>
            <a:r>
              <a:rPr lang="en-US" sz="1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-ближайших соседей</a:t>
            </a:r>
            <a:endParaRPr lang="ru-RU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Заключение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29280" y="925920"/>
            <a:ext cx="788544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3500"/>
          </a:bodyPr>
          <a:lstStyle/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800" b="0" strike="noStrike" spc="-1" dirty="0">
              <a:latin typeface="Arial"/>
            </a:endParaRPr>
          </a:p>
          <a:p>
            <a:pPr hangingPunc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Результатом данной работы является проектирование и реализация модели для её использования в определении местоположения по фотографии.</a:t>
            </a:r>
          </a:p>
          <a:p>
            <a:pPr hangingPunc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процессе достижения поставленной цели были решены следующие задачи: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Проведено исследование проблемной области с целью получения необходимых знаний для дальнейшего проектирования системы и реализации алгоритмов;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Проанализированы существующие методы определения местоположения по фотографии,  с целью изучения границ применимости, а также гибкости различных алгоритмов;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Построены модели, которые позволяют определять местоположение популярных достопримечательностей по фото;</a:t>
            </a:r>
          </a:p>
          <a:p>
            <a:pPr marL="342900" lvl="0" indent="-342900" hangingPunct="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Реализована программная часть данной модели.</a:t>
            </a:r>
          </a:p>
          <a:p>
            <a:pPr algn="just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8786520" y="5227200"/>
            <a:ext cx="18000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Заключение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19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29280" y="925920"/>
            <a:ext cx="7885440" cy="50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800" b="0" strike="noStrike" spc="-1" dirty="0">
              <a:latin typeface="Arial"/>
            </a:endParaRPr>
          </a:p>
          <a:p>
            <a:pPr hangingPunc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Практическая значимость данных программных средств заключается в том, что в современном мире многие средства автоматизации зависят от положения в пространстве, поэтому применение данной модели может улучшить данные средства. </a:t>
            </a:r>
          </a:p>
          <a:p>
            <a:pPr hangingPunc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перспективе предлагается проводить дальнейшие исследования в данной области и решить следующие задачи:</a:t>
            </a:r>
          </a:p>
          <a:p>
            <a:pPr marL="285750" lvl="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Определение местоположения по фотографии, не содержащей достопримечательностей;</a:t>
            </a:r>
          </a:p>
          <a:p>
            <a:pPr marL="285750" lvl="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Определение местоположения по фотографии содержащей дорожные знаки, вывески, разметку, номера домов, название улиц и так далее;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Повышение точности работы модели.</a:t>
            </a:r>
            <a:endParaRPr lang="ru-RU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Реферат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28560" y="1224000"/>
            <a:ext cx="7885440" cy="52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/>
            <a:endParaRPr lang="ru-RU" sz="1800" b="0" strike="noStrike" spc="-1" dirty="0">
              <a:latin typeface="Calibri"/>
            </a:endParaRPr>
          </a:p>
          <a:p>
            <a:pPr algn="just"/>
            <a:endParaRPr lang="ru-RU" sz="1800" b="0" strike="noStrike" spc="-1" dirty="0">
              <a:latin typeface="Calibri"/>
            </a:endParaRPr>
          </a:p>
          <a:p>
            <a:pPr algn="just"/>
            <a:endParaRPr lang="ru-RU" sz="1800" b="0" strike="noStrike" spc="-1" dirty="0">
              <a:latin typeface="Calibri"/>
            </a:endParaRPr>
          </a:p>
          <a:p>
            <a:pPr algn="just"/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Пояснительная записка содержит 61 страниц (из них 18 страниц приложений)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Количество использованных источников — 9. Количество приложений — 4.</a:t>
            </a:r>
            <a:endParaRPr lang="ru-RU" sz="1800" b="0" strike="noStrike" spc="-1" dirty="0">
              <a:latin typeface="Calibri"/>
            </a:endParaRPr>
          </a:p>
          <a:p>
            <a:pPr algn="just"/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Ключевые слова: кластеризация, нейронная сеть, дисперсия, градиент, ковариационная матрица, матрица Гессе, метод -ближайших соседей, метод главных компонент, алгоритмы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поска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объектов на изображении, математическое ожидание,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1800" b="0" strike="noStrike" spc="-1" dirty="0">
              <a:latin typeface="Calibri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111111"/>
                </a:solidFill>
                <a:latin typeface="Calibri"/>
                <a:ea typeface="DejaVu Sans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993120" y="5686560"/>
            <a:ext cx="12088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Список литературы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28560" y="925920"/>
            <a:ext cx="7885440" cy="52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spc="-1" dirty="0">
                <a:solidFill>
                  <a:srgbClr val="111111"/>
                </a:solidFill>
                <a:latin typeface="Calibri"/>
              </a:rPr>
              <a:t>20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629280" y="1717920"/>
            <a:ext cx="7885440" cy="50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8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Фредерик Мостеллер, Джон У. Тьюки. Анализ данных и регрессия: второй курс в статистике (1982) ;</a:t>
            </a:r>
            <a:endParaRPr lang="ru-RU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M. Egmont-Petersen, D. de Ridder, H. Handels. Image processing with neural networks (2001);</a:t>
            </a:r>
            <a:endParaRPr lang="ru-RU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С. А. Айвазян, В. М. Бухштабер. Прикладная статистика: классификация и снижение размерности (1989) ;</a:t>
            </a:r>
            <a:endParaRPr lang="ru-RU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Charu C. Aggarwal, Chandan K. Reddy. Data Clustering: Algorithms and Applications (2014) ;</a:t>
            </a:r>
            <a:endParaRPr lang="ru-RU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К. В. Воронцов. Лекции по методу опорных векторов (2007) ;</a:t>
            </a:r>
            <a:endParaRPr lang="ru-RU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Франсуа Шолле. Глубокое обучение на Python (2019) ;</a:t>
            </a:r>
            <a:endParaRPr lang="ru-RU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1400" b="0" u="sng" strike="noStrike" spc="-1">
                <a:solidFill>
                  <a:srgbClr val="0000FF"/>
                </a:solidFill>
                <a:uFillTx/>
                <a:latin typeface="Calibri"/>
                <a:ea typeface="Noto Sans CJK SC"/>
                <a:hlinkClick r:id="rId2"/>
              </a:rPr>
              <a:t>http://www.deeplearningbook.org/contents/autoencoders.html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 ;</a:t>
            </a:r>
            <a:endParaRPr lang="ru-RU" sz="14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1400" b="0" u="sng" strike="noStrike" spc="-1">
                <a:solidFill>
                  <a:srgbClr val="0000FF"/>
                </a:solidFill>
                <a:uFillTx/>
                <a:latin typeface="Calibri"/>
                <a:ea typeface="Noto Sans CJK SC"/>
                <a:hlinkClick r:id="rId3"/>
              </a:rPr>
              <a:t>https://www.cs.ccu.edu.tw/~wtchu/projects/Weather/index.html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 . 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111111"/>
                </a:solidFill>
                <a:latin typeface="Calibri"/>
                <a:ea typeface="DejaVu Sans"/>
              </a:rPr>
              <a:t>21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724480" y="2739240"/>
            <a:ext cx="37461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t>Спасибо за внимание!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Актуальность работы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28560" y="925920"/>
            <a:ext cx="7885440" cy="52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	В современном мире актуальным и перспективным направлением является создание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нейросетевых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моделей с целью решения различных задач.</a:t>
            </a: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</a:pPr>
            <a:endParaRPr lang="en-US" sz="16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	Одной из таких задач является определение местоположения по фотографии. Поэтому разработка данной модели сможет решить многие проблемы: например, автоматизацию транспортных средств. 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111111"/>
                </a:solidFill>
                <a:latin typeface="Calibri"/>
                <a:ea typeface="DejaVu Sans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224000" y="2314800"/>
            <a:ext cx="6767640" cy="1983240"/>
          </a:xfrm>
          <a:custGeom>
            <a:avLst/>
            <a:gdLst/>
            <a:ahLst/>
            <a:cxnLst/>
            <a:rect l="l" t="t" r="r" b="b"/>
            <a:pathLst>
              <a:path w="21319" h="6250">
                <a:moveTo>
                  <a:pt x="0" y="6249"/>
                </a:moveTo>
                <a:lnTo>
                  <a:pt x="0" y="0"/>
                </a:lnTo>
                <a:lnTo>
                  <a:pt x="21318" y="0"/>
                </a:lnTo>
                <a:lnTo>
                  <a:pt x="21318" y="6249"/>
                </a:lnTo>
                <a:lnTo>
                  <a:pt x="0" y="6249"/>
                </a:lnTo>
                <a:moveTo>
                  <a:pt x="13200" y="4619"/>
                </a:moveTo>
                <a:lnTo>
                  <a:pt x="13200" y="4249"/>
                </a:lnTo>
                <a:lnTo>
                  <a:pt x="20800" y="4249"/>
                </a:lnTo>
                <a:lnTo>
                  <a:pt x="20800" y="4619"/>
                </a:lnTo>
                <a:lnTo>
                  <a:pt x="13200" y="4619"/>
                </a:lnTo>
                <a:moveTo>
                  <a:pt x="1000" y="4619"/>
                </a:moveTo>
                <a:lnTo>
                  <a:pt x="1000" y="4449"/>
                </a:lnTo>
                <a:lnTo>
                  <a:pt x="13200" y="4449"/>
                </a:lnTo>
                <a:lnTo>
                  <a:pt x="13200" y="4619"/>
                </a:lnTo>
                <a:lnTo>
                  <a:pt x="1000" y="4619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5"/>
          <p:cNvSpPr/>
          <p:nvPr/>
        </p:nvSpPr>
        <p:spPr>
          <a:xfrm>
            <a:off x="1996842" y="4383900"/>
            <a:ext cx="5411520" cy="2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Динамика популярности темы машинного обучения и </a:t>
            </a:r>
            <a:r>
              <a:rPr lang="ru-RU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нейросетевых</a:t>
            </a: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моделей</a:t>
            </a:r>
            <a:endParaRPr lang="ru-RU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Цель УИР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28560" y="2689920"/>
            <a:ext cx="7885440" cy="152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/>
            <a:r>
              <a:rPr lang="ru-RU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В связи с этим ц</a:t>
            </a:r>
            <a:r>
              <a:rPr lang="ru-RU" sz="2200" b="0" strike="noStrike" spc="-1" dirty="0">
                <a:solidFill>
                  <a:srgbClr val="000000"/>
                </a:solidFill>
                <a:latin typeface="Calibri"/>
              </a:rPr>
              <a:t>елью данной работы является проектирование и реализация программных средств для определения географического положения по фотографии. </a:t>
            </a:r>
            <a:r>
              <a:rPr lang="ru-RU" sz="22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endParaRPr lang="ru-RU" sz="2200" b="0" strike="noStrike" spc="-1" dirty="0"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111111"/>
                </a:solidFill>
                <a:latin typeface="Calibri"/>
                <a:ea typeface="DejaVu Sans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анализа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28560" y="925920"/>
            <a:ext cx="7885440" cy="52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	Классификация изображений — это процесс извлечения классов (свойственных признаков) из самого изображения путём анализа принадлежности к определенной группе.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111111"/>
                </a:solidFill>
                <a:latin typeface="Calibri"/>
                <a:ea typeface="DejaVu Sans"/>
              </a:rPr>
              <a:t>5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180" name="Рисунок 179"/>
          <p:cNvPicPr/>
          <p:nvPr/>
        </p:nvPicPr>
        <p:blipFill>
          <a:blip r:embed="rId2"/>
          <a:stretch/>
        </p:blipFill>
        <p:spPr>
          <a:xfrm>
            <a:off x="1008000" y="3096000"/>
            <a:ext cx="7196400" cy="1557720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3119400" y="5089680"/>
            <a:ext cx="2927520" cy="2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Подходы к классификации изображений</a:t>
            </a:r>
            <a:endParaRPr lang="ru-RU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анализа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28560" y="925920"/>
            <a:ext cx="7885440" cy="52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	Классификация сводится к анализу вектора признаков, построенного по исходному изображению. 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111111"/>
                </a:solidFill>
                <a:latin typeface="Calibri"/>
                <a:ea typeface="DejaVu Sans"/>
              </a:rPr>
              <a:t>6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240000" y="4945680"/>
            <a:ext cx="2291760" cy="2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Построение вектора признаков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86" name="Рисунок 185"/>
          <p:cNvPicPr/>
          <p:nvPr/>
        </p:nvPicPr>
        <p:blipFill>
          <a:blip r:embed="rId2"/>
          <a:stretch/>
        </p:blipFill>
        <p:spPr>
          <a:xfrm>
            <a:off x="2376000" y="2376000"/>
            <a:ext cx="419904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анализа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28560" y="925920"/>
            <a:ext cx="7885440" cy="52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	Использование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нейросетевой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модели позволяет определить метку класса, исходя из вектора признаков.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111111"/>
                </a:solidFill>
                <a:latin typeface="Calibri"/>
                <a:ea typeface="DejaVu Sans"/>
              </a:rPr>
              <a:t>7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736000" y="4752000"/>
            <a:ext cx="4046040" cy="2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Схема классификации с использованием нейронной сети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91" name="Рисунок 190"/>
          <p:cNvPicPr/>
          <p:nvPr/>
        </p:nvPicPr>
        <p:blipFill>
          <a:blip r:embed="rId2"/>
          <a:stretch/>
        </p:blipFill>
        <p:spPr>
          <a:xfrm>
            <a:off x="720000" y="2448360"/>
            <a:ext cx="8206560" cy="201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Задачи УИР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111111"/>
                </a:solidFill>
                <a:latin typeface="Calibri"/>
                <a:ea typeface="DejaVu Sans"/>
              </a:rPr>
              <a:t>8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28920" y="926280"/>
            <a:ext cx="7885440" cy="52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По результатам данного анализа можно выделить следующие задачи: </a:t>
            </a:r>
            <a:endParaRPr lang="ru-RU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ru-RU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ru-RU" sz="20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Формирование обучающей выборки;</a:t>
            </a:r>
            <a:endParaRPr lang="ru-RU" sz="20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Создание или заимствование модели, кодирующей изображение в вектор признаков;</a:t>
            </a:r>
            <a:endParaRPr lang="ru-RU" sz="20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Создание и реализация модели классифицирующей изображение;</a:t>
            </a:r>
            <a:endParaRPr lang="ru-RU" sz="20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Создание и реализация модели, определяющей по классу местоположение.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28560" y="36000"/>
            <a:ext cx="788544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Результаты моделирования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384440" y="6591960"/>
            <a:ext cx="426240" cy="285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111111"/>
                </a:solidFill>
                <a:latin typeface="Calibri"/>
                <a:ea typeface="DejaVu Sans"/>
              </a:rPr>
              <a:t>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29280" y="926640"/>
            <a:ext cx="7885440" cy="52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	На основании поставленных задач были созданы модели, а также сформирована обучающая выборка.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456000" y="5828400"/>
            <a:ext cx="2296440" cy="2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Общая структура модели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99" name="Рисунок 198"/>
          <p:cNvPicPr/>
          <p:nvPr/>
        </p:nvPicPr>
        <p:blipFill>
          <a:blip r:embed="rId2"/>
          <a:stretch/>
        </p:blipFill>
        <p:spPr>
          <a:xfrm>
            <a:off x="2347200" y="1800000"/>
            <a:ext cx="4492800" cy="426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369</Words>
  <Application>Microsoft Office PowerPoint</Application>
  <PresentationFormat>Экран 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StarSymbol</vt:lpstr>
      <vt:lpstr>Symbol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V. R.</dc:creator>
  <dc:description/>
  <cp:lastModifiedBy>ef422</cp:lastModifiedBy>
  <cp:revision>62</cp:revision>
  <dcterms:created xsi:type="dcterms:W3CDTF">2017-09-30T21:27:42Z</dcterms:created>
  <dcterms:modified xsi:type="dcterms:W3CDTF">2020-06-02T14:45:51Z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