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3.jpeg" ContentType="image/jpeg"/>
  <Override PartName="/ppt/media/image32.jpeg" ContentType="image/jpeg"/>
  <Override PartName="/ppt/media/image31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4.jpeg" ContentType="image/jpeg"/>
  <Override PartName="/ppt/media/image23.jpeg" ContentType="image/jpeg"/>
  <Override PartName="/ppt/media/image8.png" ContentType="image/png"/>
  <Override PartName="/ppt/media/image10.jpeg" ContentType="image/jpeg"/>
  <Override PartName="/ppt/media/image29.jpeg" ContentType="image/jpeg"/>
  <Override PartName="/ppt/media/image7.png" ContentType="image/png"/>
  <Override PartName="/ppt/media/image25.jpeg" ContentType="image/jpeg"/>
  <Override PartName="/ppt/media/image9.jpeg" ContentType="image/jpeg"/>
  <Override PartName="/ppt/media/image22.jpeg" ContentType="image/jpeg"/>
  <Override PartName="/ppt/media/image5.png" ContentType="image/png"/>
  <Override PartName="/ppt/media/image16.jpeg" ContentType="image/jpeg"/>
  <Override PartName="/ppt/media/image1.png" ContentType="image/png"/>
  <Override PartName="/ppt/media/image30.jpeg" ContentType="image/jpeg"/>
  <Override PartName="/ppt/media/image2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6.png" ContentType="image/png"/>
  <Override PartName="/ppt/media/image14.jpeg" ContentType="image/jpeg"/>
  <Override PartName="/ppt/media/image15.jpeg" ContentType="image/jpeg"/>
  <Override PartName="/ppt/media/image17.jpeg" ContentType="image/jpeg"/>
  <Override PartName="/ppt/media/image18.jpeg" ContentType="image/jpeg"/>
  <Override PartName="/ppt/media/image21.jpeg" ContentType="image/jpe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github.com/sidgairo18/Movie-Genre-Classification-from-Movie-Poster" TargetMode="External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www.omdbapi.com/?t=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Movie Genre Classification from Movie Posters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11760" y="4218840"/>
            <a:ext cx="85194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Siddhartha Gairola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 the genre’s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Shape 109" descr=""/>
          <p:cNvPicPr/>
          <p:nvPr/>
        </p:nvPicPr>
        <p:blipFill>
          <a:blip r:embed="rId1"/>
          <a:stretch/>
        </p:blipFill>
        <p:spPr>
          <a:xfrm>
            <a:off x="311760" y="1053000"/>
            <a:ext cx="2723040" cy="3819960"/>
          </a:xfrm>
          <a:prstGeom prst="rect">
            <a:avLst/>
          </a:prstGeom>
          <a:ln>
            <a:noFill/>
          </a:ln>
        </p:spPr>
      </p:pic>
      <p:pic>
        <p:nvPicPr>
          <p:cNvPr id="165" name="Shape 110" descr=""/>
          <p:cNvPicPr/>
          <p:nvPr/>
        </p:nvPicPr>
        <p:blipFill>
          <a:blip r:embed="rId2"/>
          <a:stretch/>
        </p:blipFill>
        <p:spPr>
          <a:xfrm>
            <a:off x="3283560" y="1053000"/>
            <a:ext cx="2723040" cy="3819960"/>
          </a:xfrm>
          <a:prstGeom prst="rect">
            <a:avLst/>
          </a:prstGeom>
          <a:ln>
            <a:noFill/>
          </a:ln>
        </p:spPr>
      </p:pic>
      <p:pic>
        <p:nvPicPr>
          <p:cNvPr id="166" name="Shape 111" descr=""/>
          <p:cNvPicPr/>
          <p:nvPr/>
        </p:nvPicPr>
        <p:blipFill>
          <a:blip r:embed="rId3"/>
          <a:stretch/>
        </p:blipFill>
        <p:spPr>
          <a:xfrm>
            <a:off x="6159960" y="1053000"/>
            <a:ext cx="2546280" cy="381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1760" y="307800"/>
            <a:ext cx="851940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Answers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Shape 117" descr=""/>
          <p:cNvPicPr/>
          <p:nvPr/>
        </p:nvPicPr>
        <p:blipFill>
          <a:blip r:embed="rId1"/>
          <a:srcRect l="0" t="3827" r="0" b="-3827"/>
          <a:stretch/>
        </p:blipFill>
        <p:spPr>
          <a:xfrm>
            <a:off x="311760" y="862560"/>
            <a:ext cx="2723040" cy="3819960"/>
          </a:xfrm>
          <a:prstGeom prst="rect">
            <a:avLst/>
          </a:prstGeom>
          <a:ln>
            <a:noFill/>
          </a:ln>
        </p:spPr>
      </p:pic>
      <p:pic>
        <p:nvPicPr>
          <p:cNvPr id="169" name="Shape 118" descr=""/>
          <p:cNvPicPr/>
          <p:nvPr/>
        </p:nvPicPr>
        <p:blipFill>
          <a:blip r:embed="rId2"/>
          <a:stretch/>
        </p:blipFill>
        <p:spPr>
          <a:xfrm>
            <a:off x="3180600" y="862560"/>
            <a:ext cx="2723040" cy="3650040"/>
          </a:xfrm>
          <a:prstGeom prst="rect">
            <a:avLst/>
          </a:prstGeom>
          <a:ln>
            <a:noFill/>
          </a:ln>
        </p:spPr>
      </p:pic>
      <p:pic>
        <p:nvPicPr>
          <p:cNvPr id="170" name="Shape 119" descr=""/>
          <p:cNvPicPr/>
          <p:nvPr/>
        </p:nvPicPr>
        <p:blipFill>
          <a:blip r:embed="rId3"/>
          <a:stretch/>
        </p:blipFill>
        <p:spPr>
          <a:xfrm>
            <a:off x="6159960" y="862560"/>
            <a:ext cx="2546280" cy="365004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311760" y="4614480"/>
            <a:ext cx="8450280" cy="49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Comedy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 the genre’s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Shape 126" descr=""/>
          <p:cNvPicPr/>
          <p:nvPr/>
        </p:nvPicPr>
        <p:blipFill>
          <a:blip r:embed="rId1"/>
          <a:stretch/>
        </p:blipFill>
        <p:spPr>
          <a:xfrm>
            <a:off x="137880" y="1017720"/>
            <a:ext cx="2580840" cy="3819960"/>
          </a:xfrm>
          <a:prstGeom prst="rect">
            <a:avLst/>
          </a:prstGeom>
          <a:ln>
            <a:noFill/>
          </a:ln>
        </p:spPr>
      </p:pic>
      <p:pic>
        <p:nvPicPr>
          <p:cNvPr id="174" name="Shape 127" descr=""/>
          <p:cNvPicPr/>
          <p:nvPr/>
        </p:nvPicPr>
        <p:blipFill>
          <a:blip r:embed="rId2"/>
          <a:stretch/>
        </p:blipFill>
        <p:spPr>
          <a:xfrm>
            <a:off x="2901240" y="1017720"/>
            <a:ext cx="2670840" cy="3819960"/>
          </a:xfrm>
          <a:prstGeom prst="rect">
            <a:avLst/>
          </a:prstGeom>
          <a:ln>
            <a:noFill/>
          </a:ln>
        </p:spPr>
      </p:pic>
      <p:pic>
        <p:nvPicPr>
          <p:cNvPr id="175" name="Shape 128" descr=""/>
          <p:cNvPicPr/>
          <p:nvPr/>
        </p:nvPicPr>
        <p:blipFill>
          <a:blip r:embed="rId3"/>
          <a:stretch/>
        </p:blipFill>
        <p:spPr>
          <a:xfrm>
            <a:off x="6106680" y="1017720"/>
            <a:ext cx="2580840" cy="381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Answers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Shape 134" descr=""/>
          <p:cNvPicPr/>
          <p:nvPr/>
        </p:nvPicPr>
        <p:blipFill>
          <a:blip r:embed="rId1"/>
          <a:stretch/>
        </p:blipFill>
        <p:spPr>
          <a:xfrm>
            <a:off x="137880" y="1017720"/>
            <a:ext cx="2580840" cy="3819960"/>
          </a:xfrm>
          <a:prstGeom prst="rect">
            <a:avLst/>
          </a:prstGeom>
          <a:ln>
            <a:noFill/>
          </a:ln>
        </p:spPr>
      </p:pic>
      <p:pic>
        <p:nvPicPr>
          <p:cNvPr id="178" name="Shape 135" descr=""/>
          <p:cNvPicPr/>
          <p:nvPr/>
        </p:nvPicPr>
        <p:blipFill>
          <a:blip r:embed="rId2"/>
          <a:stretch/>
        </p:blipFill>
        <p:spPr>
          <a:xfrm>
            <a:off x="2901240" y="1017720"/>
            <a:ext cx="2670840" cy="3819960"/>
          </a:xfrm>
          <a:prstGeom prst="rect">
            <a:avLst/>
          </a:prstGeom>
          <a:ln>
            <a:noFill/>
          </a:ln>
        </p:spPr>
      </p:pic>
      <p:pic>
        <p:nvPicPr>
          <p:cNvPr id="179" name="Shape 136" descr=""/>
          <p:cNvPicPr/>
          <p:nvPr/>
        </p:nvPicPr>
        <p:blipFill>
          <a:blip r:embed="rId3"/>
          <a:stretch/>
        </p:blipFill>
        <p:spPr>
          <a:xfrm>
            <a:off x="6106680" y="1017720"/>
            <a:ext cx="2580840" cy="381996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87840" y="4747680"/>
            <a:ext cx="877680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Comedy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Action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 the genre’s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Shape 143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2670840" cy="3819960"/>
          </a:xfrm>
          <a:prstGeom prst="rect">
            <a:avLst/>
          </a:prstGeom>
          <a:ln>
            <a:noFill/>
          </a:ln>
        </p:spPr>
      </p:pic>
      <p:pic>
        <p:nvPicPr>
          <p:cNvPr id="183" name="Shape 144" descr=""/>
          <p:cNvPicPr/>
          <p:nvPr/>
        </p:nvPicPr>
        <p:blipFill>
          <a:blip r:embed="rId2"/>
          <a:stretch/>
        </p:blipFill>
        <p:spPr>
          <a:xfrm>
            <a:off x="2976840" y="1170000"/>
            <a:ext cx="2580840" cy="3819960"/>
          </a:xfrm>
          <a:prstGeom prst="rect">
            <a:avLst/>
          </a:prstGeom>
          <a:ln>
            <a:noFill/>
          </a:ln>
        </p:spPr>
      </p:pic>
      <p:pic>
        <p:nvPicPr>
          <p:cNvPr id="184" name="Shape 145" descr=""/>
          <p:cNvPicPr/>
          <p:nvPr/>
        </p:nvPicPr>
        <p:blipFill>
          <a:blip r:embed="rId3"/>
          <a:stretch/>
        </p:blipFill>
        <p:spPr>
          <a:xfrm>
            <a:off x="5711040" y="1170000"/>
            <a:ext cx="2586600" cy="381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16360" y="19584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Answers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Shape 151" descr=""/>
          <p:cNvPicPr/>
          <p:nvPr/>
        </p:nvPicPr>
        <p:blipFill>
          <a:blip r:embed="rId1"/>
          <a:stretch/>
        </p:blipFill>
        <p:spPr>
          <a:xfrm>
            <a:off x="152280" y="1017720"/>
            <a:ext cx="2670840" cy="3819960"/>
          </a:xfrm>
          <a:prstGeom prst="rect">
            <a:avLst/>
          </a:prstGeom>
          <a:ln>
            <a:noFill/>
          </a:ln>
        </p:spPr>
      </p:pic>
      <p:pic>
        <p:nvPicPr>
          <p:cNvPr id="187" name="Shape 152" descr=""/>
          <p:cNvPicPr/>
          <p:nvPr/>
        </p:nvPicPr>
        <p:blipFill>
          <a:blip r:embed="rId2"/>
          <a:stretch/>
        </p:blipFill>
        <p:spPr>
          <a:xfrm>
            <a:off x="2976840" y="1017720"/>
            <a:ext cx="2580840" cy="3819960"/>
          </a:xfrm>
          <a:prstGeom prst="rect">
            <a:avLst/>
          </a:prstGeom>
          <a:ln>
            <a:noFill/>
          </a:ln>
        </p:spPr>
      </p:pic>
      <p:pic>
        <p:nvPicPr>
          <p:cNvPr id="188" name="Shape 153" descr=""/>
          <p:cNvPicPr/>
          <p:nvPr/>
        </p:nvPicPr>
        <p:blipFill>
          <a:blip r:embed="rId3"/>
          <a:stretch/>
        </p:blipFill>
        <p:spPr>
          <a:xfrm>
            <a:off x="5711040" y="1017720"/>
            <a:ext cx="2586600" cy="381996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263880" y="4838760"/>
            <a:ext cx="8094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Action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Biography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Predict the genre’s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1" name="Shape 160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2546280" cy="3819960"/>
          </a:xfrm>
          <a:prstGeom prst="rect">
            <a:avLst/>
          </a:prstGeom>
          <a:ln>
            <a:noFill/>
          </a:ln>
        </p:spPr>
      </p:pic>
      <p:pic>
        <p:nvPicPr>
          <p:cNvPr id="192" name="Shape 161" descr=""/>
          <p:cNvPicPr/>
          <p:nvPr/>
        </p:nvPicPr>
        <p:blipFill>
          <a:blip r:embed="rId2"/>
          <a:stretch/>
        </p:blipFill>
        <p:spPr>
          <a:xfrm>
            <a:off x="2852280" y="1170000"/>
            <a:ext cx="2568960" cy="3819960"/>
          </a:xfrm>
          <a:prstGeom prst="rect">
            <a:avLst/>
          </a:prstGeom>
          <a:ln>
            <a:noFill/>
          </a:ln>
        </p:spPr>
      </p:pic>
      <p:pic>
        <p:nvPicPr>
          <p:cNvPr id="193" name="Shape 162" descr=""/>
          <p:cNvPicPr/>
          <p:nvPr/>
        </p:nvPicPr>
        <p:blipFill>
          <a:blip r:embed="rId3"/>
          <a:stretch/>
        </p:blipFill>
        <p:spPr>
          <a:xfrm>
            <a:off x="5574600" y="1170000"/>
            <a:ext cx="2580840" cy="381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53080" y="12132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Answers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Shape 168" descr=""/>
          <p:cNvPicPr/>
          <p:nvPr/>
        </p:nvPicPr>
        <p:blipFill>
          <a:blip r:embed="rId1"/>
          <a:stretch/>
        </p:blipFill>
        <p:spPr>
          <a:xfrm>
            <a:off x="152280" y="693720"/>
            <a:ext cx="2546280" cy="3819960"/>
          </a:xfrm>
          <a:prstGeom prst="rect">
            <a:avLst/>
          </a:prstGeom>
          <a:ln>
            <a:noFill/>
          </a:ln>
        </p:spPr>
      </p:pic>
      <p:pic>
        <p:nvPicPr>
          <p:cNvPr id="196" name="Shape 169" descr=""/>
          <p:cNvPicPr/>
          <p:nvPr/>
        </p:nvPicPr>
        <p:blipFill>
          <a:blip r:embed="rId2"/>
          <a:stretch/>
        </p:blipFill>
        <p:spPr>
          <a:xfrm>
            <a:off x="2896200" y="693720"/>
            <a:ext cx="2568960" cy="3819960"/>
          </a:xfrm>
          <a:prstGeom prst="rect">
            <a:avLst/>
          </a:prstGeom>
          <a:ln>
            <a:noFill/>
          </a:ln>
        </p:spPr>
      </p:pic>
      <p:pic>
        <p:nvPicPr>
          <p:cNvPr id="197" name="Shape 170" descr=""/>
          <p:cNvPicPr/>
          <p:nvPr/>
        </p:nvPicPr>
        <p:blipFill>
          <a:blip r:embed="rId3"/>
          <a:stretch/>
        </p:blipFill>
        <p:spPr>
          <a:xfrm>
            <a:off x="5662800" y="693720"/>
            <a:ext cx="2580840" cy="381996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219960" y="4593960"/>
            <a:ext cx="8380800" cy="4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Biography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Animation, Adventure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Preprocessing and Extracting CNN Features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movie posters downloaded from IMDB are of various sizes in the range of (300x400). Before processing the data further each poster was resized to 224x224.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poster is a 2-D matrix of size 224x224 which is then passed through a pre-trained CNN (VGG16 in this case) and a 1-D vector of size 4096 is obtained.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VGG16  is a convolutional neural network model proposed by K. Simonyan and A. Zisserman from the University of Oxford.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model achieves 92.7% top-5 test accuracy in ImageNet , which is a dataset of over 14 million images belonging to 1000 classes.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Preprocessing and Extracting CNN features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1312560"/>
            <a:ext cx="8519400" cy="25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weights for the pre-trained VGG16 network were downloaded from a model used for Caffe.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model was loaded and the FC7 features were extracted by passing it through the network.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above code was written using python and the TensorFlow library for python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Goal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957320"/>
            <a:ext cx="8519400" cy="12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aim of this project is to classify and predict the genre of a movie based purely on the corresponding movie poster without any prior knowledge or context of origin.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3. Reducing the dimensions of the feature vectors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803600"/>
            <a:ext cx="8519400" cy="15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ff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KERNEL PCA to the rescue.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4096 dimensional feature vector was reduced to a smaller dimensional vector after Principle Component Analysis.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Principle Component Analysis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11760" y="1393200"/>
            <a:ext cx="8519400" cy="23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PCA assumes that the information is carried in the variance of the features, i.e., higher variance of features implies more information (more Entropy).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idea is to find a lower dimensional projection of data while “preserving most of the variance of data”.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variance is preserved in the least square sense, i.e., sum of least square error between original data points and their projection is minimized.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Kernel PCA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11760" y="1235880"/>
            <a:ext cx="8519400" cy="26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 nxn Gram Matrix K using any kernel function.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 eigen-(values/vectors) or K as λ</a:t>
            </a:r>
            <a:r>
              <a:rPr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⍺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for all j = 1:m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Normalize the eigen vectors : ⍺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⍺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/ λ</a:t>
            </a:r>
            <a:r>
              <a:rPr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such that eigen vector of C matrix is: w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Σ ⍺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Φ(x)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Project any data point Φ(x) onto w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as :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Φ(x)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.w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Φ(x)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.Σ ⍺</a:t>
            </a:r>
            <a:r>
              <a:rPr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Φ(x)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 What we get from PCA ?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11760" y="2093040"/>
            <a:ext cx="8519400" cy="9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Applying Kernel PCA on the 4096 dimensional vectors gives us reduced dimensional vectors for each movie poster.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 Classifying using SVM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11760" y="1572840"/>
            <a:ext cx="8519400" cy="19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dataset is divided into 70% training images and 30% testing images.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reduced vectors are used to train an SVM.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training the testing is done and accuracy is obtained.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this the scikit-learn python library is used.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 Results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28760" y="1297800"/>
            <a:ext cx="8519400" cy="25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Presently I have used just 5 genres -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Adventure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Biography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Comedy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6" name="Table 2"/>
          <p:cNvGraphicFramePr/>
          <p:nvPr/>
        </p:nvGraphicFramePr>
        <p:xfrm>
          <a:off x="2762280" y="28440"/>
          <a:ext cx="5741280" cy="4986720"/>
        </p:xfrm>
        <a:graphic>
          <a:graphicData uri="http://schemas.openxmlformats.org/drawingml/2006/table">
            <a:tbl>
              <a:tblPr/>
              <a:tblGrid>
                <a:gridCol w="950400"/>
                <a:gridCol w="950400"/>
                <a:gridCol w="1380240"/>
                <a:gridCol w="1334160"/>
                <a:gridCol w="543240"/>
                <a:gridCol w="583200"/>
              </a:tblGrid>
              <a:tr h="508680">
                <a:tc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Number of Genre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Number of Training Images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Number of Testing Images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Hits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Accuracy %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Action, 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59.0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Action, 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621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62.1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713160"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Action, Adventure, Animation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170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56.67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713160"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Action, Adventure,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Animation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368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61.33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Above 3 + Biography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218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54.5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Above 3 + Biography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800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503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62.875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Above 4 + Comedy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234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46.8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8680"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Above 4 + Comedy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2000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1185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6600" rIns="66600"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59.25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17" name="CustomShape 3"/>
          <p:cNvSpPr/>
          <p:nvPr/>
        </p:nvSpPr>
        <p:spPr>
          <a:xfrm>
            <a:off x="304920" y="304920"/>
            <a:ext cx="2998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Confusion Matrices 1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9" name="Table 2"/>
          <p:cNvGraphicFramePr/>
          <p:nvPr/>
        </p:nvGraphicFramePr>
        <p:xfrm>
          <a:off x="952560" y="1809720"/>
          <a:ext cx="7238520" cy="1528560"/>
        </p:xfrm>
        <a:graphic>
          <a:graphicData uri="http://schemas.openxmlformats.org/drawingml/2006/table">
            <a:tbl>
              <a:tblPr/>
              <a:tblGrid>
                <a:gridCol w="1809720"/>
                <a:gridCol w="1809720"/>
                <a:gridCol w="1809720"/>
                <a:gridCol w="1809720"/>
              </a:tblGrid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PREDICTED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16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Confusion Matrices 3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1" name="Table 2"/>
          <p:cNvGraphicFramePr/>
          <p:nvPr/>
        </p:nvGraphicFramePr>
        <p:xfrm>
          <a:off x="952560" y="1809720"/>
          <a:ext cx="7238160" cy="191088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PREDICTED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ANIMATION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16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ANIMATION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Confusion Matrices 5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3" name="Table 2"/>
          <p:cNvGraphicFramePr/>
          <p:nvPr/>
        </p:nvGraphicFramePr>
        <p:xfrm>
          <a:off x="952560" y="1809720"/>
          <a:ext cx="7567920" cy="2493000"/>
        </p:xfrm>
        <a:graphic>
          <a:graphicData uri="http://schemas.openxmlformats.org/drawingml/2006/table">
            <a:tbl>
              <a:tblPr/>
              <a:tblGrid>
                <a:gridCol w="1206360"/>
                <a:gridCol w="1364760"/>
                <a:gridCol w="1219320"/>
                <a:gridCol w="1035000"/>
                <a:gridCol w="1206360"/>
                <a:gridCol w="1536480"/>
              </a:tblGrid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PREDICTED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ANIMATION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BIOGRAPHY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ANIMATION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160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BIOGRAPHY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PIPELINE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Shape 67" descr=""/>
          <p:cNvPicPr/>
          <p:nvPr/>
        </p:nvPicPr>
        <p:blipFill>
          <a:blip r:embed="rId1"/>
          <a:stretch/>
        </p:blipFill>
        <p:spPr>
          <a:xfrm>
            <a:off x="1531440" y="886680"/>
            <a:ext cx="6014160" cy="40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Confusion Matrices 7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5" name="Table 2"/>
          <p:cNvGraphicFramePr/>
          <p:nvPr/>
        </p:nvGraphicFramePr>
        <p:xfrm>
          <a:off x="695160" y="1117080"/>
          <a:ext cx="7567920" cy="3674880"/>
        </p:xfrm>
        <a:graphic>
          <a:graphicData uri="http://schemas.openxmlformats.org/drawingml/2006/table">
            <a:tbl>
              <a:tblPr/>
              <a:tblGrid>
                <a:gridCol w="1002600"/>
                <a:gridCol w="1134360"/>
                <a:gridCol w="1013760"/>
                <a:gridCol w="860400"/>
                <a:gridCol w="1002600"/>
                <a:gridCol w="1276920"/>
                <a:gridCol w="1277640"/>
              </a:tblGrid>
              <a:tr h="5821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PREDICTED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212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ACTUAL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ANIMATION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BIOGRAPHY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COMEDY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ACTION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21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ADVENTURE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21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ANIMATION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9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821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BIOGRAPHY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58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COMEDY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Work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11760" y="1152360"/>
            <a:ext cx="8519400" cy="37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Immediate Goal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52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 on more data and get results for the same.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52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 on more categories and get results.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52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Train machines to do classification/prediction using CNNs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Mid-Term Goal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52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Understand what the CNNs see.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52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 Visualization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520">
              <a:lnSpc>
                <a:spcPct val="100000"/>
              </a:lnSpc>
              <a:buClr>
                <a:srgbClr val="000000"/>
              </a:buClr>
              <a:buFont typeface="Wingdings 2" charset="2"/>
              <a:buChar char="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Learning the correlations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Long-Term Goal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 Code -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11760" y="2012400"/>
            <a:ext cx="8519400" cy="11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Source code can be found at github -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https://github.com/sidgairo18/Movie-Genre-Classification-from-Movie-Poster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11760" y="2151000"/>
            <a:ext cx="851940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 :)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to proceed forward ?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11760" y="1231920"/>
            <a:ext cx="8519400" cy="33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STEPS-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Dataset - get posters for different genres.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posters obtained are of different dimensions so each image has to scaled to a uniform 224x224 size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getting the movie posters, each poster which is a 2-D matrix of size 224x224 is passed through a pre-trained CNN (convolutional neural net)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features are extracted for each movie poster from the pre-trained CNN.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Steps continued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dimensions of the extracted features is reduced using Kernel PCA method.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extracted features after reduced dimensions are sampled into training and testing sets.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training set is used to train a SVM(support vector machine)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testing set is then used to predict the genre of the movie from the movie poster and the accuracy of the prediction is calculated.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Detailed Approach - 1. Extracting Movie Posters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 IMDB has detailed information on each movie -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Movie Title (ofcourse :P)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Genre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Rating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Director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Actors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595959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Movie Poster</a:t>
            </a:r>
            <a:r>
              <a:rPr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VERY IMPORTANT</a:t>
            </a:r>
            <a:r>
              <a:rPr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Extracting Movie Poster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Extracting the details for each movie other than the poster was easy, which was done using a simple python web crawler script.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Getting the movie posters was the tricky part since IMDB does not allow download of it’s movie poster directly without permission.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a lot of hunting, managed to find an alternate server which does house the movie posters for the movies on IMDB -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227520">
              <a:lnSpc>
                <a:spcPct val="100000"/>
              </a:lnSpc>
              <a:buClr>
                <a:srgbClr val="595959"/>
              </a:buClr>
              <a:buFont typeface="Wingdings 2" charset="2"/>
              <a:buChar char=""/>
            </a:pPr>
            <a:r>
              <a:rPr lang="en-US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http://www.omdbapi.com/?t=</a:t>
            </a:r>
            <a:r>
              <a:rPr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&lt;title of movie&gt;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Final Dataset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11760" y="1152360"/>
            <a:ext cx="399888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IMDB has 21 genres -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Adventure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Biography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comedy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Crime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documentary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Drama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Family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Fantasy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832280" y="1152360"/>
            <a:ext cx="399888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Horror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Music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Musical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mystery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Romance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Sci-fi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Sport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Thriller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War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752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Western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 for each genre 10,000 movie posters and the other information was collected.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2151000"/>
            <a:ext cx="8519400" cy="8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Exercise for all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Application>LibreOffice/5.0.6.3$Linux_X86_64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2017-02-02T16:04:39Z</dcterms:modified>
  <cp:revision>4</cp:revision>
</cp:coreProperties>
</file>