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82" r:id="rId3"/>
    <p:sldId id="307" r:id="rId4"/>
    <p:sldId id="345" r:id="rId5"/>
    <p:sldId id="346" r:id="rId6"/>
    <p:sldId id="348" r:id="rId7"/>
    <p:sldId id="349" r:id="rId8"/>
    <p:sldId id="350" r:id="rId9"/>
    <p:sldId id="351" r:id="rId10"/>
    <p:sldId id="353" r:id="rId11"/>
    <p:sldId id="343" r:id="rId12"/>
    <p:sldId id="339" r:id="rId13"/>
    <p:sldId id="280" r:id="rId14"/>
    <p:sldId id="341" r:id="rId15"/>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43"/>
  </p:normalViewPr>
  <p:slideViewPr>
    <p:cSldViewPr snapToGrid="0" snapToObjects="1">
      <p:cViewPr varScale="1">
        <p:scale>
          <a:sx n="92" d="100"/>
          <a:sy n="92" d="100"/>
        </p:scale>
        <p:origin x="17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1/28/19</a:t>
            </a:fld>
            <a:endParaRPr lang="en-US"/>
          </a:p>
        </p:txBody>
      </p:sp>
      <p:sp>
        <p:nvSpPr>
          <p:cNvPr id="4" name="Footer Placeholder 3">
            <a:extLst>
              <a:ext uri="{FF2B5EF4-FFF2-40B4-BE49-F238E27FC236}">
                <a16:creationId xmlns="" xmlns:a16="http://schemas.microsoft.com/office/drawing/2014/main"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 xmlns:a16="http://schemas.microsoft.com/office/drawing/2014/main"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 xmlns:a16="http://schemas.microsoft.com/office/drawing/2014/main"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28/01/2019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 xmlns:a16="http://schemas.microsoft.com/office/drawing/2014/main"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 xmlns:a16="http://schemas.microsoft.com/office/drawing/2014/main"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 xmlns:a16="http://schemas.microsoft.com/office/drawing/2014/main"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 xmlns:a16="http://schemas.microsoft.com/office/drawing/2014/main"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1/28/19</a:t>
            </a:fld>
            <a:endParaRPr lang="en-US"/>
          </a:p>
        </p:txBody>
      </p:sp>
      <p:sp>
        <p:nvSpPr>
          <p:cNvPr id="10" name="Slide Image Placeholder 3">
            <a:extLst>
              <a:ext uri="{FF2B5EF4-FFF2-40B4-BE49-F238E27FC236}">
                <a16:creationId xmlns="" xmlns:a16="http://schemas.microsoft.com/office/drawing/2014/main"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 xmlns:a16="http://schemas.microsoft.com/office/drawing/2014/main"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 xmlns:a16="http://schemas.microsoft.com/office/drawing/2014/main"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 xmlns:a16="http://schemas.microsoft.com/office/drawing/2014/main"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1/28/19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 xmlns:a16="http://schemas.microsoft.com/office/drawing/2014/main"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 xmlns:a16="http://schemas.microsoft.com/office/drawing/2014/main"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 xmlns:a16="http://schemas.microsoft.com/office/drawing/2014/main"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How</a:t>
            </a:r>
            <a:r>
              <a:rPr lang="en-US" baseline="0" dirty="0" smtClean="0"/>
              <a:t> do you </a:t>
            </a:r>
            <a:r>
              <a:rPr lang="en-US" baseline="0" dirty="0" err="1" smtClean="0"/>
              <a:t>evaluete</a:t>
            </a:r>
            <a:r>
              <a:rPr lang="en-US" baseline="0" dirty="0" smtClean="0"/>
              <a:t> this expression?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4</a:t>
            </a:fld>
            <a:endParaRPr lang="en-US"/>
          </a:p>
        </p:txBody>
      </p:sp>
    </p:spTree>
    <p:extLst>
      <p:ext uri="{BB962C8B-B14F-4D97-AF65-F5344CB8AC3E}">
        <p14:creationId xmlns:p14="http://schemas.microsoft.com/office/powerpoint/2010/main" val="184961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The</a:t>
            </a:r>
            <a:r>
              <a:rPr lang="en-US" baseline="0" dirty="0" smtClean="0"/>
              <a:t> green area is the continuation for 4</a:t>
            </a:r>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5</a:t>
            </a:fld>
            <a:endParaRPr lang="en-US"/>
          </a:p>
        </p:txBody>
      </p:sp>
    </p:spTree>
    <p:extLst>
      <p:ext uri="{BB962C8B-B14F-4D97-AF65-F5344CB8AC3E}">
        <p14:creationId xmlns:p14="http://schemas.microsoft.com/office/powerpoint/2010/main" val="74406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6</a:t>
            </a:fld>
            <a:endParaRPr lang="en-US"/>
          </a:p>
        </p:txBody>
      </p:sp>
    </p:spTree>
    <p:extLst>
      <p:ext uri="{BB962C8B-B14F-4D97-AF65-F5344CB8AC3E}">
        <p14:creationId xmlns:p14="http://schemas.microsoft.com/office/powerpoint/2010/main" val="19201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7</a:t>
            </a:fld>
            <a:endParaRPr lang="en-US"/>
          </a:p>
        </p:txBody>
      </p:sp>
    </p:spTree>
    <p:extLst>
      <p:ext uri="{BB962C8B-B14F-4D97-AF65-F5344CB8AC3E}">
        <p14:creationId xmlns:p14="http://schemas.microsoft.com/office/powerpoint/2010/main" val="57132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Green area is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8</a:t>
            </a:fld>
            <a:endParaRPr lang="en-US"/>
          </a:p>
        </p:txBody>
      </p:sp>
    </p:spTree>
    <p:extLst>
      <p:ext uri="{BB962C8B-B14F-4D97-AF65-F5344CB8AC3E}">
        <p14:creationId xmlns:p14="http://schemas.microsoft.com/office/powerpoint/2010/main" val="58177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style</a:t>
            </a:r>
            <a:r>
              <a:rPr lang="en-US" dirty="0" smtClean="0"/>
              <a:t> you</a:t>
            </a:r>
            <a:r>
              <a:rPr lang="en-US" baseline="0" dirty="0" smtClean="0"/>
              <a:t> use every day.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9</a:t>
            </a:fld>
            <a:endParaRPr lang="en-US"/>
          </a:p>
        </p:txBody>
      </p:sp>
    </p:spTree>
    <p:extLst>
      <p:ext uri="{BB962C8B-B14F-4D97-AF65-F5344CB8AC3E}">
        <p14:creationId xmlns:p14="http://schemas.microsoft.com/office/powerpoint/2010/main" val="150458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a:t>
            </a:r>
            <a:r>
              <a:rPr lang="en-US" baseline="0" dirty="0" smtClean="0"/>
              <a:t> function takes an extra argument in respect of their direct style, this argument is the continuation.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 function doesn’t return a value explicitly but rather call the continuation.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10</a:t>
            </a:fld>
            <a:endParaRPr lang="en-US"/>
          </a:p>
        </p:txBody>
      </p:sp>
    </p:spTree>
    <p:extLst>
      <p:ext uri="{BB962C8B-B14F-4D97-AF65-F5344CB8AC3E}">
        <p14:creationId xmlns:p14="http://schemas.microsoft.com/office/powerpoint/2010/main" val="109053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mention default clear in constructor injection example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C59884A-FAD0-DE4F-8C4F-A27A5B8B9F19}" type="slidenum">
              <a:rPr lang="en-US" smtClean="0"/>
              <a:t>11</a:t>
            </a:fld>
            <a:endParaRPr lang="en-US"/>
          </a:p>
        </p:txBody>
      </p:sp>
    </p:spTree>
    <p:extLst>
      <p:ext uri="{BB962C8B-B14F-4D97-AF65-F5344CB8AC3E}">
        <p14:creationId xmlns:p14="http://schemas.microsoft.com/office/powerpoint/2010/main" val="82503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 xmlns:a16="http://schemas.microsoft.com/office/drawing/2014/main"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 xmlns:a16="http://schemas.microsoft.com/office/drawing/2014/main"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 xmlns:a16="http://schemas.microsoft.com/office/drawing/2014/main"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 xmlns:a16="http://schemas.microsoft.com/office/drawing/2014/main"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 xmlns:a16="http://schemas.microsoft.com/office/drawing/2014/main"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 xmlns:a16="http://schemas.microsoft.com/office/drawing/2014/main"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 xmlns:a16="http://schemas.microsoft.com/office/drawing/2014/main"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 xmlns:a16="http://schemas.microsoft.com/office/drawing/2014/main"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 xmlns:a16="http://schemas.microsoft.com/office/drawing/2014/main"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 xmlns:a16="http://schemas.microsoft.com/office/drawing/2014/main"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 xmlns:a16="http://schemas.microsoft.com/office/drawing/2014/main"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TextBox 5">
            <a:extLst>
              <a:ext uri="{FF2B5EF4-FFF2-40B4-BE49-F238E27FC236}">
                <a16:creationId xmlns="" xmlns:a16="http://schemas.microsoft.com/office/drawing/2014/main"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 xmlns:a16="http://schemas.microsoft.com/office/drawing/2014/main"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5" name="Picture 6">
            <a:extLst>
              <a:ext uri="{FF2B5EF4-FFF2-40B4-BE49-F238E27FC236}">
                <a16:creationId xmlns="" xmlns:a16="http://schemas.microsoft.com/office/drawing/2014/main"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 xmlns:a16="http://schemas.microsoft.com/office/drawing/2014/main"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 xmlns:a16="http://schemas.microsoft.com/office/drawing/2014/main"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 xmlns:a16="http://schemas.microsoft.com/office/drawing/2014/main"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 xmlns:a16="http://schemas.microsoft.com/office/drawing/2014/main"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Continuation Passing Style  (CPS)</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596901" y="1900719"/>
            <a:ext cx="9212117" cy="4093428"/>
          </a:xfrm>
          <a:prstGeom prst="rect">
            <a:avLst/>
          </a:prstGeom>
          <a:noFill/>
        </p:spPr>
        <p:txBody>
          <a:bodyPr wrap="square" rtlCol="0">
            <a:spAutoFit/>
          </a:bodyPr>
          <a:lstStyle/>
          <a:p>
            <a:r>
              <a:rPr lang="mr-IN" sz="2000" b="1" dirty="0" err="1" smtClean="0">
                <a:solidFill>
                  <a:srgbClr val="000080"/>
                </a:solidFill>
                <a:latin typeface="Courier" charset="0"/>
                <a:ea typeface="Courier" charset="0"/>
                <a:cs typeface="Courier" charset="0"/>
              </a:rPr>
              <a:t>def</a:t>
            </a:r>
            <a:r>
              <a:rPr lang="mr-IN" sz="2000" b="1" dirty="0" smtClean="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dirty="0" err="1" smtClean="0">
                <a:latin typeface="Courier" charset="0"/>
                <a:ea typeface="Courier" charset="0"/>
                <a:cs typeface="Courier" charset="0"/>
              </a:rPr>
              <a:t>k</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err="1">
                <a:latin typeface="Courier" charset="0"/>
                <a:ea typeface="Courier" charset="0"/>
                <a:cs typeface="Courier" charset="0"/>
              </a:rPr>
              <a:t>y</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r>
            <a:br>
              <a:rPr lang="mr-IN" sz="2000" dirty="0">
                <a:latin typeface="Courier" charset="0"/>
                <a:ea typeface="Courier" charset="0"/>
                <a:cs typeface="Courier" charset="0"/>
              </a:rPr>
            </a:br>
            <a:r>
              <a:rPr lang="mr-IN" sz="2000" b="1" dirty="0" err="1">
                <a:solidFill>
                  <a:srgbClr val="000080"/>
                </a:solidFill>
                <a:latin typeface="Courier" charset="0"/>
                <a:ea typeface="Courier" charset="0"/>
                <a:cs typeface="Courier" charset="0"/>
              </a:rPr>
              <a:t>def</a:t>
            </a:r>
            <a:r>
              <a:rPr lang="mr-IN" sz="2000" b="1" dirty="0">
                <a:solidFill>
                  <a:srgbClr val="000080"/>
                </a:solidFill>
                <a:latin typeface="Courier" charset="0"/>
                <a:ea typeface="Courier" charset="0"/>
                <a:cs typeface="Courier" charset="0"/>
              </a:rPr>
              <a:t> </a:t>
            </a:r>
            <a:r>
              <a:rPr lang="mr-IN" sz="2000" dirty="0" err="1">
                <a:latin typeface="Courier" charset="0"/>
                <a:ea typeface="Courier" charset="0"/>
                <a:cs typeface="Courier" charset="0"/>
              </a:rPr>
              <a:t>pitagoras</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r>
              <a:rPr lang="mr-IN" sz="2000" dirty="0" err="1">
                <a:latin typeface="Courier" charset="0"/>
                <a:ea typeface="Courier" charset="0"/>
                <a:cs typeface="Courier" charset="0"/>
              </a:rPr>
              <a:t>aa</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square</a:t>
            </a:r>
            <a:r>
              <a:rPr lang="mr-IN" sz="2000" dirty="0">
                <a:latin typeface="Courier" charset="0"/>
                <a:ea typeface="Courier" charset="0"/>
                <a:cs typeface="Courier" charset="0"/>
              </a:rPr>
              <a:t>(</a:t>
            </a:r>
            <a:r>
              <a:rPr lang="mr-IN" sz="2000" dirty="0" err="1">
                <a:latin typeface="Courier" charset="0"/>
                <a:ea typeface="Courier" charset="0"/>
                <a:cs typeface="Courier" charset="0"/>
              </a:rPr>
              <a:t>b</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=&gt;</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i="1" dirty="0" err="1">
                <a:latin typeface="Courier" charset="0"/>
                <a:ea typeface="Courier" charset="0"/>
                <a:cs typeface="Courier" charset="0"/>
              </a:rPr>
              <a:t>sum</a:t>
            </a:r>
            <a:r>
              <a:rPr lang="mr-IN" sz="2000" dirty="0">
                <a:latin typeface="Courier" charset="0"/>
                <a:ea typeface="Courier" charset="0"/>
                <a:cs typeface="Courier" charset="0"/>
              </a:rPr>
              <a:t>(</a:t>
            </a:r>
            <a:r>
              <a:rPr lang="mr-IN" sz="2000" dirty="0" err="1">
                <a:latin typeface="Courier" charset="0"/>
                <a:ea typeface="Courier" charset="0"/>
                <a:cs typeface="Courier" charset="0"/>
              </a:rPr>
              <a:t>aa</a:t>
            </a:r>
            <a:r>
              <a:rPr lang="mr-IN" sz="2000" dirty="0">
                <a:latin typeface="Courier" charset="0"/>
                <a:ea typeface="Courier" charset="0"/>
                <a:cs typeface="Courier" charset="0"/>
              </a:rPr>
              <a:t>, </a:t>
            </a:r>
            <a:r>
              <a:rPr lang="mr-IN" sz="2000" dirty="0" err="1">
                <a:latin typeface="Courier" charset="0"/>
                <a:ea typeface="Courier" charset="0"/>
                <a:cs typeface="Courier" charset="0"/>
              </a:rPr>
              <a:t>bb</a:t>
            </a:r>
            <a:r>
              <a:rPr lang="mr-IN" sz="2000" dirty="0">
                <a:latin typeface="Courier" charset="0"/>
                <a:ea typeface="Courier" charset="0"/>
                <a:cs typeface="Courier" charset="0"/>
              </a:rPr>
              <a:t>, </a:t>
            </a:r>
            <a:r>
              <a:rPr lang="mr-IN" sz="2000" dirty="0" err="1">
                <a:latin typeface="Courier" charset="0"/>
                <a:ea typeface="Courier" charset="0"/>
                <a:cs typeface="Courier" charset="0"/>
              </a:rPr>
              <a:t>k</a:t>
            </a:r>
            <a:r>
              <a:rPr lang="mr-IN" sz="2000" dirty="0">
                <a:latin typeface="Courier" charset="0"/>
                <a:ea typeface="Courier" charset="0"/>
                <a:cs typeface="Courier" charset="0"/>
              </a:rPr>
              <a:t>)</a:t>
            </a:r>
            <a:br>
              <a:rPr lang="mr-IN" sz="2000" dirty="0">
                <a:latin typeface="Courier" charset="0"/>
                <a:ea typeface="Courier" charset="0"/>
                <a:cs typeface="Courier" charset="0"/>
              </a:rPr>
            </a:br>
            <a:r>
              <a:rPr lang="mr-IN" sz="2000" dirty="0">
                <a:latin typeface="Courier" charset="0"/>
                <a:ea typeface="Courier" charset="0"/>
                <a:cs typeface="Courier" charset="0"/>
              </a:rPr>
              <a:t>    )</a:t>
            </a:r>
            <a:br>
              <a:rPr lang="mr-IN" sz="2000" dirty="0">
                <a:latin typeface="Courier" charset="0"/>
                <a:ea typeface="Courier" charset="0"/>
                <a:cs typeface="Courier" charset="0"/>
              </a:rPr>
            </a:b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endParaRPr lang="en-US" sz="2000" dirty="0" smtClean="0">
              <a:latin typeface="Courier" charset="0"/>
              <a:ea typeface="Courier" charset="0"/>
              <a:cs typeface="Courier" charset="0"/>
            </a:endParaRPr>
          </a:p>
          <a:p>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79502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4" name="Text Placeholder 3"/>
          <p:cNvSpPr>
            <a:spLocks noGrp="1"/>
          </p:cNvSpPr>
          <p:nvPr>
            <p:ph type="body" sz="quarter" idx="4294967295"/>
          </p:nvPr>
        </p:nvSpPr>
        <p:spPr>
          <a:xfrm>
            <a:off x="585788" y="5656262"/>
            <a:ext cx="5151437" cy="333375"/>
          </a:xfrm>
          <a:prstGeom prst="rect">
            <a:avLst/>
          </a:prstGeom>
        </p:spPr>
        <p:txBody>
          <a:bodyPr/>
          <a:lstStyle/>
          <a:p>
            <a:endParaRPr lang="en-US"/>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596901" y="1044000"/>
            <a:ext cx="10510838" cy="5678478"/>
          </a:xfrm>
          <a:prstGeom prst="rect">
            <a:avLst/>
          </a:prstGeom>
          <a:noFill/>
        </p:spPr>
        <p:txBody>
          <a:bodyPr wrap="square" tIns="0" rtlCol="0">
            <a:spAutoFit/>
          </a:bodyPr>
          <a:lstStyle/>
          <a:p>
            <a:r>
              <a:rPr lang="en-US" sz="2000" b="1" dirty="0" smtClean="0">
                <a:solidFill>
                  <a:srgbClr val="CC7832"/>
                </a:solidFill>
                <a:latin typeface="Andale Mono" charset="0"/>
                <a:ea typeface="Andale Mono" charset="0"/>
                <a:cs typeface="Andale Mono" charset="0"/>
              </a:rPr>
              <a:t>trait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br>
              <a:rPr lang="en-US" sz="2000" dirty="0" smtClean="0">
                <a:solidFill>
                  <a:srgbClr val="4E807D"/>
                </a:solidFill>
                <a:latin typeface="Andale Mono" charset="0"/>
                <a:ea typeface="Andale Mono" charset="0"/>
                <a:cs typeface="Andale Mono" charset="0"/>
              </a:rPr>
            </a:br>
            <a:r>
              <a:rPr lang="en-US" sz="2000" dirty="0" smtClean="0">
                <a:solidFill>
                  <a:srgbClr val="4E807D"/>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hasWord</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CC7832"/>
                </a:solidFill>
                <a:latin typeface="Andale Mono" charset="0"/>
                <a:ea typeface="Andale Mono" charset="0"/>
                <a:cs typeface="Andale Mono" charset="0"/>
              </a:rPr>
              <a:t>Boolean</a:t>
            </a:r>
            <a:br>
              <a:rPr lang="en-US" sz="2000" dirty="0" smtClean="0">
                <a:solidFill>
                  <a:srgbClr val="CC7832"/>
                </a:solidFill>
                <a:latin typeface="Andale Mono" charset="0"/>
                <a:ea typeface="Andale Mono" charset="0"/>
                <a:cs typeface="Andale Mono" charset="0"/>
              </a:rPr>
            </a:br>
            <a:r>
              <a:rPr lang="en-US" sz="2000" dirty="0" smtClean="0">
                <a:solidFill>
                  <a:srgbClr val="CC7832"/>
                </a:solidFill>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smtClean="0">
                <a:solidFill>
                  <a:srgbClr val="FFC66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Option[</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def</a:t>
            </a:r>
            <a:r>
              <a:rPr lang="en-US" sz="2000" b="1" dirty="0" smtClean="0">
                <a:solidFill>
                  <a:srgbClr val="CC7832"/>
                </a:solidFill>
                <a:latin typeface="Andale Mono" charset="0"/>
                <a:ea typeface="Andale Mono" charset="0"/>
                <a:cs typeface="Andale Mono" charset="0"/>
              </a:rPr>
              <a:t> </a:t>
            </a:r>
            <a:r>
              <a:rPr lang="en-US" sz="2000" dirty="0" err="1" smtClean="0">
                <a:solidFill>
                  <a:srgbClr val="FFC66D"/>
                </a:solidFill>
                <a:latin typeface="Andale Mono" charset="0"/>
                <a:ea typeface="Andale Mono" charset="0"/>
                <a:cs typeface="Andale Mono" charset="0"/>
              </a:rPr>
              <a:t>intoSyllables</a:t>
            </a:r>
            <a:r>
              <a:rPr lang="en-US" sz="2000" dirty="0" smtClean="0">
                <a:latin typeface="Andale Mono" charset="0"/>
                <a:ea typeface="Andale Mono" charset="0"/>
                <a:cs typeface="Andale Mono" charset="0"/>
              </a:rPr>
              <a:t>(word: </a:t>
            </a:r>
            <a:r>
              <a:rPr lang="en-US" sz="2000" dirty="0" smtClean="0">
                <a:solidFill>
                  <a:srgbClr val="4E807D"/>
                </a:solidFill>
                <a:latin typeface="Andale Mono" charset="0"/>
                <a:ea typeface="Andale Mono" charset="0"/>
                <a:cs typeface="Andale Mono" charset="0"/>
              </a:rPr>
              <a:t>Word</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List</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Syllable</a:t>
            </a:r>
            <a:r>
              <a:rPr lang="en-US" sz="2000" dirty="0" smtClean="0">
                <a:latin typeface="Andale Mono" charset="0"/>
                <a:ea typeface="Andale Mono" charset="0"/>
                <a:cs typeface="Andale Mono" charset="0"/>
              </a:rPr>
              <a:t>]</a:t>
            </a:r>
            <a:br>
              <a:rPr lang="en-US" sz="2000" dirty="0" smtClean="0">
                <a:latin typeface="Andale Mono" charset="0"/>
                <a:ea typeface="Andale Mono" charset="0"/>
                <a:cs typeface="Andale Mono" charset="0"/>
              </a:rPr>
            </a:br>
            <a:r>
              <a:rPr lang="en-US" sz="2000" dirty="0" smtClean="0">
                <a:latin typeface="Andale Mono" charset="0"/>
                <a:ea typeface="Andale Mono" charset="0"/>
                <a:cs typeface="Andale Mono" charset="0"/>
              </a:rPr>
              <a:t>}</a:t>
            </a:r>
          </a:p>
          <a:p>
            <a:endParaRPr lang="en-US" sz="2000" dirty="0" smtClean="0">
              <a:latin typeface="Andale Mono" charset="0"/>
              <a:ea typeface="Andale Mono" charset="0"/>
              <a:cs typeface="Andale Mono" charset="0"/>
            </a:endParaRPr>
          </a:p>
          <a:p>
            <a:r>
              <a:rPr lang="en-US" sz="2000" b="1" dirty="0" smtClean="0">
                <a:solidFill>
                  <a:srgbClr val="CC7832"/>
                </a:solidFill>
                <a:latin typeface="Andale Mono" charset="0"/>
                <a:ea typeface="Andale Mono" charset="0"/>
                <a:cs typeface="Andale Mono" charset="0"/>
              </a:rPr>
              <a:t>class </a:t>
            </a:r>
            <a:r>
              <a:rPr lang="en-US" sz="2000" dirty="0" err="1" smtClean="0">
                <a:latin typeface="Andale Mono" charset="0"/>
                <a:ea typeface="Andale Mono" charset="0"/>
                <a:cs typeface="Andale Mono" charset="0"/>
              </a:rPr>
              <a:t>DefaultWordDictionary</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err="1" smtClean="0">
                <a:latin typeface="Andale Mono" charset="0"/>
                <a:ea typeface="Andale Mono" charset="0"/>
                <a:cs typeface="Andale Mono" charset="0"/>
              </a:rPr>
              <a:t>lang</a:t>
            </a:r>
            <a:r>
              <a:rPr lang="en-US" sz="2000" dirty="0" smtClean="0">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Lang</a:t>
            </a:r>
            <a:r>
              <a:rPr lang="en-US" sz="2000" dirty="0" smtClean="0">
                <a:solidFill>
                  <a:srgbClr val="CC7832"/>
                </a:solidFill>
                <a:latin typeface="Andale Mono" charset="0"/>
                <a:ea typeface="Andale Mono" charset="0"/>
                <a:cs typeface="Andale Mono" charset="0"/>
              </a:rPr>
              <a:t>,</a:t>
            </a:r>
          </a:p>
          <a:p>
            <a:r>
              <a:rPr lang="en-US" sz="2000" b="1" dirty="0" smtClean="0">
                <a:solidFill>
                  <a:srgbClr val="CC7832"/>
                </a:solidFill>
                <a:latin typeface="Andale Mono" charset="0"/>
                <a:ea typeface="Andale Mono" charset="0"/>
                <a:cs typeface="Andale Mono" charset="0"/>
              </a:rPr>
              <a:t>     private </a:t>
            </a:r>
            <a:r>
              <a:rPr lang="en-US" sz="2000" b="1" dirty="0" err="1" smtClean="0">
                <a:solidFill>
                  <a:srgbClr val="CC7832"/>
                </a:solidFill>
                <a:latin typeface="Andale Mono" charset="0"/>
                <a:ea typeface="Andale Mono" charset="0"/>
                <a:cs typeface="Andale Mono" charset="0"/>
              </a:rPr>
              <a:t>val</a:t>
            </a:r>
            <a:r>
              <a:rPr lang="en-US" sz="2000" b="1" dirty="0" smtClean="0">
                <a:solidFill>
                  <a:srgbClr val="CC7832"/>
                </a:solidFill>
                <a:latin typeface="Andale Mono" charset="0"/>
                <a:ea typeface="Andale Mono" charset="0"/>
                <a:cs typeface="Andale Mono" charset="0"/>
              </a:rPr>
              <a:t> </a:t>
            </a:r>
            <a:r>
              <a:rPr lang="en-US" sz="2000" dirty="0" smtClean="0">
                <a:latin typeface="Andale Mono" charset="0"/>
                <a:ea typeface="Andale Mono" charset="0"/>
                <a:cs typeface="Andale Mono" charset="0"/>
              </a:rPr>
              <a:t>definitions: </a:t>
            </a:r>
            <a:r>
              <a:rPr lang="en-US" sz="2000" dirty="0" smtClean="0">
                <a:solidFill>
                  <a:srgbClr val="4E807D"/>
                </a:solidFill>
                <a:latin typeface="Andale Mono" charset="0"/>
                <a:ea typeface="Andale Mono" charset="0"/>
                <a:cs typeface="Andale Mono" charset="0"/>
              </a:rPr>
              <a:t>Map</a:t>
            </a:r>
            <a:r>
              <a:rPr lang="en-US" sz="2000" dirty="0" smtClean="0">
                <a:latin typeface="Andale Mono" charset="0"/>
                <a:ea typeface="Andale Mono" charset="0"/>
                <a:cs typeface="Andale Mono" charset="0"/>
              </a:rPr>
              <a:t>[</a:t>
            </a:r>
            <a:r>
              <a:rPr lang="en-US" sz="2000" dirty="0" smtClean="0">
                <a:solidFill>
                  <a:srgbClr val="4E807D"/>
                </a:solidFill>
                <a:latin typeface="Andale Mono" charset="0"/>
                <a:ea typeface="Andale Mono" charset="0"/>
                <a:cs typeface="Andale Mono" charset="0"/>
              </a:rPr>
              <a:t>Word</a:t>
            </a:r>
            <a:r>
              <a:rPr lang="en-US" sz="2000" dirty="0" smtClean="0">
                <a:solidFill>
                  <a:srgbClr val="CC7832"/>
                </a:solidFill>
                <a:latin typeface="Andale Mono" charset="0"/>
                <a:ea typeface="Andale Mono" charset="0"/>
                <a:cs typeface="Andale Mono" charset="0"/>
              </a:rPr>
              <a:t>, </a:t>
            </a:r>
            <a:r>
              <a:rPr lang="en-US" sz="2000" dirty="0" smtClean="0">
                <a:solidFill>
                  <a:srgbClr val="4E807D"/>
                </a:solidFill>
                <a:latin typeface="Andale Mono" charset="0"/>
                <a:ea typeface="Andale Mono" charset="0"/>
                <a:cs typeface="Andale Mono" charset="0"/>
              </a:rPr>
              <a:t>Definition</a:t>
            </a:r>
            <a:r>
              <a:rPr lang="en-US" sz="2000" dirty="0" smtClean="0">
                <a:latin typeface="Andale Mono" charset="0"/>
                <a:ea typeface="Andale Mono" charset="0"/>
                <a:cs typeface="Andale Mono" charset="0"/>
              </a:rPr>
              <a:t>]</a:t>
            </a:r>
          </a:p>
          <a:p>
            <a:r>
              <a:rPr lang="en-US" sz="2000" dirty="0" smtClean="0">
                <a:latin typeface="Andale Mono" charset="0"/>
                <a:ea typeface="Andale Mono" charset="0"/>
                <a:cs typeface="Andale Mono" charset="0"/>
              </a:rPr>
              <a:t> ) </a:t>
            </a:r>
            <a:r>
              <a:rPr lang="en-US" sz="2000" b="1" dirty="0" smtClean="0">
                <a:solidFill>
                  <a:srgbClr val="CC7832"/>
                </a:solidFill>
                <a:latin typeface="Andale Mono" charset="0"/>
                <a:ea typeface="Andale Mono" charset="0"/>
                <a:cs typeface="Andale Mono" charset="0"/>
              </a:rPr>
              <a:t>extends </a:t>
            </a:r>
            <a:r>
              <a:rPr lang="en-US" sz="2000" dirty="0" err="1" smtClean="0">
                <a:latin typeface="Andale Mono" charset="0"/>
                <a:ea typeface="Andale Mono" charset="0"/>
                <a:cs typeface="Andale Mono" charset="0"/>
              </a:rPr>
              <a:t>WordDictionary</a:t>
            </a:r>
            <a:r>
              <a:rPr lang="en-US" sz="2000" dirty="0" smtClean="0">
                <a:latin typeface="Andale Mono" charset="0"/>
                <a:ea typeface="Andale Mono" charset="0"/>
                <a:cs typeface="Andale Mono" charset="0"/>
              </a:rPr>
              <a:t> {</a:t>
            </a:r>
            <a:br>
              <a:rPr lang="en-US" sz="2000"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hasWord</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CC7832"/>
                </a:solidFill>
                <a:latin typeface="Andale Mono" charset="0"/>
                <a:ea typeface="Andale Mono" charset="0"/>
                <a:cs typeface="Andale Mono" charset="0"/>
              </a:rPr>
              <a:t>Boolean </a:t>
            </a:r>
            <a:r>
              <a:rPr lang="en-US" sz="1800" dirty="0" smtClean="0">
                <a:latin typeface="Andale Mono" charset="0"/>
                <a:ea typeface="Andale Mono" charset="0"/>
                <a:cs typeface="Andale Mono" charset="0"/>
              </a:rPr>
              <a:t>=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smtClean="0">
                <a:solidFill>
                  <a:srgbClr val="FFC66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Option[</a:t>
            </a:r>
            <a:r>
              <a:rPr lang="en-US" sz="1800" dirty="0" smtClean="0">
                <a:solidFill>
                  <a:srgbClr val="4E807D"/>
                </a:solidFill>
                <a:latin typeface="Andale Mono" charset="0"/>
                <a:ea typeface="Andale Mono" charset="0"/>
                <a:cs typeface="Andale Mono" charset="0"/>
              </a:rPr>
              <a:t>Definition</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sz="1800" dirty="0" smtClean="0">
                <a:latin typeface="Andale Mono" charset="0"/>
                <a:ea typeface="Andale Mono" charset="0"/>
                <a:cs typeface="Andale Mono" charset="0"/>
              </a:rPr>
              <a:t>  </a:t>
            </a:r>
            <a:r>
              <a:rPr lang="en-US" sz="1800" b="1" dirty="0" err="1" smtClean="0">
                <a:solidFill>
                  <a:srgbClr val="CC7832"/>
                </a:solidFill>
                <a:latin typeface="Andale Mono" charset="0"/>
                <a:ea typeface="Andale Mono" charset="0"/>
                <a:cs typeface="Andale Mono" charset="0"/>
              </a:rPr>
              <a:t>def</a:t>
            </a:r>
            <a:r>
              <a:rPr lang="en-US" sz="1800" b="1" dirty="0" smtClean="0">
                <a:solidFill>
                  <a:srgbClr val="CC7832"/>
                </a:solidFill>
                <a:latin typeface="Andale Mono" charset="0"/>
                <a:ea typeface="Andale Mono" charset="0"/>
                <a:cs typeface="Andale Mono" charset="0"/>
              </a:rPr>
              <a:t> </a:t>
            </a:r>
            <a:r>
              <a:rPr lang="en-US" sz="1800" dirty="0" err="1" smtClean="0">
                <a:solidFill>
                  <a:srgbClr val="FFC66D"/>
                </a:solidFill>
                <a:latin typeface="Andale Mono" charset="0"/>
                <a:ea typeface="Andale Mono" charset="0"/>
                <a:cs typeface="Andale Mono" charset="0"/>
              </a:rPr>
              <a:t>intoSyllables</a:t>
            </a:r>
            <a:r>
              <a:rPr lang="en-US" sz="1800" dirty="0" smtClean="0">
                <a:latin typeface="Andale Mono" charset="0"/>
                <a:ea typeface="Andale Mono" charset="0"/>
                <a:cs typeface="Andale Mono" charset="0"/>
              </a:rPr>
              <a:t>(word: </a:t>
            </a:r>
            <a:r>
              <a:rPr lang="en-US" sz="1800" dirty="0" smtClean="0">
                <a:solidFill>
                  <a:srgbClr val="4E807D"/>
                </a:solidFill>
                <a:latin typeface="Andale Mono" charset="0"/>
                <a:ea typeface="Andale Mono" charset="0"/>
                <a:cs typeface="Andale Mono" charset="0"/>
              </a:rPr>
              <a:t>Word</a:t>
            </a:r>
            <a:r>
              <a:rPr lang="en-US" sz="1800" dirty="0" smtClean="0">
                <a:latin typeface="Andale Mono" charset="0"/>
                <a:ea typeface="Andale Mono" charset="0"/>
                <a:cs typeface="Andale Mono" charset="0"/>
              </a:rPr>
              <a:t>): </a:t>
            </a:r>
            <a:r>
              <a:rPr lang="en-US" sz="1800" dirty="0" smtClean="0">
                <a:solidFill>
                  <a:srgbClr val="4E807D"/>
                </a:solidFill>
                <a:latin typeface="Andale Mono" charset="0"/>
                <a:ea typeface="Andale Mono" charset="0"/>
                <a:cs typeface="Andale Mono" charset="0"/>
              </a:rPr>
              <a:t>List</a:t>
            </a:r>
            <a:r>
              <a:rPr lang="en-US" sz="1800" dirty="0" smtClean="0">
                <a:latin typeface="Andale Mono" charset="0"/>
                <a:ea typeface="Andale Mono" charset="0"/>
                <a:cs typeface="Andale Mono" charset="0"/>
              </a:rPr>
              <a:t>[</a:t>
            </a:r>
            <a:r>
              <a:rPr lang="en-US" sz="1800" dirty="0" smtClean="0">
                <a:solidFill>
                  <a:srgbClr val="4E807D"/>
                </a:solidFill>
                <a:latin typeface="Andale Mono" charset="0"/>
                <a:ea typeface="Andale Mono" charset="0"/>
                <a:cs typeface="Andale Mono" charset="0"/>
              </a:rPr>
              <a:t>Syllable</a:t>
            </a:r>
            <a:r>
              <a:rPr lang="en-US" sz="1800" dirty="0" smtClean="0">
                <a:latin typeface="Andale Mono" charset="0"/>
                <a:ea typeface="Andale Mono" charset="0"/>
                <a:cs typeface="Andale Mono" charset="0"/>
              </a:rPr>
              <a:t>] = ???</a:t>
            </a:r>
            <a:br>
              <a:rPr lang="en-US" sz="1800" dirty="0" smtClean="0">
                <a:latin typeface="Andale Mono" charset="0"/>
                <a:ea typeface="Andale Mono" charset="0"/>
                <a:cs typeface="Andale Mono" charset="0"/>
              </a:rPr>
            </a:b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r>
            <a:br>
              <a:rPr lang="en-US" dirty="0" smtClean="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30424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 xmlns:a16="http://schemas.microsoft.com/office/drawing/2014/main"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 xmlns:a16="http://schemas.microsoft.com/office/drawing/2014/main"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 xmlns:a16="http://schemas.microsoft.com/office/drawing/2014/main"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 xmlns:a16="http://schemas.microsoft.com/office/drawing/2014/main"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 xmlns:a16="http://schemas.microsoft.com/office/drawing/2014/main" id="{7900ACDE-C559-44BB-A95E-7492D895082D}"/>
              </a:ext>
            </a:extLst>
          </p:cNvPr>
          <p:cNvSpPr txBox="1">
            <a:spLocks noGrp="1"/>
          </p:cNvSpPr>
          <p:nvPr>
            <p:ph type="title"/>
          </p:nvPr>
        </p:nvSpPr>
        <p:spPr>
          <a:xfrm>
            <a:off x="596902" y="584201"/>
            <a:ext cx="10510835" cy="1017590"/>
          </a:xfrm>
        </p:spPr>
        <p:txBody>
          <a:bodyPr/>
          <a:lstStyle/>
          <a:p>
            <a:pPr lvl="0"/>
            <a:r>
              <a:rPr lang="en-GB" dirty="0"/>
              <a:t>Heading Sky text medium 28pt </a:t>
            </a:r>
            <a:br>
              <a:rPr lang="en-GB" dirty="0"/>
            </a:br>
            <a:r>
              <a:rPr lang="en-GB" sz="2000" dirty="0">
                <a:solidFill>
                  <a:srgbClr val="000000"/>
                </a:solidFill>
              </a:rPr>
              <a:t>Sub header Sky text medium 20pt</a:t>
            </a:r>
            <a:endParaRPr lang="en-US" sz="2000" dirty="0">
              <a:solidFill>
                <a:srgbClr val="000000"/>
              </a:solidFill>
            </a:endParaRPr>
          </a:p>
        </p:txBody>
      </p:sp>
    </p:spTree>
    <p:extLst>
      <p:ext uri="{BB962C8B-B14F-4D97-AF65-F5344CB8AC3E}">
        <p14:creationId xmlns:p14="http://schemas.microsoft.com/office/powerpoint/2010/main" val="39049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3893374"/>
          </a:xfrm>
          <a:prstGeom prst="rect">
            <a:avLst/>
          </a:prstGeom>
          <a:noFill/>
        </p:spPr>
        <p:txBody>
          <a:bodyPr wrap="square" tIns="0" rtlCol="0">
            <a:spAutoFit/>
          </a:bodyPr>
          <a:lstStyle/>
          <a:p>
            <a:endParaRPr lang="en-US" dirty="0" smtClean="0">
              <a:latin typeface="Andale Mono" charset="0"/>
              <a:ea typeface="Andale Mono" charset="0"/>
              <a:cs typeface="Andale Mono" charset="0"/>
            </a:endParaRPr>
          </a:p>
          <a:p>
            <a:endParaRPr lang="en-US" dirty="0" smtClean="0">
              <a:latin typeface="Courier" charset="0"/>
              <a:ea typeface="Courier" charset="0"/>
              <a:cs typeface="Courier" charset="0"/>
            </a:endParaRPr>
          </a:p>
          <a:p>
            <a:r>
              <a:rPr lang="mr-IN" sz="2000" dirty="0" smtClean="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solidFill>
                <a:srgbClr val="0000FF"/>
              </a:solidFill>
              <a:latin typeface="Andale Mono" charset="0"/>
              <a:ea typeface="Andale Mono" charset="0"/>
              <a:cs typeface="Andale Mono" charset="0"/>
            </a:endParaRPr>
          </a:p>
          <a:p>
            <a:endParaRPr lang="en-US" sz="2000" dirty="0" smtClean="0">
              <a:solidFill>
                <a:srgbClr val="0000FF"/>
              </a:solidFill>
              <a:latin typeface="Andale Mono" charset="0"/>
              <a:ea typeface="Andale Mono" charset="0"/>
              <a:cs typeface="Andale Mono" charset="0"/>
            </a:endParaRPr>
          </a:p>
          <a:p>
            <a:endParaRPr lang="en-US" sz="2000" dirty="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smtClean="0">
              <a:latin typeface="Andale Mono" charset="0"/>
              <a:ea typeface="Andale Mono" charset="0"/>
              <a:cs typeface="Andale Mono" charset="0"/>
            </a:endParaRPr>
          </a:p>
          <a:p>
            <a:endParaRPr lang="en-US" dirty="0">
              <a:latin typeface="Andale Mono" charset="0"/>
              <a:ea typeface="Andale Mono" charset="0"/>
              <a:cs typeface="Andale Mono"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Tree>
    <p:extLst>
      <p:ext uri="{BB962C8B-B14F-4D97-AF65-F5344CB8AC3E}">
        <p14:creationId xmlns:p14="http://schemas.microsoft.com/office/powerpoint/2010/main" val="120232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4201150"/>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smtClean="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4</a:t>
            </a:r>
            <a:r>
              <a:rPr lang="mr-IN" sz="2000" dirty="0">
                <a:latin typeface="Courier" charset="0"/>
                <a:ea typeface="Courier" charset="0"/>
                <a:cs typeface="Courier" charset="0"/>
              </a:rPr>
              <a:t>)</a:t>
            </a:r>
            <a:r>
              <a:rPr lang="mr-IN" sz="2000" dirty="0" smtClean="0">
                <a:solidFill>
                  <a:srgbClr val="0000FF"/>
                </a:solidFill>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2</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2</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313763" y="2389441"/>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500276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093702"/>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mr-IN" sz="2000" dirty="0">
                <a:latin typeface="Courier" charset="0"/>
                <a:ea typeface="Courier" charset="0"/>
                <a:cs typeface="Courier" charset="0"/>
              </a:rPr>
              <a:t>(</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br>
              <a:rPr lang="mr-IN" sz="2000" dirty="0">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886689" y="235385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endParaRPr lang="en-US"/>
          </a:p>
        </p:txBody>
      </p:sp>
    </p:spTree>
    <p:extLst>
      <p:ext uri="{BB962C8B-B14F-4D97-AF65-F5344CB8AC3E}">
        <p14:creationId xmlns:p14="http://schemas.microsoft.com/office/powerpoint/2010/main" val="122752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432256"/>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k</a:t>
            </a:r>
            <a:r>
              <a:rPr lang="en-US" sz="2000" i="1" dirty="0" smtClean="0">
                <a:solidFill>
                  <a:srgbClr val="660E7A"/>
                </a:solidFill>
                <a:latin typeface="Courier" charset="0"/>
                <a:ea typeface="Courier" charset="0"/>
                <a:cs typeface="Courier" charset="0"/>
              </a:rPr>
              <a:t>2</a:t>
            </a:r>
            <a:r>
              <a:rPr lang="mr-IN" sz="2000" dirty="0" smtClean="0">
                <a:latin typeface="Courier" charset="0"/>
                <a:ea typeface="Courier" charset="0"/>
                <a:cs typeface="Courier" charset="0"/>
              </a:rPr>
              <a:t>(</a:t>
            </a:r>
            <a:r>
              <a:rPr lang="mr-IN" sz="2000" i="1" dirty="0" smtClean="0">
                <a:solidFill>
                  <a:srgbClr val="660E7A"/>
                </a:solidFill>
                <a:latin typeface="Courier" charset="0"/>
                <a:ea typeface="Courier" charset="0"/>
                <a:cs typeface="Courier" charset="0"/>
              </a:rPr>
              <a:t>k1</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t>
            </a:r>
            <a:r>
              <a:rPr lang="mr-IN" sz="2000" dirty="0" smtClean="0">
                <a:solidFill>
                  <a:srgbClr val="0000FF"/>
                </a:solidFill>
                <a:latin typeface="Courier" charset="0"/>
                <a:ea typeface="Courier" charset="0"/>
                <a:cs typeface="Courier" charset="0"/>
              </a:rPr>
              <a:t>1</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784827" y="2346995"/>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99027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GB" dirty="0"/>
              <a:t>What is a continuation?</a:t>
            </a:r>
            <a:br>
              <a:rPr lang="en-GB" dirty="0"/>
            </a:b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sp>
        <p:nvSpPr>
          <p:cNvPr id="10" name="TextBox 9"/>
          <p:cNvSpPr txBox="1"/>
          <p:nvPr/>
        </p:nvSpPr>
        <p:spPr>
          <a:xfrm>
            <a:off x="648000" y="1872000"/>
            <a:ext cx="10510838" cy="5709255"/>
          </a:xfrm>
          <a:prstGeom prst="rect">
            <a:avLst/>
          </a:prstGeom>
          <a:noFill/>
        </p:spPr>
        <p:txBody>
          <a:bodyPr wrap="square" tIns="0" rtlCol="0">
            <a:spAutoFit/>
          </a:bodyPr>
          <a:lstStyle/>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a:t>
            </a:r>
            <a:r>
              <a:rPr lang="mr-IN" sz="2000" i="1" dirty="0" err="1" smtClean="0">
                <a:solidFill>
                  <a:srgbClr val="660E7A"/>
                </a:solidFill>
                <a:latin typeface="Courier" charset="0"/>
                <a:ea typeface="Courier" charset="0"/>
                <a:cs typeface="Courier" charset="0"/>
              </a:rPr>
              <a:t>k</a:t>
            </a:r>
            <a:r>
              <a:rPr lang="mr-IN" sz="2000" dirty="0" smtClean="0">
                <a:latin typeface="Courier" charset="0"/>
                <a:ea typeface="Courier" charset="0"/>
                <a:cs typeface="Courier" charset="0"/>
              </a:rPr>
              <a:t>(</a:t>
            </a:r>
            <a:r>
              <a:rPr lang="mr-IN" sz="2000" i="1" dirty="0" err="1" smtClean="0">
                <a:solidFill>
                  <a:srgbClr val="660E7A"/>
                </a:solidFill>
                <a:latin typeface="Courier" charset="0"/>
                <a:ea typeface="Courier" charset="0"/>
                <a:cs typeface="Courier" charset="0"/>
              </a:rPr>
              <a:t>a</a:t>
            </a:r>
            <a:r>
              <a:rPr lang="en-US" sz="2000" i="1" dirty="0" smtClean="0">
                <a:solidFill>
                  <a:srgbClr val="660E7A"/>
                </a:solidFill>
                <a:latin typeface="Courier" charset="0"/>
                <a:ea typeface="Courier" charset="0"/>
                <a:cs typeface="Courier" charset="0"/>
              </a:rPr>
              <a:t>)</a:t>
            </a:r>
            <a:r>
              <a:rPr lang="en-US" sz="2000" dirty="0" smtClean="0">
                <a:latin typeface="Courier" charset="0"/>
                <a:ea typeface="Courier" charset="0"/>
                <a:cs typeface="Courier" charset="0"/>
              </a:rPr>
              <a:t> </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err="1">
                <a:solidFill>
                  <a:srgbClr val="660E7A"/>
                </a:solidFill>
                <a:latin typeface="Courier" charset="0"/>
                <a:ea typeface="Courier" charset="0"/>
                <a:cs typeface="Courier" charset="0"/>
              </a:rPr>
              <a:t>a</a:t>
            </a:r>
            <a:r>
              <a:rPr lang="mr-IN" sz="2000" i="1" dirty="0">
                <a:solidFill>
                  <a:srgbClr val="660E7A"/>
                </a:solidFill>
                <a:latin typeface="Courier" charset="0"/>
                <a:ea typeface="Courier" charset="0"/>
                <a:cs typeface="Courier" charset="0"/>
              </a:rPr>
              <a:t> </a:t>
            </a:r>
            <a:r>
              <a:rPr lang="en-US" sz="2000" i="1" dirty="0" smtClean="0">
                <a:solidFill>
                  <a:srgbClr val="660E7A"/>
                </a:solidFill>
                <a:latin typeface="Courier" charset="0"/>
                <a:ea typeface="Courier" charset="0"/>
                <a:cs typeface="Courier" charset="0"/>
              </a:rPr>
              <a:t> </a:t>
            </a:r>
            <a:r>
              <a:rPr lang="mr-IN" sz="2000" dirty="0" smtClean="0">
                <a:latin typeface="Courier" charset="0"/>
                <a:ea typeface="Courier" charset="0"/>
                <a:cs typeface="Courier" charset="0"/>
              </a:rPr>
              <a:t>= </a:t>
            </a:r>
            <a:r>
              <a:rPr lang="mr-IN" sz="2000" dirty="0">
                <a:solidFill>
                  <a:srgbClr val="0000FF"/>
                </a:solidFill>
                <a:latin typeface="Courier" charset="0"/>
                <a:ea typeface="Courier" charset="0"/>
                <a:cs typeface="Courier" charset="0"/>
              </a:rPr>
              <a:t>4</a:t>
            </a:r>
            <a:br>
              <a:rPr lang="mr-IN" sz="2000" dirty="0">
                <a:solidFill>
                  <a:srgbClr val="0000FF"/>
                </a:solidFill>
                <a:latin typeface="Courier" charset="0"/>
                <a:ea typeface="Courier" charset="0"/>
                <a:cs typeface="Courier" charset="0"/>
              </a:rPr>
            </a:br>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k1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smtClean="0">
                <a:solidFill>
                  <a:srgbClr val="0000FF"/>
                </a:solidFill>
                <a:latin typeface="Courier" charset="0"/>
                <a:ea typeface="Courier" charset="0"/>
                <a:cs typeface="Courier" charset="0"/>
              </a:rPr>
              <a:t>2</a:t>
            </a:r>
            <a:endParaRPr lang="en-US" sz="2000" dirty="0" smtClean="0">
              <a:solidFill>
                <a:srgbClr val="0000FF"/>
              </a:solidFill>
              <a:latin typeface="Courier" charset="0"/>
              <a:ea typeface="Courier" charset="0"/>
              <a:cs typeface="Courier" charset="0"/>
            </a:endParaRPr>
          </a:p>
          <a:p>
            <a:endParaRPr lang="en-US" sz="2000" dirty="0">
              <a:solidFill>
                <a:srgbClr val="0000FF"/>
              </a:solidFill>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k2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a:solidFill>
                  <a:srgbClr val="0000FF"/>
                </a:solidFill>
                <a:latin typeface="Courier" charset="0"/>
                <a:ea typeface="Courier" charset="0"/>
                <a:cs typeface="Courier" charset="0"/>
              </a:rPr>
              <a:t>10 </a:t>
            </a:r>
            <a:r>
              <a:rPr lang="mr-IN" sz="2000" dirty="0" smtClean="0">
                <a:latin typeface="Courier" charset="0"/>
                <a:ea typeface="Courier" charset="0"/>
                <a:cs typeface="Courier" charset="0"/>
              </a:rPr>
              <a:t>- </a:t>
            </a:r>
            <a:r>
              <a:rPr lang="mr-IN" sz="2000" dirty="0" err="1" smtClean="0">
                <a:latin typeface="Courier" charset="0"/>
                <a:ea typeface="Courier" charset="0"/>
                <a:cs typeface="Courier" charset="0"/>
              </a:rPr>
              <a:t>x</a:t>
            </a:r>
            <a:r>
              <a:rPr lang="mr-IN" sz="2000" dirty="0" smtClean="0">
                <a:latin typeface="Courier" charset="0"/>
                <a:ea typeface="Courier" charset="0"/>
                <a:cs typeface="Courier" charset="0"/>
              </a:rPr>
              <a:t> </a:t>
            </a:r>
            <a:r>
              <a:rPr lang="mr-IN" sz="2000" dirty="0">
                <a:latin typeface="Courier" charset="0"/>
                <a:ea typeface="Courier" charset="0"/>
                <a:cs typeface="Courier" charset="0"/>
              </a:rPr>
              <a:t/>
            </a:r>
            <a:br>
              <a:rPr lang="mr-IN" sz="2000" dirty="0">
                <a:latin typeface="Courier" charset="0"/>
                <a:ea typeface="Courier" charset="0"/>
                <a:cs typeface="Courier" charset="0"/>
              </a:rPr>
            </a:br>
            <a:endParaRPr lang="en-US" sz="2000" dirty="0" smtClean="0">
              <a:latin typeface="Courier" charset="0"/>
              <a:ea typeface="Courier" charset="0"/>
              <a:cs typeface="Courier" charset="0"/>
            </a:endParaRPr>
          </a:p>
          <a:p>
            <a:r>
              <a:rPr lang="mr-IN" sz="2000" b="1" dirty="0" err="1">
                <a:solidFill>
                  <a:srgbClr val="000080"/>
                </a:solidFill>
                <a:latin typeface="Courier" charset="0"/>
                <a:ea typeface="Courier" charset="0"/>
                <a:cs typeface="Courier" charset="0"/>
              </a:rPr>
              <a:t>val</a:t>
            </a:r>
            <a:r>
              <a:rPr lang="mr-IN" sz="2000" b="1" dirty="0">
                <a:solidFill>
                  <a:srgbClr val="000080"/>
                </a:solidFill>
                <a:latin typeface="Courier" charset="0"/>
                <a:ea typeface="Courier" charset="0"/>
                <a:cs typeface="Courier" charset="0"/>
              </a:rPr>
              <a:t> </a:t>
            </a:r>
            <a:r>
              <a:rPr lang="mr-IN" sz="2000" i="1" dirty="0">
                <a:solidFill>
                  <a:srgbClr val="660E7A"/>
                </a:solidFill>
                <a:latin typeface="Courier" charset="0"/>
                <a:ea typeface="Courier" charset="0"/>
                <a:cs typeface="Courier" charset="0"/>
              </a:rPr>
              <a:t>k3 </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Int</a:t>
            </a:r>
            <a:r>
              <a:rPr lang="mr-IN" sz="2000" dirty="0">
                <a:latin typeface="Courier" charset="0"/>
                <a:ea typeface="Courier" charset="0"/>
                <a:cs typeface="Courier" charset="0"/>
              </a:rPr>
              <a:t>) =&gt; </a:t>
            </a:r>
            <a:r>
              <a:rPr lang="mr-IN" sz="2000" dirty="0" err="1">
                <a:latin typeface="Courier" charset="0"/>
                <a:ea typeface="Courier" charset="0"/>
                <a:cs typeface="Courier" charset="0"/>
              </a:rPr>
              <a:t>x</a:t>
            </a:r>
            <a:r>
              <a:rPr lang="mr-IN" sz="2000" dirty="0">
                <a:latin typeface="Courier" charset="0"/>
                <a:ea typeface="Courier" charset="0"/>
                <a:cs typeface="Courier" charset="0"/>
              </a:rPr>
              <a:t> + </a:t>
            </a:r>
            <a:r>
              <a:rPr lang="mr-IN" sz="2000" dirty="0">
                <a:solidFill>
                  <a:srgbClr val="0000FF"/>
                </a:solidFill>
                <a:latin typeface="Courier" charset="0"/>
                <a:ea typeface="Courier" charset="0"/>
                <a:cs typeface="Courier" charset="0"/>
              </a:rPr>
              <a:t>1</a:t>
            </a: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i="1" dirty="0">
                <a:solidFill>
                  <a:srgbClr val="660E7A"/>
                </a:solidFill>
                <a:latin typeface="Courier" charset="0"/>
                <a:ea typeface="Courier" charset="0"/>
                <a:cs typeface="Courier" charset="0"/>
              </a:rPr>
              <a:t>k </a:t>
            </a:r>
            <a:r>
              <a:rPr lang="en-US" sz="2000" dirty="0">
                <a:latin typeface="Courier" charset="0"/>
                <a:ea typeface="Courier" charset="0"/>
                <a:cs typeface="Courier" charset="0"/>
              </a:rPr>
              <a:t>= </a:t>
            </a:r>
            <a:r>
              <a:rPr lang="en-US" sz="2000" i="1" dirty="0">
                <a:solidFill>
                  <a:srgbClr val="660E7A"/>
                </a:solidFill>
                <a:latin typeface="Courier" charset="0"/>
                <a:ea typeface="Courier" charset="0"/>
                <a:cs typeface="Courier" charset="0"/>
              </a:rPr>
              <a:t>k3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k2 </a:t>
            </a:r>
            <a:r>
              <a:rPr lang="en-US" sz="2000" dirty="0">
                <a:latin typeface="Courier" charset="0"/>
                <a:ea typeface="Courier" charset="0"/>
                <a:cs typeface="Courier" charset="0"/>
              </a:rPr>
              <a:t>compose </a:t>
            </a:r>
            <a:r>
              <a:rPr lang="en-US" sz="2000" i="1" dirty="0">
                <a:solidFill>
                  <a:srgbClr val="660E7A"/>
                </a:solidFill>
                <a:latin typeface="Courier" charset="0"/>
                <a:ea typeface="Courier" charset="0"/>
                <a:cs typeface="Courier" charset="0"/>
              </a:rPr>
              <a:t>k1</a:t>
            </a:r>
            <a:br>
              <a:rPr lang="en-US" sz="2000" i="1" dirty="0">
                <a:solidFill>
                  <a:srgbClr val="660E7A"/>
                </a:solidFill>
                <a:latin typeface="Courier" charset="0"/>
                <a:ea typeface="Courier" charset="0"/>
                <a:cs typeface="Courier" charset="0"/>
              </a:rPr>
            </a:br>
            <a:endParaRPr lang="en-US" sz="2000" dirty="0">
              <a:solidFill>
                <a:srgbClr val="0000FF"/>
              </a:solidFill>
              <a:latin typeface="Courier" charset="0"/>
              <a:ea typeface="Courier" charset="0"/>
              <a:cs typeface="Courier" charset="0"/>
            </a:endParaRPr>
          </a:p>
          <a:p>
            <a:endParaRPr lang="en-US" sz="2000" dirty="0" smtClean="0">
              <a:solidFill>
                <a:srgbClr val="0000FF"/>
              </a:solidFill>
              <a:latin typeface="Courier" charset="0"/>
              <a:ea typeface="Courier" charset="0"/>
              <a:cs typeface="Courier" charset="0"/>
            </a:endParaRPr>
          </a:p>
          <a:p>
            <a:endParaRPr lang="en-US" sz="2000" dirty="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smtClean="0">
              <a:latin typeface="Courier" charset="0"/>
              <a:ea typeface="Courier" charset="0"/>
              <a:cs typeface="Courier" charset="0"/>
            </a:endParaRPr>
          </a:p>
          <a:p>
            <a:endParaRPr lang="en-US" dirty="0">
              <a:latin typeface="Courier" charset="0"/>
              <a:ea typeface="Courier" charset="0"/>
              <a:cs typeface="Courier" charset="0"/>
            </a:endParaRPr>
          </a:p>
        </p:txBody>
      </p:sp>
      <p:sp>
        <p:nvSpPr>
          <p:cNvPr id="9" name="TextBox 8"/>
          <p:cNvSpPr txBox="1"/>
          <p:nvPr/>
        </p:nvSpPr>
        <p:spPr>
          <a:xfrm>
            <a:off x="596902" y="1260000"/>
            <a:ext cx="6053901" cy="400110"/>
          </a:xfrm>
          <a:prstGeom prst="rect">
            <a:avLst/>
          </a:prstGeom>
          <a:noFill/>
        </p:spPr>
        <p:txBody>
          <a:bodyPr wrap="none" rtlCol="0">
            <a:spAutoFit/>
          </a:bodyPr>
          <a:lstStyle/>
          <a:p>
            <a:r>
              <a:rPr lang="en-US" sz="2000" dirty="0" smtClean="0"/>
              <a:t>A continuation is </a:t>
            </a:r>
            <a:r>
              <a:rPr lang="en-US" sz="2000" dirty="0" smtClean="0"/>
              <a:t>the context surrounding </a:t>
            </a:r>
            <a:r>
              <a:rPr lang="en-US" sz="2000" dirty="0" smtClean="0"/>
              <a:t>an </a:t>
            </a:r>
            <a:r>
              <a:rPr lang="en-US" sz="2000" dirty="0" smtClean="0"/>
              <a:t>expression.</a:t>
            </a:r>
          </a:p>
        </p:txBody>
      </p:sp>
      <p:sp>
        <p:nvSpPr>
          <p:cNvPr id="7" name="Rectangle 6"/>
          <p:cNvSpPr/>
          <p:nvPr/>
        </p:nvSpPr>
        <p:spPr>
          <a:xfrm>
            <a:off x="2464386" y="2346992"/>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
        <p:nvSpPr>
          <p:cNvPr id="8" name="Rectangle 7"/>
          <p:cNvSpPr/>
          <p:nvPr/>
        </p:nvSpPr>
        <p:spPr>
          <a:xfrm>
            <a:off x="1063637" y="2346993"/>
            <a:ext cx="612000" cy="410059"/>
          </a:xfrm>
          <a:prstGeom prst="rect">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pPr algn="ctr"/>
            <a:r>
              <a:rPr lang="en-US" smtClean="0"/>
              <a:t> </a:t>
            </a:r>
            <a:endParaRPr lang="en-US"/>
          </a:p>
        </p:txBody>
      </p:sp>
    </p:spTree>
    <p:extLst>
      <p:ext uri="{BB962C8B-B14F-4D97-AF65-F5344CB8AC3E}">
        <p14:creationId xmlns:p14="http://schemas.microsoft.com/office/powerpoint/2010/main" val="1268949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506124"/>
            <a:ext cx="10510838" cy="431515"/>
          </a:xfrm>
        </p:spPr>
        <p:txBody>
          <a:bodyPr/>
          <a:lstStyle/>
          <a:p>
            <a:r>
              <a:rPr lang="en-US" dirty="0" smtClean="0"/>
              <a:t>Direct style</a:t>
            </a:r>
            <a:endParaRPr lang="en-US" dirty="0"/>
          </a:p>
        </p:txBody>
      </p:sp>
      <p:sp>
        <p:nvSpPr>
          <p:cNvPr id="6" name="Rectangle 5"/>
          <p:cNvSpPr/>
          <p:nvPr/>
        </p:nvSpPr>
        <p:spPr>
          <a:xfrm>
            <a:off x="2925763" y="1900719"/>
            <a:ext cx="6043576" cy="446276"/>
          </a:xfrm>
          <a:prstGeom prst="rect">
            <a:avLst/>
          </a:prstGeom>
        </p:spPr>
        <p:txBody>
          <a:bodyPr wrap="square">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438" y="139130"/>
            <a:ext cx="3124200" cy="2524125"/>
          </a:xfrm>
          <a:prstGeom prst="rect">
            <a:avLst/>
          </a:prstGeom>
        </p:spPr>
      </p:pic>
      <p:sp>
        <p:nvSpPr>
          <p:cNvPr id="5" name="TextBox 4"/>
          <p:cNvSpPr txBox="1"/>
          <p:nvPr/>
        </p:nvSpPr>
        <p:spPr>
          <a:xfrm>
            <a:off x="2345893" y="1900719"/>
            <a:ext cx="6234545" cy="3477875"/>
          </a:xfrm>
          <a:prstGeom prst="rect">
            <a:avLst/>
          </a:prstGeom>
          <a:noFill/>
        </p:spPr>
        <p:txBody>
          <a:bodyPr wrap="square" rtlCol="0">
            <a:spAutoFit/>
          </a:bodyPr>
          <a:lstStyle/>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square(x: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x</a:t>
            </a:r>
            <a:br>
              <a:rPr lang="en-US" sz="2000" dirty="0">
                <a:latin typeface="Courier" charset="0"/>
                <a:ea typeface="Courier" charset="0"/>
                <a:cs typeface="Courier" charset="0"/>
              </a:rPr>
            </a:br>
            <a:r>
              <a:rPr lang="en-US" sz="2000" dirty="0">
                <a:latin typeface="Courier" charset="0"/>
                <a:ea typeface="Courier" charset="0"/>
                <a:cs typeface="Courier" charset="0"/>
              </a:rPr>
              <a:t/>
            </a:r>
            <a:br>
              <a:rPr lang="en-US" sz="2000" dirty="0">
                <a:latin typeface="Courier" charset="0"/>
                <a:ea typeface="Courier" charset="0"/>
                <a:cs typeface="Courier" charset="0"/>
              </a:rPr>
            </a:br>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sum(x: </a:t>
            </a:r>
            <a:r>
              <a:rPr lang="en-US" sz="2000" dirty="0" err="1">
                <a:latin typeface="Courier" charset="0"/>
                <a:ea typeface="Courier" charset="0"/>
                <a:cs typeface="Courier" charset="0"/>
              </a:rPr>
              <a:t>Int</a:t>
            </a:r>
            <a:r>
              <a:rPr lang="en-US" sz="2000" dirty="0">
                <a:latin typeface="Courier" charset="0"/>
                <a:ea typeface="Courier" charset="0"/>
                <a:cs typeface="Courier" charset="0"/>
              </a:rPr>
              <a:t>, y: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endParaRPr lang="en-US" sz="2000" dirty="0" smtClean="0">
              <a:latin typeface="Courier" charset="0"/>
              <a:ea typeface="Courier" charset="0"/>
              <a:cs typeface="Courier" charset="0"/>
            </a:endParaRPr>
          </a:p>
          <a:p>
            <a:r>
              <a:rPr lang="en-US" sz="2000" dirty="0">
                <a:latin typeface="Courier" charset="0"/>
                <a:ea typeface="Courier" charset="0"/>
                <a:cs typeface="Courier" charset="0"/>
              </a:rPr>
              <a:t> </a:t>
            </a:r>
            <a:r>
              <a:rPr lang="en-US" sz="2000" dirty="0" smtClean="0">
                <a:latin typeface="Courier" charset="0"/>
                <a:ea typeface="Courier" charset="0"/>
                <a:cs typeface="Courier" charset="0"/>
              </a:rPr>
              <a:t> x </a:t>
            </a:r>
            <a:r>
              <a:rPr lang="en-US" sz="2000" dirty="0">
                <a:latin typeface="Courier" charset="0"/>
                <a:ea typeface="Courier" charset="0"/>
                <a:cs typeface="Courier" charset="0"/>
              </a:rPr>
              <a:t>+ y</a:t>
            </a:r>
            <a:br>
              <a:rPr lang="en-US" sz="2000" dirty="0">
                <a:latin typeface="Courier" charset="0"/>
                <a:ea typeface="Courier" charset="0"/>
                <a:cs typeface="Courier" charset="0"/>
              </a:rPr>
            </a:br>
            <a:endParaRPr lang="en-US" sz="2000" dirty="0" smtClean="0">
              <a:latin typeface="Courier" charset="0"/>
              <a:ea typeface="Courier" charset="0"/>
              <a:cs typeface="Courier" charset="0"/>
            </a:endParaRPr>
          </a:p>
          <a:p>
            <a:r>
              <a:rPr lang="en-US" sz="2000" b="1" dirty="0" err="1">
                <a:solidFill>
                  <a:srgbClr val="000080"/>
                </a:solidFill>
                <a:latin typeface="Courier" charset="0"/>
                <a:ea typeface="Courier" charset="0"/>
                <a:cs typeface="Courier" charset="0"/>
              </a:rPr>
              <a:t>def</a:t>
            </a:r>
            <a:r>
              <a:rPr lang="en-US" sz="2000" b="1" dirty="0">
                <a:solidFill>
                  <a:srgbClr val="000080"/>
                </a:solidFill>
                <a:latin typeface="Courier" charset="0"/>
                <a:ea typeface="Courier" charset="0"/>
                <a:cs typeface="Courier" charset="0"/>
              </a:rPr>
              <a:t> </a:t>
            </a:r>
            <a:r>
              <a:rPr lang="en-US" sz="2000" dirty="0" err="1">
                <a:latin typeface="Courier" charset="0"/>
                <a:ea typeface="Courier" charset="0"/>
                <a:cs typeface="Courier" charset="0"/>
              </a:rPr>
              <a:t>pitagoras</a:t>
            </a:r>
            <a:r>
              <a:rPr lang="en-US" sz="2000" dirty="0">
                <a:latin typeface="Courier" charset="0"/>
                <a:ea typeface="Courier" charset="0"/>
                <a:cs typeface="Courier" charset="0"/>
              </a:rPr>
              <a:t>(a: </a:t>
            </a:r>
            <a:r>
              <a:rPr lang="en-US" sz="2000" dirty="0" err="1">
                <a:latin typeface="Courier" charset="0"/>
                <a:ea typeface="Courier" charset="0"/>
                <a:cs typeface="Courier" charset="0"/>
              </a:rPr>
              <a:t>Int</a:t>
            </a:r>
            <a:r>
              <a:rPr lang="en-US" sz="2000" dirty="0">
                <a:latin typeface="Courier" charset="0"/>
                <a:ea typeface="Courier" charset="0"/>
                <a:cs typeface="Courier" charset="0"/>
              </a:rPr>
              <a:t>, b: </a:t>
            </a:r>
            <a:r>
              <a:rPr lang="en-US" sz="2000" dirty="0" err="1">
                <a:latin typeface="Courier" charset="0"/>
                <a:ea typeface="Courier" charset="0"/>
                <a:cs typeface="Courier" charset="0"/>
              </a:rPr>
              <a:t>Int</a:t>
            </a:r>
            <a:r>
              <a:rPr lang="en-US" sz="2000" dirty="0">
                <a:latin typeface="Courier" charset="0"/>
                <a:ea typeface="Courier" charset="0"/>
                <a:cs typeface="Courier" charset="0"/>
              </a:rPr>
              <a:t>): </a:t>
            </a:r>
            <a:r>
              <a:rPr lang="en-US" sz="2000" dirty="0" err="1">
                <a:latin typeface="Courier" charset="0"/>
                <a:ea typeface="Courier" charset="0"/>
                <a:cs typeface="Courier" charset="0"/>
              </a:rPr>
              <a:t>Int</a:t>
            </a:r>
            <a:r>
              <a:rPr lang="en-US" sz="2000" dirty="0">
                <a:latin typeface="Courier" charset="0"/>
                <a:ea typeface="Courier" charset="0"/>
                <a:cs typeface="Courier" charset="0"/>
              </a:rPr>
              <a:t> = {</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aa = </a:t>
            </a:r>
            <a:r>
              <a:rPr lang="en-US" sz="2000" i="1" dirty="0">
                <a:latin typeface="Courier" charset="0"/>
                <a:ea typeface="Courier" charset="0"/>
                <a:cs typeface="Courier" charset="0"/>
              </a:rPr>
              <a:t>square</a:t>
            </a:r>
            <a:r>
              <a:rPr lang="en-US" sz="2000" dirty="0">
                <a:latin typeface="Courier" charset="0"/>
                <a:ea typeface="Courier" charset="0"/>
                <a:cs typeface="Courier" charset="0"/>
              </a:rPr>
              <a:t>(a)</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b="1" dirty="0" err="1">
                <a:solidFill>
                  <a:srgbClr val="000080"/>
                </a:solidFill>
                <a:latin typeface="Courier" charset="0"/>
                <a:ea typeface="Courier" charset="0"/>
                <a:cs typeface="Courier" charset="0"/>
              </a:rPr>
              <a:t>val</a:t>
            </a:r>
            <a:r>
              <a:rPr lang="en-US" sz="2000" b="1" dirty="0">
                <a:solidFill>
                  <a:srgbClr val="000080"/>
                </a:solidFill>
                <a:latin typeface="Courier" charset="0"/>
                <a:ea typeface="Courier" charset="0"/>
                <a:cs typeface="Courier" charset="0"/>
              </a:rPr>
              <a:t> </a:t>
            </a:r>
            <a:r>
              <a:rPr lang="en-US" sz="2000" dirty="0">
                <a:latin typeface="Courier" charset="0"/>
                <a:ea typeface="Courier" charset="0"/>
                <a:cs typeface="Courier" charset="0"/>
              </a:rPr>
              <a:t>bb = </a:t>
            </a:r>
            <a:r>
              <a:rPr lang="en-US" sz="2000" i="1" dirty="0">
                <a:latin typeface="Courier" charset="0"/>
                <a:ea typeface="Courier" charset="0"/>
                <a:cs typeface="Courier" charset="0"/>
              </a:rPr>
              <a:t>square</a:t>
            </a:r>
            <a:r>
              <a:rPr lang="en-US" sz="2000" dirty="0">
                <a:latin typeface="Courier" charset="0"/>
                <a:ea typeface="Courier" charset="0"/>
                <a:cs typeface="Courier" charset="0"/>
              </a:rPr>
              <a:t>(b)</a:t>
            </a:r>
            <a:br>
              <a:rPr lang="en-US" sz="2000" dirty="0">
                <a:latin typeface="Courier" charset="0"/>
                <a:ea typeface="Courier" charset="0"/>
                <a:cs typeface="Courier" charset="0"/>
              </a:rPr>
            </a:br>
            <a:r>
              <a:rPr lang="en-US" sz="2000" dirty="0">
                <a:latin typeface="Courier" charset="0"/>
                <a:ea typeface="Courier" charset="0"/>
                <a:cs typeface="Courier" charset="0"/>
              </a:rPr>
              <a:t>  </a:t>
            </a:r>
            <a:r>
              <a:rPr lang="en-US" sz="2000" i="1" dirty="0">
                <a:latin typeface="Courier" charset="0"/>
                <a:ea typeface="Courier" charset="0"/>
                <a:cs typeface="Courier" charset="0"/>
              </a:rPr>
              <a:t>sum</a:t>
            </a:r>
            <a:r>
              <a:rPr lang="en-US" sz="2000" dirty="0">
                <a:latin typeface="Courier" charset="0"/>
                <a:ea typeface="Courier" charset="0"/>
                <a:cs typeface="Courier" charset="0"/>
              </a:rPr>
              <a:t>(aa, bb)</a:t>
            </a:r>
            <a:br>
              <a:rPr lang="en-US" sz="2000" dirty="0">
                <a:latin typeface="Courier" charset="0"/>
                <a:ea typeface="Courier" charset="0"/>
                <a:cs typeface="Courier" charset="0"/>
              </a:rPr>
            </a:br>
            <a:r>
              <a:rPr lang="en-US" sz="2000" dirty="0" smtClean="0">
                <a:latin typeface="Courier" charset="0"/>
                <a:ea typeface="Courier" charset="0"/>
                <a:cs typeface="Courier" charset="0"/>
              </a:rPr>
              <a:t>}</a:t>
            </a:r>
            <a:endParaRPr lang="en-US" sz="2000" dirty="0">
              <a:latin typeface="Courier" charset="0"/>
              <a:ea typeface="Courier" charset="0"/>
              <a:cs typeface="Courier" charset="0"/>
            </a:endParaRPr>
          </a:p>
        </p:txBody>
      </p:sp>
    </p:spTree>
    <p:extLst>
      <p:ext uri="{BB962C8B-B14F-4D97-AF65-F5344CB8AC3E}">
        <p14:creationId xmlns:p14="http://schemas.microsoft.com/office/powerpoint/2010/main" val="182532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1357</TotalTime>
  <Words>613</Words>
  <Application>Microsoft Macintosh PowerPoint</Application>
  <PresentationFormat>Custom</PresentationFormat>
  <Paragraphs>130</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Andale Mono</vt:lpstr>
      <vt:lpstr>Calibri</vt:lpstr>
      <vt:lpstr>Courier</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What is a continuation? </vt:lpstr>
      <vt:lpstr>What is a continuation? </vt:lpstr>
      <vt:lpstr>What is a continuation? </vt:lpstr>
      <vt:lpstr>What is a continuation? </vt:lpstr>
      <vt:lpstr>Direct style</vt:lpstr>
      <vt:lpstr>Continuation Passing Style  (CPS)</vt:lpstr>
      <vt:lpstr>What is a continuation? </vt:lpstr>
      <vt:lpstr>Heading Sky text medium 28pt Sub header Sky text medium 20pt</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23</cp:revision>
  <cp:lastPrinted>2013-01-11T11:49:20Z</cp:lastPrinted>
  <dcterms:created xsi:type="dcterms:W3CDTF">2018-05-01T15:26:05Z</dcterms:created>
  <dcterms:modified xsi:type="dcterms:W3CDTF">2019-01-29T14:15:22Z</dcterms:modified>
</cp:coreProperties>
</file>