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9" r:id="rId2"/>
    <p:sldId id="282" r:id="rId3"/>
    <p:sldId id="307" r:id="rId4"/>
    <p:sldId id="345" r:id="rId5"/>
    <p:sldId id="346" r:id="rId6"/>
    <p:sldId id="348" r:id="rId7"/>
    <p:sldId id="349" r:id="rId8"/>
    <p:sldId id="350" r:id="rId9"/>
    <p:sldId id="351" r:id="rId10"/>
    <p:sldId id="353" r:id="rId11"/>
    <p:sldId id="356" r:id="rId12"/>
    <p:sldId id="359" r:id="rId13"/>
    <p:sldId id="358" r:id="rId14"/>
    <p:sldId id="360" r:id="rId15"/>
    <p:sldId id="363" r:id="rId16"/>
    <p:sldId id="361" r:id="rId17"/>
    <p:sldId id="364" r:id="rId18"/>
    <p:sldId id="362" r:id="rId19"/>
    <p:sldId id="365" r:id="rId20"/>
    <p:sldId id="355" r:id="rId21"/>
    <p:sldId id="343" r:id="rId22"/>
    <p:sldId id="354" r:id="rId23"/>
    <p:sldId id="339" r:id="rId24"/>
    <p:sldId id="280" r:id="rId25"/>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6236"/>
  </p:normalViewPr>
  <p:slideViewPr>
    <p:cSldViewPr snapToGrid="0" snapToObjects="1">
      <p:cViewPr varScale="1">
        <p:scale>
          <a:sx n="92" d="100"/>
          <a:sy n="92" d="100"/>
        </p:scale>
        <p:origin x="176" y="320"/>
      </p:cViewPr>
      <p:guideLst/>
    </p:cSldViewPr>
  </p:slideViewPr>
  <p:outlineViewPr>
    <p:cViewPr>
      <p:scale>
        <a:sx n="33" d="100"/>
        <a:sy n="33" d="100"/>
      </p:scale>
      <p:origin x="0" y="-23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78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2/4/19</a:t>
            </a:fld>
            <a:endParaRPr lang="en-US"/>
          </a:p>
        </p:txBody>
      </p:sp>
      <p:sp>
        <p:nvSpPr>
          <p:cNvPr id="4" name="Footer Placeholder 3">
            <a:extLst>
              <a:ext uri="{FF2B5EF4-FFF2-40B4-BE49-F238E27FC236}">
                <a16:creationId xmlns="" xmlns:a16="http://schemas.microsoft.com/office/drawing/2014/main"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 xmlns:a16="http://schemas.microsoft.com/office/drawing/2014/main"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 xmlns:a16="http://schemas.microsoft.com/office/drawing/2014/main"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04/02/2019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 xmlns:a16="http://schemas.microsoft.com/office/drawing/2014/main"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 xmlns:a16="http://schemas.microsoft.com/office/drawing/2014/main"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 xmlns:a16="http://schemas.microsoft.com/office/drawing/2014/main"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 xmlns:a16="http://schemas.microsoft.com/office/drawing/2014/main"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2/4/19</a:t>
            </a:fld>
            <a:endParaRPr lang="en-US"/>
          </a:p>
        </p:txBody>
      </p:sp>
      <p:sp>
        <p:nvSpPr>
          <p:cNvPr id="10" name="Slide Image Placeholder 3">
            <a:extLst>
              <a:ext uri="{FF2B5EF4-FFF2-40B4-BE49-F238E27FC236}">
                <a16:creationId xmlns="" xmlns:a16="http://schemas.microsoft.com/office/drawing/2014/main"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 xmlns:a16="http://schemas.microsoft.com/office/drawing/2014/main"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 xmlns:a16="http://schemas.microsoft.com/office/drawing/2014/main"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 xmlns:a16="http://schemas.microsoft.com/office/drawing/2014/main"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2/4/19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Is familiar with continuations?</a:t>
            </a:r>
            <a:r>
              <a:rPr lang="en-US" baseline="0" dirty="0" smtClean="0"/>
              <a:t> Hands up!</a:t>
            </a:r>
            <a:endParaRPr lang="en-US" dirty="0" smtClean="0"/>
          </a:p>
        </p:txBody>
      </p:sp>
      <p:sp>
        <p:nvSpPr>
          <p:cNvPr id="4" name="Slide Number Placeholder 3"/>
          <p:cNvSpPr>
            <a:spLocks noGrp="1"/>
          </p:cNvSpPr>
          <p:nvPr>
            <p:ph type="sldNum" sz="quarter" idx="10"/>
          </p:nvPr>
        </p:nvSpPr>
        <p:spPr/>
        <p:txBody>
          <a:bodyPr/>
          <a:lstStyle/>
          <a:p>
            <a:pPr lvl="0"/>
            <a:fld id="{768C71A9-6C82-413F-B76E-0BA9A8B9830D}" type="slidenum">
              <a:rPr lang="uk-UA" smtClean="0"/>
              <a:t>2</a:t>
            </a:fld>
            <a:endParaRPr lang="uk-UA"/>
          </a:p>
        </p:txBody>
      </p:sp>
      <p:sp>
        <p:nvSpPr>
          <p:cNvPr id="5" name="Slide Number Placeholder 4"/>
          <p:cNvSpPr>
            <a:spLocks noGrp="1"/>
          </p:cNvSpPr>
          <p:nvPr>
            <p:ph type="sldNum" sz="quarter" idx="11"/>
          </p:nvPr>
        </p:nvSpPr>
        <p:spPr/>
        <p:txBody>
          <a:bodyPr/>
          <a:lstStyle/>
          <a:p>
            <a:fld id="{CF41DB38-EF8E-49C1-854C-7BA74D7DC14A}" type="slidenum">
              <a:rPr lang="uk-UA" smtClean="0"/>
              <a:t>2</a:t>
            </a:fld>
            <a:endParaRPr lang="uk-UA"/>
          </a:p>
        </p:txBody>
      </p:sp>
    </p:spTree>
    <p:extLst>
      <p:ext uri="{BB962C8B-B14F-4D97-AF65-F5344CB8AC3E}">
        <p14:creationId xmlns:p14="http://schemas.microsoft.com/office/powerpoint/2010/main" val="2112960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and recursive types are HARD to handle!!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183933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is ok with</a:t>
            </a:r>
            <a:r>
              <a:rPr lang="en-US" baseline="0" dirty="0" smtClean="0"/>
              <a:t> this code? Hands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err="1" smtClean="0"/>
              <a:t>treeFromInput</a:t>
            </a:r>
            <a:r>
              <a:rPr lang="en-US" dirty="0" smtClean="0"/>
              <a:t> returns</a:t>
            </a:r>
            <a:r>
              <a:rPr lang="en-US" baseline="0" dirty="0" smtClean="0"/>
              <a:t> a big tree even == can stack overflow</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12</a:t>
            </a:fld>
            <a:endParaRPr lang="en-US"/>
          </a:p>
        </p:txBody>
      </p:sp>
    </p:spTree>
    <p:extLst>
      <p:ext uri="{BB962C8B-B14F-4D97-AF65-F5344CB8AC3E}">
        <p14:creationId xmlns:p14="http://schemas.microsoft.com/office/powerpoint/2010/main" val="135139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Map function is not tail recursive and will </a:t>
            </a:r>
            <a:r>
              <a:rPr lang="en-US" baseline="0" dirty="0" err="1" smtClean="0"/>
              <a:t>stackoverflow</a:t>
            </a:r>
            <a:r>
              <a:rPr lang="en-US" baseline="0" dirty="0" smtClean="0"/>
              <a:t> for BIG trees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13</a:t>
            </a:fld>
            <a:endParaRPr lang="en-US"/>
          </a:p>
        </p:txBody>
      </p:sp>
    </p:spTree>
    <p:extLst>
      <p:ext uri="{BB962C8B-B14F-4D97-AF65-F5344CB8AC3E}">
        <p14:creationId xmlns:p14="http://schemas.microsoft.com/office/powerpoint/2010/main" val="1347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Lets convert this in a cps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14</a:t>
            </a:fld>
            <a:endParaRPr lang="en-US"/>
          </a:p>
        </p:txBody>
      </p:sp>
    </p:spTree>
    <p:extLst>
      <p:ext uri="{BB962C8B-B14F-4D97-AF65-F5344CB8AC3E}">
        <p14:creationId xmlns:p14="http://schemas.microsoft.com/office/powerpoint/2010/main" val="14994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function has an extra argumen</a:t>
            </a:r>
            <a:r>
              <a:rPr lang="en-US" baseline="0" dirty="0" smtClean="0"/>
              <a:t>t that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15</a:t>
            </a:fld>
            <a:endParaRPr lang="en-US"/>
          </a:p>
        </p:txBody>
      </p:sp>
    </p:spTree>
    <p:extLst>
      <p:ext uri="{BB962C8B-B14F-4D97-AF65-F5344CB8AC3E}">
        <p14:creationId xmlns:p14="http://schemas.microsoft.com/office/powerpoint/2010/main" val="190806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the end of our computation we just need the value so we continue with an identity.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16</a:t>
            </a:fld>
            <a:endParaRPr lang="en-US"/>
          </a:p>
        </p:txBody>
      </p:sp>
    </p:spTree>
    <p:extLst>
      <p:ext uri="{BB962C8B-B14F-4D97-AF65-F5344CB8AC3E}">
        <p14:creationId xmlns:p14="http://schemas.microsoft.com/office/powerpoint/2010/main" val="96383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17</a:t>
            </a:fld>
            <a:endParaRPr lang="en-US"/>
          </a:p>
        </p:txBody>
      </p:sp>
    </p:spTree>
    <p:extLst>
      <p:ext uri="{BB962C8B-B14F-4D97-AF65-F5344CB8AC3E}">
        <p14:creationId xmlns:p14="http://schemas.microsoft.com/office/powerpoint/2010/main" val="1911743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function is now</a:t>
            </a:r>
            <a:r>
              <a:rPr lang="en-US" baseline="0" dirty="0" smtClean="0"/>
              <a:t> tail recursive and cannot </a:t>
            </a:r>
            <a:r>
              <a:rPr lang="en-US" baseline="0" dirty="0" err="1" smtClean="0"/>
              <a:t>stackoverflow</a:t>
            </a:r>
            <a:r>
              <a:rPr lang="en-US" baseline="0" dirty="0" smtClean="0"/>
              <a:t> </a:t>
            </a:r>
            <a:r>
              <a:rPr lang="en-US" baseline="0" dirty="0" err="1" smtClean="0"/>
              <a:t>almos</a:t>
            </a:r>
            <a:r>
              <a:rPr lang="en-US" baseline="0" dirty="0" smtClean="0"/>
              <a:t> true </a:t>
            </a:r>
            <a:r>
              <a:rPr lang="en-US" baseline="0" dirty="0" smtClean="0">
                <a:sym typeface="Wingding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a:rPr>
              <a:t>But the code is pretty UGLY and difficult to read!!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18</a:t>
            </a:fld>
            <a:endParaRPr lang="en-US"/>
          </a:p>
        </p:txBody>
      </p:sp>
    </p:spTree>
    <p:extLst>
      <p:ext uri="{BB962C8B-B14F-4D97-AF65-F5344CB8AC3E}">
        <p14:creationId xmlns:p14="http://schemas.microsoft.com/office/powerpoint/2010/main" val="115649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Play with the signature</a:t>
            </a:r>
            <a:r>
              <a:rPr lang="en-US" baseline="0" dirty="0" smtClean="0"/>
              <a:t> and move the continuation outside the argument of our function.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19</a:t>
            </a:fld>
            <a:endParaRPr lang="en-US"/>
          </a:p>
        </p:txBody>
      </p:sp>
    </p:spTree>
    <p:extLst>
      <p:ext uri="{BB962C8B-B14F-4D97-AF65-F5344CB8AC3E}">
        <p14:creationId xmlns:p14="http://schemas.microsoft.com/office/powerpoint/2010/main" val="1983596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20</a:t>
            </a:fld>
            <a:endParaRPr lang="en-US"/>
          </a:p>
        </p:txBody>
      </p:sp>
    </p:spTree>
    <p:extLst>
      <p:ext uri="{BB962C8B-B14F-4D97-AF65-F5344CB8AC3E}">
        <p14:creationId xmlns:p14="http://schemas.microsoft.com/office/powerpoint/2010/main" val="86120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 xmlns:a16="http://schemas.microsoft.com/office/drawing/2014/main"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21</a:t>
            </a:fld>
            <a:endParaRPr lang="en-US"/>
          </a:p>
        </p:txBody>
      </p:sp>
    </p:spTree>
    <p:extLst>
      <p:ext uri="{BB962C8B-B14F-4D97-AF65-F5344CB8AC3E}">
        <p14:creationId xmlns:p14="http://schemas.microsoft.com/office/powerpoint/2010/main" val="82503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22</a:t>
            </a:fld>
            <a:endParaRPr lang="en-US"/>
          </a:p>
        </p:txBody>
      </p:sp>
    </p:spTree>
    <p:extLst>
      <p:ext uri="{BB962C8B-B14F-4D97-AF65-F5344CB8AC3E}">
        <p14:creationId xmlns:p14="http://schemas.microsoft.com/office/powerpoint/2010/main" val="1440315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 xmlns:a16="http://schemas.microsoft.com/office/drawing/2014/main"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 big is the portion? You</a:t>
            </a:r>
            <a:r>
              <a:rPr lang="en-US" baseline="0" dirty="0" smtClean="0"/>
              <a:t> chose!</a:t>
            </a:r>
          </a:p>
          <a:p>
            <a:endParaRPr lang="en-US" dirty="0" smtClean="0"/>
          </a:p>
          <a:p>
            <a:r>
              <a:rPr lang="en-US" dirty="0" smtClean="0"/>
              <a:t>This </a:t>
            </a:r>
            <a:r>
              <a:rPr lang="en-US" dirty="0" smtClean="0"/>
              <a:t>expression is composed of</a:t>
            </a:r>
            <a:r>
              <a:rPr lang="en-US" baseline="0" dirty="0" smtClean="0"/>
              <a:t> simpler expressions</a:t>
            </a:r>
            <a:r>
              <a:rPr lang="en-US" baseline="0" dirty="0" smtClean="0"/>
              <a:t>,</a:t>
            </a:r>
          </a:p>
          <a:p>
            <a:r>
              <a:rPr lang="en-US" dirty="0" smtClean="0"/>
              <a:t>How</a:t>
            </a:r>
            <a:r>
              <a:rPr lang="en-US" baseline="0" dirty="0" smtClean="0"/>
              <a:t> </a:t>
            </a:r>
            <a:r>
              <a:rPr lang="en-US" baseline="0" dirty="0" smtClean="0"/>
              <a:t>do you </a:t>
            </a:r>
            <a:r>
              <a:rPr lang="en-US" baseline="0" dirty="0" err="1" smtClean="0"/>
              <a:t>evaluete</a:t>
            </a:r>
            <a:r>
              <a:rPr lang="en-US" baseline="0" dirty="0" smtClean="0"/>
              <a:t> this expression? After we have a strategy for evaluating (lazy / higher) we reduce to normal form every expression after there is nothing left to reduce </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a:t>
            </a:r>
            <a:r>
              <a:rPr lang="en-US" baseline="0" dirty="0" smtClean="0"/>
              <a:t>4</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r>
              <a:rPr lang="en-US" dirty="0" smtClean="0"/>
              <a:t>Maybe we want to continue saving the value or printing it </a:t>
            </a:r>
            <a:r>
              <a:rPr lang="mr-IN"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 xmlns:a16="http://schemas.microsoft.com/office/drawing/2014/main"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 xmlns:a16="http://schemas.microsoft.com/office/drawing/2014/main"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 xmlns:a16="http://schemas.microsoft.com/office/drawing/2014/main"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 xmlns:a16="http://schemas.microsoft.com/office/drawing/2014/main"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 xmlns:a16="http://schemas.microsoft.com/office/drawing/2014/main"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 xmlns:a16="http://schemas.microsoft.com/office/drawing/2014/main"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 xmlns:a16="http://schemas.microsoft.com/office/drawing/2014/main"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 xmlns:a16="http://schemas.microsoft.com/office/drawing/2014/main"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 xmlns:a16="http://schemas.microsoft.com/office/drawing/2014/main"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 xmlns:a16="http://schemas.microsoft.com/office/drawing/2014/main"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 xmlns:a16="http://schemas.microsoft.com/office/drawing/2014/main"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hasCustomPrompt="1"/>
          </p:nvPr>
        </p:nvSpPr>
        <p:spPr>
          <a:xfrm>
            <a:off x="593728" y="612555"/>
            <a:ext cx="10510835" cy="468100"/>
          </a:xfrm>
        </p:spPr>
        <p:txBody>
          <a:bodyPr/>
          <a:lstStyle>
            <a:lvl1pPr>
              <a:defRPr/>
            </a:lvl1pPr>
          </a:lstStyle>
          <a:p>
            <a:pPr lvl="0"/>
            <a:r>
              <a:rPr lang="en-US" dirty="0"/>
              <a:t>Click to edit Master title </a:t>
            </a:r>
            <a:r>
              <a:rPr lang="en-US" dirty="0" smtClean="0"/>
              <a:t>style with code</a:t>
            </a:r>
            <a:endParaRPr lang="en-GB" dirty="0"/>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6" name="TextBox 5"/>
          <p:cNvSpPr txBox="1"/>
          <p:nvPr userDrawn="1"/>
        </p:nvSpPr>
        <p:spPr>
          <a:xfrm>
            <a:off x="583047" y="1080656"/>
            <a:ext cx="10510834" cy="4935602"/>
          </a:xfrm>
          <a:prstGeom prst="rect">
            <a:avLst/>
          </a:prstGeom>
          <a:noFill/>
        </p:spPr>
        <p:txBody>
          <a:bodyPr wrap="square" rtlCol="0">
            <a:noAutofit/>
          </a:bodyPr>
          <a:lstStyle/>
          <a:p>
            <a:r>
              <a:rPr lang="en-US" sz="2000" kern="0" baseline="0" dirty="0" err="1" smtClean="0">
                <a:latin typeface="Currier" charset="0"/>
              </a:rPr>
              <a:t>val</a:t>
            </a:r>
            <a:r>
              <a:rPr lang="en-US" sz="2000" kern="0" baseline="0" dirty="0" smtClean="0">
                <a:latin typeface="Currier" charset="0"/>
              </a:rPr>
              <a:t> a = (x: </a:t>
            </a:r>
            <a:r>
              <a:rPr lang="en-US" sz="2000" kern="0" baseline="0" dirty="0" err="1" smtClean="0">
                <a:latin typeface="Currier" charset="0"/>
              </a:rPr>
              <a:t>Int</a:t>
            </a:r>
            <a:r>
              <a:rPr lang="en-US" sz="2000" kern="0" baseline="0" dirty="0" smtClean="0">
                <a:latin typeface="Currier" charset="0"/>
              </a:rPr>
              <a:t>) =&gt; x</a:t>
            </a:r>
          </a:p>
          <a:p>
            <a:endParaRPr lang="en-US" sz="2000" kern="0" baseline="0" dirty="0" smtClean="0">
              <a:latin typeface="Currier" charset="0"/>
            </a:endParaRPr>
          </a:p>
          <a:p>
            <a:endParaRPr lang="en-US" sz="2000" kern="0" baseline="0" dirty="0">
              <a:latin typeface="Currier" charset="0"/>
            </a:endParaRPr>
          </a:p>
        </p:txBody>
      </p:sp>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dirty="0"/>
              <a:t>Click to edit Master title style</a:t>
            </a:r>
            <a:endParaRPr lang="en-GB" dirty="0"/>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 xmlns:a16="http://schemas.microsoft.com/office/drawing/2014/main"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dirty="0"/>
              <a:t>Click to edit Master text styles</a:t>
            </a: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 xmlns:a16="http://schemas.microsoft.com/office/drawing/2014/main"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 xmlns:a16="http://schemas.microsoft.com/office/drawing/2014/main"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 xmlns:a16="http://schemas.microsoft.com/office/drawing/2014/main"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 id="2147483654" r:id="rId7"/>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 xmlns:a16="http://schemas.microsoft.com/office/drawing/2014/main"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093428"/>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tree1</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2</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3</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sameTrees</a:t>
            </a:r>
            <a:r>
              <a:rPr lang="en-US" sz="2000" dirty="0">
                <a:latin typeface="Courier" charset="0"/>
                <a:ea typeface="Courier" charset="0"/>
                <a:cs typeface="Courier" charset="0"/>
              </a:rPr>
              <a:t>: Boolean = </a:t>
            </a:r>
            <a:r>
              <a:rPr lang="en-US" sz="2000" i="1" dirty="0">
                <a:solidFill>
                  <a:srgbClr val="660E7A"/>
                </a:solidFill>
                <a:latin typeface="Courier" charset="0"/>
                <a:ea typeface="Courier" charset="0"/>
                <a:cs typeface="Courier" charset="0"/>
              </a:rPr>
              <a:t>tree1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br>
              <a:rPr lang="en-US" sz="2000" i="1" dirty="0">
                <a:solidFill>
                  <a:srgbClr val="660E7A"/>
                </a:solidFill>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39218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477875"/>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tree3</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tree4</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sameInput</a:t>
            </a:r>
            <a:r>
              <a:rPr lang="en-US" sz="2000" dirty="0">
                <a:latin typeface="Courier" charset="0"/>
                <a:ea typeface="Courier" charset="0"/>
                <a:cs typeface="Courier" charset="0"/>
              </a:rPr>
              <a:t>: Boolean = </a:t>
            </a:r>
            <a:r>
              <a:rPr lang="en-US" sz="2000" i="1" dirty="0">
                <a:solidFill>
                  <a:srgbClr val="660E7A"/>
                </a:solidFill>
                <a:latin typeface="Courier" charset="0"/>
                <a:ea typeface="Courier" charset="0"/>
                <a:cs typeface="Courier" charset="0"/>
              </a:rPr>
              <a:t>tree1 </a:t>
            </a:r>
            <a:r>
              <a:rPr lang="en-US" sz="2000" dirty="0">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tree2</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144289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785652"/>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 </a:t>
            </a:r>
            <a:r>
              <a:rPr lang="mr-IN" sz="2000" dirty="0" err="1">
                <a:latin typeface="Courier" charset="0"/>
                <a:ea typeface="Courier" charset="0"/>
                <a:cs typeface="Courier" charset="0"/>
              </a:rPr>
              <a:t>r</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a:t>
            </a:r>
            <a:r>
              <a:rPr lang="mr-IN" sz="2000" dirty="0"/>
              <a:t/>
            </a:r>
            <a:br>
              <a:rPr lang="mr-IN" sz="2000" dirty="0"/>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5929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53346" y="2230582"/>
            <a:ext cx="3463636" cy="401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5181599"/>
            <a:ext cx="792164" cy="610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59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38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05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54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693493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Converting CPS in a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401205"/>
          </a:xfrm>
          <a:prstGeom prst="rect">
            <a:avLst/>
          </a:prstGeom>
          <a:noFill/>
          <a:effectLst>
            <a:outerShdw blurRad="50800" dist="50800" dir="5400000" algn="ctr" rotWithShape="0">
              <a:srgbClr val="000000">
                <a:alpha val="2000"/>
              </a:srgbClr>
            </a:outerShdw>
          </a:effectLst>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smtClean="0">
                <a:solidFill>
                  <a:schemeClr val="accent1">
                    <a:lumMod val="75000"/>
                  </a:schemeClr>
                </a:solidFill>
                <a:latin typeface="Courier" charset="0"/>
                <a:ea typeface="Courier" charset="0"/>
                <a:cs typeface="Courier" charset="0"/>
              </a:rPr>
              <a:t>def</a:t>
            </a:r>
            <a:r>
              <a:rPr lang="mr-IN" sz="2000" b="1" dirty="0" smtClean="0">
                <a:solidFill>
                  <a:schemeClr val="accent1">
                    <a:lumMod val="75000"/>
                  </a:schemeClr>
                </a:solidFill>
                <a:latin typeface="Courier" charset="0"/>
                <a:ea typeface="Courier" charset="0"/>
                <a:cs typeface="Courier" charset="0"/>
              </a:rPr>
              <a:t> </a:t>
            </a:r>
            <a:r>
              <a:rPr lang="mr-IN" sz="2000" dirty="0" err="1">
                <a:solidFill>
                  <a:schemeClr val="accent1">
                    <a:lumMod val="75000"/>
                  </a:schemeClr>
                </a:solidFill>
                <a:latin typeface="Courier" charset="0"/>
                <a:ea typeface="Courier" charset="0"/>
                <a:cs typeface="Courier" charset="0"/>
              </a:rPr>
              <a:t>mapping</a:t>
            </a:r>
            <a:r>
              <a:rPr lang="mr-IN" sz="2000" dirty="0">
                <a:solidFill>
                  <a:schemeClr val="accent1">
                    <a:lumMod val="75000"/>
                  </a:schemeClr>
                </a:solidFill>
                <a:latin typeface="Courier" charset="0"/>
                <a:ea typeface="Courier" charset="0"/>
                <a:cs typeface="Courier" charset="0"/>
              </a:rPr>
              <a:t>(</a:t>
            </a:r>
            <a:r>
              <a:rPr lang="mr-IN" sz="2000" dirty="0" err="1">
                <a:solidFill>
                  <a:schemeClr val="accent1">
                    <a:lumMod val="75000"/>
                  </a:schemeClr>
                </a:solidFill>
                <a:latin typeface="Courier" charset="0"/>
                <a:ea typeface="Courier" charset="0"/>
                <a:cs typeface="Courier" charset="0"/>
              </a:rPr>
              <a:t>tt</a:t>
            </a:r>
            <a:r>
              <a:rPr lang="mr-IN" sz="2000" dirty="0">
                <a:solidFill>
                  <a:schemeClr val="accent1">
                    <a:lumMod val="75000"/>
                  </a:schemeClr>
                </a:solidFill>
                <a:latin typeface="Courier" charset="0"/>
                <a:ea typeface="Courier" charset="0"/>
                <a:cs typeface="Courier" charset="0"/>
              </a:rPr>
              <a:t>: </a:t>
            </a:r>
            <a:r>
              <a:rPr lang="mr-IN" sz="2000" dirty="0" err="1">
                <a:solidFill>
                  <a:schemeClr val="accent1">
                    <a:lumMod val="75000"/>
                  </a:schemeClr>
                </a:solidFill>
                <a:latin typeface="Courier" charset="0"/>
                <a:ea typeface="Courier" charset="0"/>
                <a:cs typeface="Courier" charset="0"/>
              </a:rPr>
              <a:t>Tree</a:t>
            </a:r>
            <a:r>
              <a:rPr lang="mr-IN" sz="2000" dirty="0">
                <a:solidFill>
                  <a:schemeClr val="accent1">
                    <a:lumMod val="75000"/>
                  </a:schemeClr>
                </a:solidFill>
                <a:latin typeface="Courier" charset="0"/>
                <a:ea typeface="Courier" charset="0"/>
                <a:cs typeface="Courier" charset="0"/>
              </a:rPr>
              <a:t>[</a:t>
            </a:r>
            <a:r>
              <a:rPr lang="mr-IN" sz="2000" dirty="0" err="1">
                <a:solidFill>
                  <a:schemeClr val="accent1">
                    <a:lumMod val="75000"/>
                  </a:schemeClr>
                </a:solidFill>
                <a:latin typeface="Courier" charset="0"/>
                <a:ea typeface="Courier" charset="0"/>
                <a:cs typeface="Courier" charset="0"/>
              </a:rPr>
              <a:t>A</a:t>
            </a:r>
            <a:r>
              <a:rPr lang="mr-IN" sz="2000" dirty="0">
                <a:solidFill>
                  <a:schemeClr val="accent1">
                    <a:lumMod val="75000"/>
                  </a:schemeClr>
                </a:solidFill>
                <a:latin typeface="Courier" charset="0"/>
                <a:ea typeface="Courier" charset="0"/>
                <a:cs typeface="Courier" charset="0"/>
              </a:rPr>
              <a:t>]): </a:t>
            </a:r>
            <a:r>
              <a:rPr lang="mr-IN" sz="2000" dirty="0">
                <a:latin typeface="Courier" charset="0"/>
                <a:ea typeface="Courier" charset="0"/>
                <a:cs typeface="Courier" charset="0"/>
              </a:rPr>
              <a:t>(</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smtClean="0">
                <a:latin typeface="Courier" charset="0"/>
                <a:ea typeface="Courier" charset="0"/>
                <a:cs typeface="Courier" charset="0"/>
              </a:rPr>
              <a:t>]</a:t>
            </a:r>
            <a:r>
              <a:rPr lang="mr-IN" sz="2000" i="1" dirty="0">
                <a:latin typeface="Courier" charset="0"/>
                <a:ea typeface="Courier" charset="0"/>
                <a:cs typeface="Courier" charset="0"/>
              </a:rPr>
              <a:t/>
            </a:r>
            <a:br>
              <a:rPr lang="mr-IN" sz="2000" i="1" dirty="0">
                <a:latin typeface="Courier" charset="0"/>
                <a:ea typeface="Courier" charset="0"/>
                <a:cs typeface="Courier" charset="0"/>
              </a:rPr>
            </a:br>
            <a:endParaRPr lang="en-US" sz="2000" i="1" dirty="0" smtClean="0">
              <a:latin typeface="Courier" charset="0"/>
              <a:ea typeface="Courier" charset="0"/>
              <a:cs typeface="Courier" charset="0"/>
            </a:endParaRPr>
          </a:p>
          <a:p>
            <a:endParaRPr lang="en-US" sz="2000" i="1" dirty="0">
              <a:latin typeface="Courier" charset="0"/>
              <a:ea typeface="Courier" charset="0"/>
              <a:cs typeface="Courier" charset="0"/>
            </a:endParaRPr>
          </a:p>
          <a:p>
            <a:r>
              <a:rPr lang="mr-IN" sz="2000" b="1" dirty="0" err="1" smtClean="0">
                <a:solidFill>
                  <a:schemeClr val="accent1">
                    <a:lumMod val="40000"/>
                    <a:lumOff val="60000"/>
                  </a:schemeClr>
                </a:solidFill>
                <a:latin typeface="Courier" charset="0"/>
                <a:ea typeface="Courier" charset="0"/>
                <a:cs typeface="Courier" charset="0"/>
              </a:rPr>
              <a:t>def</a:t>
            </a:r>
            <a:r>
              <a:rPr lang="mr-IN" sz="2000" b="1" dirty="0" smtClean="0">
                <a:solidFill>
                  <a:schemeClr val="accent1">
                    <a:lumMod val="40000"/>
                    <a:lumOff val="60000"/>
                  </a:schemeClr>
                </a:solidFill>
                <a:latin typeface="Courier" charset="0"/>
                <a:ea typeface="Courier" charset="0"/>
                <a:cs typeface="Courier" charset="0"/>
              </a:rPr>
              <a:t> </a:t>
            </a:r>
            <a:r>
              <a:rPr lang="mr-IN" sz="2000" dirty="0" err="1" smtClean="0">
                <a:solidFill>
                  <a:schemeClr val="accent1">
                    <a:lumMod val="40000"/>
                    <a:lumOff val="60000"/>
                  </a:schemeClr>
                </a:solidFill>
                <a:latin typeface="Courier" charset="0"/>
                <a:ea typeface="Courier" charset="0"/>
                <a:cs typeface="Courier" charset="0"/>
              </a:rPr>
              <a:t>mapping</a:t>
            </a:r>
            <a:r>
              <a:rPr lang="mr-IN" sz="2000" dirty="0" smtClean="0">
                <a:solidFill>
                  <a:schemeClr val="accent1">
                    <a:lumMod val="40000"/>
                    <a:lumOff val="60000"/>
                  </a:schemeClr>
                </a:solidFill>
                <a:latin typeface="Courier" charset="0"/>
                <a:ea typeface="Courier" charset="0"/>
                <a:cs typeface="Courier" charset="0"/>
              </a:rPr>
              <a:t>(</a:t>
            </a:r>
            <a:r>
              <a:rPr lang="mr-IN" sz="2000" dirty="0" err="1" smtClean="0">
                <a:solidFill>
                  <a:schemeClr val="accent1">
                    <a:lumMod val="40000"/>
                    <a:lumOff val="60000"/>
                  </a:schemeClr>
                </a:solidFill>
                <a:latin typeface="Courier" charset="0"/>
                <a:ea typeface="Courier" charset="0"/>
                <a:cs typeface="Courier" charset="0"/>
              </a:rPr>
              <a:t>tt</a:t>
            </a:r>
            <a:r>
              <a:rPr lang="mr-IN" sz="2000" dirty="0" smtClean="0">
                <a:solidFill>
                  <a:schemeClr val="accent1">
                    <a:lumMod val="40000"/>
                    <a:lumOff val="60000"/>
                  </a:schemeClr>
                </a:solidFill>
                <a:latin typeface="Courier" charset="0"/>
                <a:ea typeface="Courier" charset="0"/>
                <a:cs typeface="Courier" charset="0"/>
              </a:rPr>
              <a:t>: </a:t>
            </a:r>
            <a:r>
              <a:rPr lang="mr-IN" sz="2000" dirty="0" err="1" smtClean="0">
                <a:solidFill>
                  <a:schemeClr val="accent1">
                    <a:lumMod val="40000"/>
                    <a:lumOff val="60000"/>
                  </a:schemeClr>
                </a:solidFill>
                <a:latin typeface="Courier" charset="0"/>
                <a:ea typeface="Courier" charset="0"/>
                <a:cs typeface="Courier" charset="0"/>
              </a:rPr>
              <a:t>Tree</a:t>
            </a:r>
            <a:r>
              <a:rPr lang="mr-IN" sz="2000" dirty="0" smtClean="0">
                <a:solidFill>
                  <a:schemeClr val="accent1">
                    <a:lumMod val="40000"/>
                    <a:lumOff val="60000"/>
                  </a:schemeClr>
                </a:solidFill>
                <a:latin typeface="Courier" charset="0"/>
                <a:ea typeface="Courier" charset="0"/>
                <a:cs typeface="Courier" charset="0"/>
              </a:rPr>
              <a:t>[</a:t>
            </a:r>
            <a:r>
              <a:rPr lang="mr-IN" sz="2000" dirty="0" err="1" smtClean="0">
                <a:solidFill>
                  <a:schemeClr val="accent1">
                    <a:lumMod val="40000"/>
                    <a:lumOff val="60000"/>
                  </a:schemeClr>
                </a:solidFill>
                <a:latin typeface="Courier" charset="0"/>
                <a:ea typeface="Courier" charset="0"/>
                <a:cs typeface="Courier" charset="0"/>
              </a:rPr>
              <a:t>A</a:t>
            </a:r>
            <a:r>
              <a:rPr lang="mr-IN" sz="2000" dirty="0" smtClean="0">
                <a:solidFill>
                  <a:schemeClr val="accent1">
                    <a:lumMod val="40000"/>
                    <a:lumOff val="60000"/>
                  </a:schemeClr>
                </a:solidFill>
                <a:latin typeface="Courier" charset="0"/>
                <a:ea typeface="Courier" charset="0"/>
                <a:cs typeface="Courier" charset="0"/>
              </a:rPr>
              <a:t>]): </a:t>
            </a:r>
            <a:r>
              <a:rPr lang="en-US" sz="2000" dirty="0" smtClean="0">
                <a:latin typeface="Courier" charset="0"/>
                <a:ea typeface="Courier" charset="0"/>
                <a:cs typeface="Courier" charset="0"/>
              </a:rPr>
              <a:t>(</a:t>
            </a:r>
            <a:r>
              <a:rPr lang="en-US" sz="2000" dirty="0" smtClean="0">
                <a:solidFill>
                  <a:srgbClr val="20999D"/>
                </a:solidFill>
                <a:latin typeface="Courier" charset="0"/>
                <a:ea typeface="Courier" charset="0"/>
                <a:cs typeface="Courier" charset="0"/>
              </a:rPr>
              <a:t>C</a:t>
            </a:r>
            <a:r>
              <a:rPr lang="mr-IN" sz="2000" dirty="0" smtClean="0">
                <a:latin typeface="Courier" charset="0"/>
                <a:ea typeface="Courier" charset="0"/>
                <a:cs typeface="Courier" charset="0"/>
              </a:rPr>
              <a:t> </a:t>
            </a:r>
            <a:r>
              <a:rPr lang="mr-IN" sz="2000" dirty="0">
                <a:latin typeface="Courier" charset="0"/>
                <a:ea typeface="Courier" charset="0"/>
                <a:cs typeface="Courier" charset="0"/>
              </a:rPr>
              <a:t>=&gt; </a:t>
            </a:r>
            <a:r>
              <a:rPr lang="en-US" sz="2000" dirty="0" smtClean="0">
                <a:solidFill>
                  <a:srgbClr val="20999D"/>
                </a:solidFill>
                <a:latin typeface="Courier" charset="0"/>
                <a:ea typeface="Courier" charset="0"/>
                <a:cs typeface="Courier" charset="0"/>
              </a:rPr>
              <a:t>D</a:t>
            </a:r>
            <a:r>
              <a:rPr lang="mr-IN" sz="2000" dirty="0" smtClean="0">
                <a:latin typeface="Courier" charset="0"/>
                <a:ea typeface="Courier" charset="0"/>
                <a:cs typeface="Courier" charset="0"/>
              </a:rPr>
              <a:t>) </a:t>
            </a:r>
            <a:r>
              <a:rPr lang="mr-IN" sz="2000" dirty="0">
                <a:latin typeface="Courier" charset="0"/>
                <a:ea typeface="Courier" charset="0"/>
                <a:cs typeface="Courier" charset="0"/>
              </a:rPr>
              <a:t>=&gt; </a:t>
            </a:r>
            <a:r>
              <a:rPr lang="en-US" sz="2000" dirty="0" smtClean="0">
                <a:solidFill>
                  <a:srgbClr val="20999D"/>
                </a:solidFill>
                <a:latin typeface="Courier" charset="0"/>
                <a:ea typeface="Courier" charset="0"/>
                <a:cs typeface="Courier" charset="0"/>
              </a:rPr>
              <a:t>D</a:t>
            </a:r>
            <a:r>
              <a:rPr lang="mr-IN" sz="2000" i="1" dirty="0">
                <a:latin typeface="Courier" charset="0"/>
                <a:ea typeface="Courier" charset="0"/>
                <a:cs typeface="Courier" charset="0"/>
              </a:rPr>
              <a:t/>
            </a:r>
            <a:br>
              <a:rPr lang="mr-IN" sz="2000" i="1" dirty="0">
                <a:latin typeface="Courier" charset="0"/>
                <a:ea typeface="Courier" charset="0"/>
                <a:cs typeface="Courier" charset="0"/>
              </a:rPr>
            </a:br>
            <a:r>
              <a:rPr lang="mr-IN" sz="2000" i="1" dirty="0">
                <a:latin typeface="Courier" charset="0"/>
                <a:ea typeface="Courier" charset="0"/>
                <a:cs typeface="Courier" charset="0"/>
              </a:rPr>
              <a:t/>
            </a:r>
            <a:br>
              <a:rPr lang="mr-IN" sz="2000" i="1" dirty="0">
                <a:latin typeface="Courier" charset="0"/>
                <a:ea typeface="Courier" charset="0"/>
                <a:cs typeface="Courier" charset="0"/>
              </a:rPr>
            </a:br>
            <a:endParaRPr lang="en-US" sz="2000" i="1" dirty="0" smtClean="0">
              <a:latin typeface="Courier" charset="0"/>
              <a:ea typeface="Courier" charset="0"/>
              <a:cs typeface="Courier" charset="0"/>
            </a:endParaRPr>
          </a:p>
          <a:p>
            <a:r>
              <a:rPr lang="mr-IN" sz="2000" b="1" dirty="0" err="1" smtClean="0">
                <a:solidFill>
                  <a:schemeClr val="accent1">
                    <a:lumMod val="20000"/>
                    <a:lumOff val="80000"/>
                  </a:schemeClr>
                </a:solidFill>
                <a:latin typeface="Courier" charset="0"/>
                <a:ea typeface="Courier" charset="0"/>
                <a:cs typeface="Courier" charset="0"/>
              </a:rPr>
              <a:t>def</a:t>
            </a:r>
            <a:r>
              <a:rPr lang="mr-IN" sz="2000" b="1" dirty="0" smtClean="0">
                <a:solidFill>
                  <a:schemeClr val="accent1">
                    <a:lumMod val="20000"/>
                    <a:lumOff val="80000"/>
                  </a:schemeClr>
                </a:solidFill>
                <a:latin typeface="Courier" charset="0"/>
                <a:ea typeface="Courier" charset="0"/>
                <a:cs typeface="Courier" charset="0"/>
              </a:rPr>
              <a:t> </a:t>
            </a:r>
            <a:r>
              <a:rPr lang="mr-IN" sz="2000" dirty="0" err="1" smtClean="0">
                <a:solidFill>
                  <a:schemeClr val="accent1">
                    <a:lumMod val="20000"/>
                    <a:lumOff val="80000"/>
                  </a:schemeClr>
                </a:solidFill>
                <a:latin typeface="Courier" charset="0"/>
                <a:ea typeface="Courier" charset="0"/>
                <a:cs typeface="Courier" charset="0"/>
              </a:rPr>
              <a:t>mapping</a:t>
            </a:r>
            <a:r>
              <a:rPr lang="mr-IN" sz="2000" dirty="0" smtClean="0">
                <a:solidFill>
                  <a:schemeClr val="accent1">
                    <a:lumMod val="20000"/>
                    <a:lumOff val="80000"/>
                  </a:schemeClr>
                </a:solidFill>
                <a:latin typeface="Courier" charset="0"/>
                <a:ea typeface="Courier" charset="0"/>
                <a:cs typeface="Courier" charset="0"/>
              </a:rPr>
              <a:t>(</a:t>
            </a:r>
            <a:r>
              <a:rPr lang="mr-IN" sz="2000" dirty="0" err="1" smtClean="0">
                <a:solidFill>
                  <a:schemeClr val="accent1">
                    <a:lumMod val="20000"/>
                    <a:lumOff val="80000"/>
                  </a:schemeClr>
                </a:solidFill>
                <a:latin typeface="Courier" charset="0"/>
                <a:ea typeface="Courier" charset="0"/>
                <a:cs typeface="Courier" charset="0"/>
              </a:rPr>
              <a:t>tt</a:t>
            </a:r>
            <a:r>
              <a:rPr lang="mr-IN" sz="2000" dirty="0" smtClean="0">
                <a:solidFill>
                  <a:schemeClr val="accent1">
                    <a:lumMod val="20000"/>
                    <a:lumOff val="80000"/>
                  </a:schemeClr>
                </a:solidFill>
                <a:latin typeface="Courier" charset="0"/>
                <a:ea typeface="Courier" charset="0"/>
                <a:cs typeface="Courier" charset="0"/>
              </a:rPr>
              <a:t>: </a:t>
            </a:r>
            <a:r>
              <a:rPr lang="mr-IN" sz="2000" dirty="0" err="1" smtClean="0">
                <a:solidFill>
                  <a:schemeClr val="accent1">
                    <a:lumMod val="20000"/>
                    <a:lumOff val="80000"/>
                  </a:schemeClr>
                </a:solidFill>
                <a:latin typeface="Courier" charset="0"/>
                <a:ea typeface="Courier" charset="0"/>
                <a:cs typeface="Courier" charset="0"/>
              </a:rPr>
              <a:t>Tree</a:t>
            </a:r>
            <a:r>
              <a:rPr lang="mr-IN" sz="2000" dirty="0" smtClean="0">
                <a:solidFill>
                  <a:schemeClr val="accent1">
                    <a:lumMod val="20000"/>
                    <a:lumOff val="80000"/>
                  </a:schemeClr>
                </a:solidFill>
                <a:latin typeface="Courier" charset="0"/>
                <a:ea typeface="Courier" charset="0"/>
                <a:cs typeface="Courier" charset="0"/>
              </a:rPr>
              <a:t>[</a:t>
            </a:r>
            <a:r>
              <a:rPr lang="mr-IN" sz="2000" dirty="0" err="1" smtClean="0">
                <a:solidFill>
                  <a:schemeClr val="accent1">
                    <a:lumMod val="20000"/>
                    <a:lumOff val="80000"/>
                  </a:schemeClr>
                </a:solidFill>
                <a:latin typeface="Courier" charset="0"/>
                <a:ea typeface="Courier" charset="0"/>
                <a:cs typeface="Courier" charset="0"/>
              </a:rPr>
              <a:t>A</a:t>
            </a:r>
            <a:r>
              <a:rPr lang="mr-IN" sz="2000" dirty="0" smtClean="0">
                <a:solidFill>
                  <a:schemeClr val="accent1">
                    <a:lumMod val="20000"/>
                    <a:lumOff val="80000"/>
                  </a:schemeClr>
                </a:solidFill>
                <a:latin typeface="Courier" charset="0"/>
                <a:ea typeface="Courier" charset="0"/>
                <a:cs typeface="Courier" charset="0"/>
              </a:rPr>
              <a:t>]): </a:t>
            </a:r>
            <a:r>
              <a:rPr lang="en-US" sz="2000" dirty="0" smtClean="0">
                <a:solidFill>
                  <a:schemeClr val="accent1">
                    <a:lumMod val="20000"/>
                    <a:lumOff val="80000"/>
                  </a:schemeClr>
                </a:solidFill>
                <a:latin typeface="Courier" charset="0"/>
                <a:ea typeface="Courier" charset="0"/>
                <a:cs typeface="Courier" charset="0"/>
              </a:rPr>
              <a:t>      </a:t>
            </a:r>
            <a:r>
              <a:rPr lang="en-US" sz="2000" dirty="0" err="1" smtClean="0">
                <a:latin typeface="Courier" charset="0"/>
                <a:ea typeface="Courier" charset="0"/>
                <a:cs typeface="Courier" charset="0"/>
              </a:rPr>
              <a:t>Cont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Cont</a:t>
            </a:r>
            <a:r>
              <a:rPr lang="mr-IN" sz="2000" dirty="0" smtClean="0">
                <a:latin typeface="Courier" charset="0"/>
                <a:ea typeface="Courier" charset="0"/>
                <a:cs typeface="Courier" charset="0"/>
              </a:rPr>
              <a:t>[</a:t>
            </a:r>
            <a:r>
              <a:rPr lang="mr-IN" sz="2000" dirty="0" err="1" smtClean="0">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 =&gt; </a:t>
            </a:r>
            <a:r>
              <a:rPr lang="mr-IN" sz="2000" dirty="0" err="1">
                <a:solidFill>
                  <a:srgbClr val="20999D"/>
                </a:solidFill>
                <a:latin typeface="Courier" charset="0"/>
                <a:ea typeface="Courier" charset="0"/>
                <a:cs typeface="Courier" charset="0"/>
              </a:rPr>
              <a:t>R</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Down Arrow 2"/>
          <p:cNvSpPr/>
          <p:nvPr/>
        </p:nvSpPr>
        <p:spPr>
          <a:xfrm>
            <a:off x="5448786" y="2165871"/>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448786" y="3054591"/>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448786" y="3990279"/>
            <a:ext cx="277091" cy="387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20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err="1" smtClean="0"/>
              <a:t>Gotchas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463826" y="1900719"/>
            <a:ext cx="10959548" cy="3477875"/>
          </a:xfrm>
          <a:prstGeom prst="rect">
            <a:avLst/>
          </a:prstGeom>
          <a:noFill/>
        </p:spPr>
        <p:txBody>
          <a:bodyPr wrap="square" rtlCol="0">
            <a:spAutoFit/>
          </a:bodyPr>
          <a:lstStyle/>
          <a:p>
            <a:r>
              <a:rPr lang="en-US" sz="2000" dirty="0">
                <a:solidFill>
                  <a:srgbClr val="808000"/>
                </a:solidFill>
                <a:latin typeface="Courier" charset="0"/>
                <a:ea typeface="Courier" charset="0"/>
                <a:cs typeface="Courier" charset="0"/>
              </a:rPr>
              <a:t>@</a:t>
            </a:r>
            <a:r>
              <a:rPr lang="en-US" sz="2000" dirty="0" err="1">
                <a:solidFill>
                  <a:srgbClr val="808000"/>
                </a:solidFill>
                <a:latin typeface="Courier" charset="0"/>
                <a:ea typeface="Courier" charset="0"/>
                <a:cs typeface="Courier" charset="0"/>
              </a:rPr>
              <a:t>tailrec</a:t>
            </a:r>
            <a:r>
              <a:rPr lang="en-US" sz="2000" dirty="0">
                <a:solidFill>
                  <a:srgbClr val="808000"/>
                </a:solidFill>
                <a:latin typeface="Courier" charset="0"/>
                <a:ea typeface="Courier" charset="0"/>
                <a:cs typeface="Courier" charset="0"/>
              </a:rPr>
              <a:t/>
            </a:r>
            <a:br>
              <a:rPr lang="en-US" sz="2000" dirty="0">
                <a:solidFill>
                  <a:srgbClr val="808000"/>
                </a:solidFill>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g(k: Unit =&gt; Unit): Unit = </a:t>
            </a:r>
            <a:r>
              <a:rPr lang="en-US" sz="2000" i="1" dirty="0">
                <a:latin typeface="Courier" charset="0"/>
                <a:ea typeface="Courier" charset="0"/>
                <a:cs typeface="Courier" charset="0"/>
              </a:rPr>
              <a:t>g</a:t>
            </a:r>
            <a:r>
              <a:rPr lang="en-US" sz="2000" dirty="0">
                <a:latin typeface="Courier" charset="0"/>
                <a:ea typeface="Courier" charset="0"/>
                <a:cs typeface="Courier" charset="0"/>
              </a:rPr>
              <a:t>(x =&gt; </a:t>
            </a:r>
            <a:r>
              <a:rPr lang="en-US" sz="2000" i="1" dirty="0">
                <a:latin typeface="Courier" charset="0"/>
                <a:ea typeface="Courier" charset="0"/>
                <a:cs typeface="Courier" charset="0"/>
              </a:rPr>
              <a:t>g</a:t>
            </a:r>
            <a:r>
              <a:rPr lang="en-US" sz="2000" dirty="0">
                <a:latin typeface="Courier" charset="0"/>
                <a:ea typeface="Courier" charset="0"/>
                <a:cs typeface="Courier" charset="0"/>
              </a:rPr>
              <a:t>(k</a:t>
            </a:r>
            <a:r>
              <a:rPr lang="en-US" sz="2000" dirty="0" smtClean="0">
                <a:latin typeface="Courier" charset="0"/>
                <a:ea typeface="Courier" charset="0"/>
                <a:cs typeface="Courier" charset="0"/>
              </a:rPr>
              <a:t>))</a:t>
            </a: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info] Compiling 1 Scala </a:t>
            </a:r>
            <a:r>
              <a:rPr lang="en-US" sz="2000" dirty="0" smtClean="0">
                <a:latin typeface="Courier" charset="0"/>
                <a:ea typeface="Courier" charset="0"/>
                <a:cs typeface="Courier" charset="0"/>
              </a:rPr>
              <a:t>source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en-US" sz="2000" dirty="0" err="1" smtClean="0">
                <a:latin typeface="Courier" charset="0"/>
                <a:ea typeface="Courier" charset="0"/>
                <a:cs typeface="Courier" charset="0"/>
              </a:rPr>
              <a:t>src</a:t>
            </a:r>
            <a:r>
              <a:rPr lang="en-US" sz="2000" dirty="0" smtClean="0">
                <a:latin typeface="Courier" charset="0"/>
                <a:ea typeface="Courier" charset="0"/>
                <a:cs typeface="Courier" charset="0"/>
              </a:rPr>
              <a:t>/main/</a:t>
            </a:r>
            <a:r>
              <a:rPr lang="en-US" sz="2000" dirty="0" err="1" smtClean="0">
                <a:latin typeface="Courier" charset="0"/>
                <a:ea typeface="Courier" charset="0"/>
                <a:cs typeface="Courier" charset="0"/>
              </a:rPr>
              <a:t>scala</a:t>
            </a:r>
            <a:r>
              <a:rPr lang="en-US" sz="2000" dirty="0" smtClean="0">
                <a:latin typeface="Courier" charset="0"/>
                <a:ea typeface="Courier" charset="0"/>
                <a:cs typeface="Courier" charset="0"/>
              </a:rPr>
              <a:t>/example/Var.scala:12:42</a:t>
            </a:r>
            <a:r>
              <a:rPr lang="en-US"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en-US" sz="2000" b="1" dirty="0" smtClean="0">
                <a:latin typeface="Courier" charset="0"/>
                <a:ea typeface="Courier" charset="0"/>
                <a:cs typeface="Courier" charset="0"/>
              </a:rPr>
              <a:t>could </a:t>
            </a:r>
            <a:r>
              <a:rPr lang="en-US" sz="2000" b="1" dirty="0">
                <a:latin typeface="Courier" charset="0"/>
                <a:ea typeface="Courier" charset="0"/>
                <a:cs typeface="Courier" charset="0"/>
              </a:rPr>
              <a:t>not optimize @</a:t>
            </a:r>
            <a:r>
              <a:rPr lang="en-US" sz="2000" b="1" dirty="0" err="1">
                <a:latin typeface="Courier" charset="0"/>
                <a:ea typeface="Courier" charset="0"/>
                <a:cs typeface="Courier" charset="0"/>
              </a:rPr>
              <a:t>tailrec</a:t>
            </a:r>
            <a:r>
              <a:rPr lang="en-US" sz="2000" b="1" dirty="0">
                <a:latin typeface="Courier" charset="0"/>
                <a:ea typeface="Courier" charset="0"/>
                <a:cs typeface="Courier" charset="0"/>
              </a:rPr>
              <a:t> annotated method g: it contains a recursive call not in tail </a:t>
            </a:r>
            <a:r>
              <a:rPr lang="en-US" sz="2000" b="1" dirty="0" smtClean="0">
                <a:latin typeface="Courier" charset="0"/>
                <a:ea typeface="Courier" charset="0"/>
                <a:cs typeface="Courier" charset="0"/>
              </a:rPr>
              <a:t>position</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err="1">
                <a:latin typeface="Courier" charset="0"/>
                <a:ea typeface="Courier" charset="0"/>
                <a:cs typeface="Courier" charset="0"/>
              </a:rPr>
              <a:t>def</a:t>
            </a:r>
            <a:r>
              <a:rPr lang="en-US" sz="2000" dirty="0">
                <a:latin typeface="Courier" charset="0"/>
                <a:ea typeface="Courier" charset="0"/>
                <a:cs typeface="Courier" charset="0"/>
              </a:rPr>
              <a:t> g(k: Unit =&gt; Unit): Unit = g(x =&gt; g(k</a:t>
            </a:r>
            <a:r>
              <a:rPr lang="en-US" sz="2000" dirty="0" smtClean="0">
                <a:latin typeface="Courier" charset="0"/>
                <a:ea typeface="Courier" charset="0"/>
                <a:cs typeface="Courier" charset="0"/>
              </a:rPr>
              <a:t>))</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a:t>
            </a:r>
            <a:r>
              <a:rPr lang="en-US" sz="2000" dirty="0" smtClean="0">
                <a:latin typeface="Courier" charset="0"/>
                <a:ea typeface="Courier" charset="0"/>
                <a:cs typeface="Courier" charset="0"/>
              </a:rPr>
              <a:t>]                                         ^</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one error found</a:t>
            </a:r>
          </a:p>
        </p:txBody>
      </p:sp>
    </p:spTree>
    <p:extLst>
      <p:ext uri="{BB962C8B-B14F-4D97-AF65-F5344CB8AC3E}">
        <p14:creationId xmlns:p14="http://schemas.microsoft.com/office/powerpoint/2010/main" val="955794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smtClean="0"/>
              <a:t>Recursive data types are not easy.</a:t>
            </a:r>
            <a:r>
              <a:rPr lang="en-GB" dirty="0"/>
              <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67131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 xmlns:a16="http://schemas.microsoft.com/office/drawing/2014/main"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 xmlns:a16="http://schemas.microsoft.com/office/drawing/2014/main"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 xmlns:a16="http://schemas.microsoft.com/office/drawing/2014/main"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7280198" cy="400110"/>
          </a:xfrm>
          <a:prstGeom prst="rect">
            <a:avLst/>
          </a:prstGeom>
          <a:noFill/>
        </p:spPr>
        <p:txBody>
          <a:bodyPr wrap="none" rtlCol="0">
            <a:spAutoFit/>
          </a:bodyPr>
          <a:lstStyle/>
          <a:p>
            <a:r>
              <a:rPr lang="en-US" sz="2000" dirty="0" smtClean="0"/>
              <a:t>A continuation is a portion of the context surrounding an expression.</a:t>
            </a:r>
            <a:endParaRPr lang="en-US" sz="2000" dirty="0" smtClean="0"/>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4000</TotalTime>
  <Words>947</Words>
  <Application>Microsoft Macintosh PowerPoint</Application>
  <PresentationFormat>Custom</PresentationFormat>
  <Paragraphs>226</Paragraphs>
  <Slides>24</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Andale Mono</vt:lpstr>
      <vt:lpstr>Calibri</vt:lpstr>
      <vt:lpstr>Courier</vt:lpstr>
      <vt:lpstr>Currier</vt:lpstr>
      <vt:lpstr>Lucida Grande</vt:lpstr>
      <vt:lpstr>Mangal</vt:lpstr>
      <vt:lpstr>Sky Text</vt:lpstr>
      <vt:lpstr>Sky Text Medium</vt:lpstr>
      <vt:lpstr>Wingdings</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A Recursive Data Type</vt:lpstr>
      <vt:lpstr>A Recursive Data Type</vt:lpstr>
      <vt:lpstr>A Recursive Data Type</vt:lpstr>
      <vt:lpstr>Using CPS</vt:lpstr>
      <vt:lpstr>Using CPS</vt:lpstr>
      <vt:lpstr>Using CPS</vt:lpstr>
      <vt:lpstr>Using CPS</vt:lpstr>
      <vt:lpstr>Using CPS</vt:lpstr>
      <vt:lpstr>Converting CPS in a data type</vt:lpstr>
      <vt:lpstr>Gotchas</vt:lpstr>
      <vt:lpstr>Recursive data types are not easy. </vt:lpstr>
      <vt:lpstr>What is a continuation? </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41</cp:revision>
  <cp:lastPrinted>2013-01-11T11:49:20Z</cp:lastPrinted>
  <dcterms:created xsi:type="dcterms:W3CDTF">2018-05-01T15:26:05Z</dcterms:created>
  <dcterms:modified xsi:type="dcterms:W3CDTF">2019-02-05T14:59:40Z</dcterms:modified>
</cp:coreProperties>
</file>