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82" r:id="rId3"/>
    <p:sldId id="307" r:id="rId4"/>
    <p:sldId id="345" r:id="rId5"/>
    <p:sldId id="346" r:id="rId6"/>
    <p:sldId id="348" r:id="rId7"/>
    <p:sldId id="349" r:id="rId8"/>
    <p:sldId id="350" r:id="rId9"/>
    <p:sldId id="351" r:id="rId10"/>
    <p:sldId id="353" r:id="rId11"/>
    <p:sldId id="383" r:id="rId12"/>
    <p:sldId id="356" r:id="rId13"/>
    <p:sldId id="359" r:id="rId14"/>
    <p:sldId id="358" r:id="rId15"/>
    <p:sldId id="360" r:id="rId16"/>
    <p:sldId id="363" r:id="rId17"/>
    <p:sldId id="361" r:id="rId18"/>
    <p:sldId id="364" r:id="rId19"/>
    <p:sldId id="362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9" r:id="rId34"/>
    <p:sldId id="380" r:id="rId35"/>
    <p:sldId id="381" r:id="rId36"/>
    <p:sldId id="382" r:id="rId37"/>
    <p:sldId id="384" r:id="rId38"/>
    <p:sldId id="355" r:id="rId39"/>
    <p:sldId id="386" r:id="rId40"/>
    <p:sldId id="387" r:id="rId41"/>
    <p:sldId id="388" r:id="rId42"/>
    <p:sldId id="385" r:id="rId43"/>
    <p:sldId id="389" r:id="rId44"/>
  </p:sldIdLst>
  <p:sldSz cx="11704638" cy="65833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DF4"/>
          </a:solidFill>
        </a:fill>
      </a:tcStyle>
    </a:wholeTbl>
    <a:band1H>
      <a:tcStyle>
        <a:tcBdr/>
        <a:fill>
          <a:solidFill>
            <a:srgbClr val="D0D8E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8E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  <a:tblStyle styleId="{37CE84F3-28C3-443E-9E96-99CF82512B78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C0504D"/>
          </a:solidFill>
        </a:fill>
      </a:tcStyle>
    </a:wholeTbl>
    <a:band1H>
      <a:tcStyle>
        <a:tcBdr/>
        <a:fill>
          <a:solidFill>
            <a:srgbClr val="993E3C"/>
          </a:solidFill>
        </a:fill>
      </a:tcStyle>
    </a:band1H>
    <a:band1V>
      <a:tcStyle>
        <a:tcBdr/>
        <a:fill>
          <a:solidFill>
            <a:srgbClr val="993E3C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993E3C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993E3C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F3230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wholeTbl>
    <a:band1H>
      <a:tcStyle>
        <a:tcBdr/>
        <a:fill>
          <a:solidFill>
            <a:srgbClr val="4F81BD"/>
          </a:solidFill>
        </a:fill>
      </a:tcStyle>
    </a:band1H>
    <a:band2H>
      <a:tcStyle>
        <a:tcBdr/>
        <a:fill>
          <a:solidFill>
            <a:srgbClr val="4F81BD"/>
          </a:solidFill>
        </a:fill>
      </a:tcStyle>
    </a:band2H>
    <a:band1V>
      <a:tcStyle>
        <a:tcBdr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band1V>
    <a:band2V>
      <a:tcStyle>
        <a:tcBdr/>
        <a:fill>
          <a:solidFill>
            <a:srgbClr val="4F81BD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/>
    <p:restoredTop sz="76253"/>
  </p:normalViewPr>
  <p:slideViewPr>
    <p:cSldViewPr snapToGrid="0" snapToObjects="1">
      <p:cViewPr varScale="1">
        <p:scale>
          <a:sx n="114" d="100"/>
          <a:sy n="114" d="100"/>
        </p:scale>
        <p:origin x="200" y="312"/>
      </p:cViewPr>
      <p:guideLst/>
    </p:cSldViewPr>
  </p:slideViewPr>
  <p:outlineViewPr>
    <p:cViewPr>
      <p:scale>
        <a:sx n="33" d="100"/>
        <a:sy n="33" d="100"/>
      </p:scale>
      <p:origin x="0" y="-2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307D236-EC24-49D4-9F92-5F62A454C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A8361D-062B-4882-9622-898F34F418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39E4C-5DBC-4EE5-94B9-2B43250ABC54}" type="datetimeFigureOut">
              <a:rPr lang="en-US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BBC38B-3F86-4712-96E2-845CD03C99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B4E439-A684-4CF1-8B15-24CE3577A4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BD1E3-8BF7-465A-B513-15576DB8D3BB}" type="slidenum">
              <a:t>‹#›</a:t>
            </a:fld>
            <a:endParaRPr lang="en-US"/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xmlns="" id="{1652160D-6E4D-493F-A1B8-94436B8D30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xmlns="" id="{003E91D0-8A5F-4EA7-944D-1242EC30F08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50446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7FEF0F-3A25-4473-A228-5FC940DA1706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rPr>
              <a:pPr marL="0" marR="0" lvl="0" indent="0" algn="r" defTabSz="117043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06/02/2019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CECAB09-B1CA-488D-9468-1238D693C4A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DBEF0D69-B2F4-4FE0-A167-B7409C8818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344184-F923-4CAF-9870-0C8F93BD5C96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203332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xmlns="" id="{E3CA4944-91DB-419C-9B85-6B2E48A4C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xmlns="" id="{FF35B9FD-E9C3-4A4E-A232-9C350D0136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50446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fld id="{5C40661A-FF99-43E9-8625-B04CCA98DB49}" type="datetime1">
              <a:rPr lang="en-US"/>
              <a:pPr lvl="0"/>
              <a:t>2/6/19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xmlns="" id="{0F45E758-102C-4252-9457-BDC346B25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9" y="744541"/>
            <a:ext cx="6616698" cy="37226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xmlns="" id="{D3DF7A88-849E-422C-BEA7-E1BD76F24FD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9764" y="4715908"/>
            <a:ext cx="5438137" cy="44677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4FE82BAE-4F41-4154-A441-5B43502F6C3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CED64587-65A8-466C-BB0B-B812D794A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fld id="{768C71A9-6C82-413F-B76E-0BA9A8B9830D}" type="slidenum">
              <a:t>‹#›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7469C-9F68-4097-95C7-42011AAA5201}" type="datetimeFigureOut">
              <a:rPr lang="en-US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1DB38-EF8E-49C1-854C-7BA74D7DC1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1pPr>
    <a:lvl2pPr marL="585216" marR="0" lvl="1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2pPr>
    <a:lvl3pPr marL="1170432" marR="0" lvl="2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3pPr>
    <a:lvl4pPr marL="1755648" marR="0" lvl="3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4pPr>
    <a:lvl5pPr marL="2340864" marR="0" lvl="4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familiar with continuations?</a:t>
            </a:r>
            <a:r>
              <a:rPr lang="en-US" baseline="0" dirty="0" smtClean="0"/>
              <a:t> Hands up!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2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96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11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662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Recursion</a:t>
            </a:r>
            <a:r>
              <a:rPr lang="en-US" baseline="0" dirty="0" smtClean="0"/>
              <a:t> and recursive types are HARD to handle!!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Many things can go wrong!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2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is ok with</a:t>
            </a:r>
            <a:r>
              <a:rPr lang="en-US" baseline="0" dirty="0" smtClean="0"/>
              <a:t> this code? Hands up!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</a:t>
            </a:r>
            <a:r>
              <a:rPr lang="en-US" dirty="0" err="1" smtClean="0"/>
              <a:t>treeFromInput</a:t>
            </a:r>
            <a:r>
              <a:rPr lang="en-US" dirty="0" smtClean="0"/>
              <a:t> returns</a:t>
            </a:r>
            <a:r>
              <a:rPr lang="en-US" baseline="0" dirty="0" smtClean="0"/>
              <a:t> a big tree even == can stack overflow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9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Recursion</a:t>
            </a:r>
            <a:r>
              <a:rPr lang="en-US" baseline="0" dirty="0" smtClean="0"/>
              <a:t> is HARD!!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Map function is not tail recursive and will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for BIG trees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Lets convert this in a cps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function has an extra argumen</a:t>
            </a:r>
            <a:r>
              <a:rPr lang="en-US" baseline="0" dirty="0" smtClean="0"/>
              <a:t>t that is the continuation.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the end of our computation we just need the value so we continue with an identity.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3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function is now</a:t>
            </a:r>
            <a:r>
              <a:rPr lang="en-US" baseline="0" dirty="0" smtClean="0"/>
              <a:t> tail recursive and cannot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almos</a:t>
            </a:r>
            <a:r>
              <a:rPr lang="en-US" baseline="0" dirty="0" smtClean="0"/>
              <a:t> true </a:t>
            </a:r>
            <a:r>
              <a:rPr lang="en-US" baseline="0" dirty="0" smtClean="0">
                <a:sym typeface="Wingdings"/>
              </a:rPr>
              <a:t>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But the code is pretty UGLY and difficult to read!!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with the signature</a:t>
            </a:r>
            <a:r>
              <a:rPr lang="en-US" baseline="0" dirty="0" smtClean="0"/>
              <a:t> and move the continuation outside the argument of our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Generalise</a:t>
            </a:r>
            <a:r>
              <a:rPr lang="en-US" baseline="0" dirty="0" smtClean="0"/>
              <a:t>! A generic type and R like a Response 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Create data type.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9CBAAC4-33AD-4986-92DF-2C3148E7E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A794444-6664-48A2-ADFA-6C7059D629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9764" y="4715908"/>
            <a:ext cx="5438137" cy="4467703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AE690-482B-4756-ACDC-87FC96C8FC33}"/>
              </a:ext>
            </a:extLst>
          </p:cNvPr>
          <p:cNvSpPr txBox="1">
            <a:spLocks noGrp="1"/>
          </p:cNvSpPr>
          <p:nvPr/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1704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CA4B2-E4AC-4C3C-BA98-6CC46BCCE6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ky Text"/>
                <a:ea typeface="+mn-ea"/>
                <a:cs typeface="+mn-cs"/>
              </a:rPr>
              <a:pPr marL="0" marR="0" lvl="0" indent="0" algn="r" defTabSz="11704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ky Tex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Type_0 is </a:t>
            </a:r>
            <a:r>
              <a:rPr lang="en-US" dirty="0" err="1" smtClean="0"/>
              <a:t>ou</a:t>
            </a:r>
            <a:r>
              <a:rPr lang="en-US" baseline="0" dirty="0" smtClean="0"/>
              <a:t> goal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4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 f with the k inside the continuation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K1 is a function from B to R and ??? Is type of 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r>
              <a:rPr lang="en-US" baseline="0" dirty="0" smtClean="0"/>
              <a:t> k1 in the previous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step</a:t>
            </a:r>
          </a:p>
          <a:p>
            <a:r>
              <a:rPr lang="en-US" dirty="0" smtClean="0"/>
              <a:t>If we only had an A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we have type_1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1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Done!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8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Job Done!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operation that given</a:t>
            </a:r>
            <a:r>
              <a:rPr lang="en-US" baseline="0" dirty="0" smtClean="0"/>
              <a:t> a value wraps it in a continuation context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2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Compose</a:t>
            </a:r>
            <a:r>
              <a:rPr lang="en-US" baseline="0" dirty="0" smtClean="0"/>
              <a:t> is nothing else than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and guess what continuation is a nice monad!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write yourself map method using the same </a:t>
            </a:r>
            <a:r>
              <a:rPr lang="en-US" baseline="0" dirty="0" err="1" smtClean="0"/>
              <a:t>tdd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tecnique</a:t>
            </a:r>
            <a:r>
              <a:rPr lang="en-US" baseline="0" dirty="0" smtClean="0"/>
              <a:t> we have seen previously.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is just utility function to extract the Response type out of a continuation.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big is the portion? You</a:t>
            </a:r>
            <a:r>
              <a:rPr lang="en-US" baseline="0" dirty="0" smtClean="0"/>
              <a:t> chose!</a:t>
            </a:r>
          </a:p>
          <a:p>
            <a:endParaRPr lang="en-US" dirty="0" smtClean="0"/>
          </a:p>
          <a:p>
            <a:r>
              <a:rPr lang="en-US" dirty="0" smtClean="0"/>
              <a:t>This expression is composed of</a:t>
            </a:r>
            <a:r>
              <a:rPr lang="en-US" baseline="0" dirty="0" smtClean="0"/>
              <a:t> simpler expressions,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do you </a:t>
            </a:r>
            <a:r>
              <a:rPr lang="en-US" baseline="0" dirty="0" err="1" smtClean="0"/>
              <a:t>evaluete</a:t>
            </a:r>
            <a:r>
              <a:rPr lang="en-US" baseline="0" dirty="0" smtClean="0"/>
              <a:t> this expression? After we have a strategy for evaluating (lazy / higher) we reduce to normal form every expression after there is nothing left to reduce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have our datatype we can transform this mapping function and make it more readable.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1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Reads </a:t>
            </a:r>
            <a:r>
              <a:rPr lang="en-US" dirty="0" err="1" smtClean="0"/>
              <a:t>nice</a:t>
            </a:r>
            <a:r>
              <a:rPr lang="en-US" baseline="0" dirty="0" err="1" smtClean="0"/>
              <a:t>cer</a:t>
            </a:r>
            <a:r>
              <a:rPr lang="en-US" baseline="0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6C272AF-405B-4A53-B2DC-4BB6F2F86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0E471A3-2DC4-47C1-8171-FAD24340FC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9764" y="4715908"/>
            <a:ext cx="5438137" cy="4467703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r>
              <a:rPr lang="en-US" dirty="0" smtClean="0"/>
              <a:t>Continuation have been studied for a long time </a:t>
            </a:r>
          </a:p>
          <a:p>
            <a:r>
              <a:rPr lang="en-US" dirty="0" smtClean="0"/>
              <a:t>Many</a:t>
            </a:r>
            <a:r>
              <a:rPr lang="en-US" baseline="0" dirty="0" smtClean="0"/>
              <a:t> interesting papers </a:t>
            </a:r>
            <a:r>
              <a:rPr lang="en-US" baseline="0" dirty="0" err="1" smtClean="0"/>
              <a:t>Flinski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Wadler</a:t>
            </a:r>
            <a:r>
              <a:rPr lang="en-US" baseline="0" dirty="0" smtClean="0"/>
              <a:t>, Meyer explore the relation between monads and cps.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Difficult to implement </a:t>
            </a:r>
            <a:r>
              <a:rPr lang="en-US" baseline="0" dirty="0" err="1" smtClean="0"/>
              <a:t>efficentely</a:t>
            </a:r>
            <a:r>
              <a:rPr lang="en-US" baseline="0" dirty="0" smtClean="0"/>
              <a:t>, very few languages have cps as a first class construct.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B30ADB-B6E3-4FC0-9F1A-2842C9223A2F}"/>
              </a:ext>
            </a:extLst>
          </p:cNvPr>
          <p:cNvSpPr txBox="1">
            <a:spLocks noGrp="1"/>
          </p:cNvSpPr>
          <p:nvPr/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1704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6D507-27E5-46D1-9024-00CB11B31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ky Text"/>
                <a:ea typeface="+mn-ea"/>
                <a:cs typeface="+mn-cs"/>
              </a:rPr>
              <a:pPr marL="0" marR="0" lvl="0" indent="0" algn="r" defTabSz="11704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ky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90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Who is familiar with </a:t>
            </a:r>
            <a:r>
              <a:rPr lang="en-US" baseline="0" dirty="0" err="1" smtClean="0"/>
              <a:t>Gotos</a:t>
            </a:r>
            <a:r>
              <a:rPr lang="en-US" baseline="0" dirty="0" smtClean="0"/>
              <a:t> and imperative style?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pure imperative program program</a:t>
            </a:r>
          </a:p>
          <a:p>
            <a:r>
              <a:rPr lang="en-US" baseline="0" dirty="0" smtClean="0"/>
              <a:t>Every line is a statement and with no value but side effect, and the lines are executed </a:t>
            </a:r>
            <a:r>
              <a:rPr lang="en-US" baseline="0" dirty="0" err="1" smtClean="0"/>
              <a:t>sequenctially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Like pasta and spaghetti? You should like spaghetti code as well.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6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Surprise!</a:t>
            </a:r>
          </a:p>
          <a:p>
            <a:endParaRPr lang="en-US" dirty="0" smtClean="0"/>
          </a:p>
          <a:p>
            <a:r>
              <a:rPr lang="en-US" dirty="0" smtClean="0"/>
              <a:t>Believe</a:t>
            </a:r>
            <a:r>
              <a:rPr lang="en-US" baseline="0" dirty="0" smtClean="0"/>
              <a:t> it or not t</a:t>
            </a:r>
            <a:r>
              <a:rPr lang="en-US" dirty="0" smtClean="0"/>
              <a:t>his is a </a:t>
            </a:r>
            <a:r>
              <a:rPr lang="en-US" dirty="0" err="1" smtClean="0"/>
              <a:t>scala</a:t>
            </a:r>
            <a:r>
              <a:rPr lang="en-US" dirty="0" smtClean="0"/>
              <a:t> valid</a:t>
            </a:r>
            <a:r>
              <a:rPr lang="en-US" baseline="0" dirty="0" smtClean="0"/>
              <a:t> program!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anybody guess what is the type of GOTO?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6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Surprise!</a:t>
            </a:r>
          </a:p>
          <a:p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dirty="0" err="1" smtClean="0"/>
              <a:t>scala</a:t>
            </a:r>
            <a:r>
              <a:rPr lang="en-US" dirty="0" smtClean="0"/>
              <a:t> valid</a:t>
            </a:r>
            <a:r>
              <a:rPr lang="en-US" baseline="0" dirty="0" smtClean="0"/>
              <a:t> program!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used the Continuation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8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familiar with continuations?</a:t>
            </a:r>
            <a:r>
              <a:rPr lang="en-US" baseline="0" dirty="0" smtClean="0"/>
              <a:t> Hands up!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37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8756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use cps you cant use </a:t>
            </a:r>
            <a:r>
              <a:rPr lang="en-US" baseline="0" dirty="0" err="1" smtClean="0"/>
              <a:t>tailrec</a:t>
            </a:r>
            <a:r>
              <a:rPr lang="en-US" baseline="0" dirty="0" smtClean="0"/>
              <a:t> annotation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Tailrec</a:t>
            </a:r>
            <a:r>
              <a:rPr lang="en-US" baseline="0" dirty="0" smtClean="0"/>
              <a:t> is buggy!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Left and right trees  Deep!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Mapping function will stack overflow! But you said the continuation was </a:t>
            </a:r>
            <a:r>
              <a:rPr lang="en-US" baseline="0" dirty="0" err="1" smtClean="0"/>
              <a:t>tailrec</a:t>
            </a:r>
            <a:r>
              <a:rPr lang="en-US" baseline="0" dirty="0" smtClean="0"/>
              <a:t>!!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4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Step back to naïve cps implementation.</a:t>
            </a:r>
          </a:p>
          <a:p>
            <a:endParaRPr lang="en-US" baseline="0" dirty="0" smtClean="0"/>
          </a:p>
          <a:p>
            <a:r>
              <a:rPr lang="en-US" dirty="0" smtClean="0"/>
              <a:t>K</a:t>
            </a:r>
            <a:r>
              <a:rPr lang="en-US" baseline="0" dirty="0" smtClean="0"/>
              <a:t> is not a tail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green area is the continuation for 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9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Transform the a bit the signature to use a trampoline provided by </a:t>
            </a:r>
            <a:r>
              <a:rPr lang="en-US" baseline="0" dirty="0" err="1" smtClean="0"/>
              <a:t>scala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can extend the data type Continuation to use trampolines HOWEVER you still see stack overflows for the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and you need to change implementation to use </a:t>
            </a:r>
            <a:r>
              <a:rPr lang="en-US" baseline="0" dirty="0" err="1" smtClean="0"/>
              <a:t>tailrecM</a:t>
            </a:r>
            <a:r>
              <a:rPr lang="en-US" baseline="0" dirty="0" smtClean="0"/>
              <a:t> (Cats or similar technique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Performance wise is not the best, but you know </a:t>
            </a:r>
            <a:r>
              <a:rPr lang="en-US" baseline="0" dirty="0" err="1" smtClean="0"/>
              <a:t>trampolining</a:t>
            </a:r>
            <a:r>
              <a:rPr lang="en-US" baseline="0" dirty="0" smtClean="0"/>
              <a:t> is expensive but safe!.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7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Delimited Continuations</a:t>
            </a:r>
            <a:r>
              <a:rPr lang="en-US" baseline="0" dirty="0" smtClean="0"/>
              <a:t> are available </a:t>
            </a:r>
            <a:r>
              <a:rPr lang="en-US" baseline="0" dirty="0" err="1" smtClean="0"/>
              <a:t>nativeli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cats provide a </a:t>
            </a:r>
            <a:r>
              <a:rPr lang="en-US" baseline="0" dirty="0" err="1" smtClean="0"/>
              <a:t>ContT</a:t>
            </a:r>
            <a:r>
              <a:rPr lang="en-US" baseline="0" dirty="0" smtClean="0"/>
              <a:t>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4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43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38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Green area is the continuation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Green area is the continuation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Green area is the continuation</a:t>
            </a:r>
          </a:p>
          <a:p>
            <a:endParaRPr lang="en-US" dirty="0" smtClean="0"/>
          </a:p>
          <a:p>
            <a:r>
              <a:rPr lang="en-US" dirty="0" smtClean="0"/>
              <a:t>Maybe we want to continue saving the value or printing it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style</a:t>
            </a:r>
            <a:r>
              <a:rPr lang="en-US" dirty="0" smtClean="0"/>
              <a:t> you</a:t>
            </a:r>
            <a:r>
              <a:rPr lang="en-US" baseline="0" dirty="0" smtClean="0"/>
              <a:t> use every day.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</a:t>
            </a:r>
            <a:r>
              <a:rPr lang="en-US" baseline="0" dirty="0" smtClean="0"/>
              <a:t> function takes an extra argument in respect of their direct style, this argument is the continuation.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Every function doesn’t return a value explicitly but rather call the continuation.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Turning inside out our world. Or better Turning outside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4CFBF-8D11-468E-BBC8-4C90355576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96902" y="4637086"/>
            <a:ext cx="10510835" cy="677863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0B18E8-D1BB-4220-BD5E-A3355BF002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6902" y="5314949"/>
            <a:ext cx="10510835" cy="674690"/>
          </a:xfrm>
        </p:spPr>
        <p:txBody>
          <a:bodyPr anchorCtr="1"/>
          <a:lstStyle>
            <a:lvl1pPr marL="0" indent="0" algn="ctr">
              <a:buNone/>
              <a:defRPr sz="2000">
                <a:latin typeface="Sky Text Medium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F38BF83-9CAE-4C45-9EFD-A6BA12B1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9" y="725896"/>
            <a:ext cx="7787231" cy="438031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85809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7CFB1FD7-D423-4AA6-BC9F-CEE35A35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2B5BA3C6-F5B9-4BA3-9D83-0648A80C37D0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282A6-0B91-486E-A085-113BE205069C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388E442-17E8-4F61-9A6A-C188E334C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B968BC8-66AB-472B-8797-AB0AB0FBF57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6902" y="1601791"/>
            <a:ext cx="10510835" cy="40544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10437BF-7B3C-4944-9438-F0E72485DA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5792" y="5656258"/>
            <a:ext cx="4677814" cy="333371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132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21D0E-6F86-42A8-AD0F-EAD1F500A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E4711-D31B-427D-B501-9EF6C1BEE63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6902" y="1601791"/>
            <a:ext cx="5139595" cy="40544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35EB66-D1B6-426D-AB4C-AE5AD7BF3FB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73766" y="1601791"/>
            <a:ext cx="5133971" cy="40544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31379DFD-2E96-489A-AFFA-0FACA2B04512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58C0EE-8D95-43A6-85C3-663A4D439375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ECF1529D-7B77-4B9A-8DBA-249C98CB5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5792" y="5656258"/>
            <a:ext cx="4677814" cy="333371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9247F1E8-A1CE-4134-8393-70EBEBD0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248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F7764-C8B7-4A0C-A362-F9A3AEAD5E6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93728" y="612555"/>
            <a:ext cx="10510835" cy="468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</a:t>
            </a:r>
            <a:r>
              <a:rPr lang="en-US" dirty="0" smtClean="0"/>
              <a:t>style with code</a:t>
            </a:r>
            <a:endParaRPr lang="en-GB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1054F63D-6497-4C73-8EDA-4BDCB9B86FED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F150FC-8660-449A-A71B-10D000A89E7F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B53228E-179F-4E23-9F82-58F06247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583047" y="1080656"/>
            <a:ext cx="10510834" cy="4935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kern="0" baseline="0" dirty="0" err="1" smtClean="0">
                <a:latin typeface="Currier" charset="0"/>
              </a:rPr>
              <a:t>val</a:t>
            </a:r>
            <a:r>
              <a:rPr lang="en-US" sz="2000" kern="0" baseline="0" dirty="0" smtClean="0">
                <a:latin typeface="Currier" charset="0"/>
              </a:rPr>
              <a:t> a = (x: </a:t>
            </a:r>
            <a:r>
              <a:rPr lang="en-US" sz="2000" kern="0" baseline="0" dirty="0" err="1" smtClean="0">
                <a:latin typeface="Currier" charset="0"/>
              </a:rPr>
              <a:t>Int</a:t>
            </a:r>
            <a:r>
              <a:rPr lang="en-US" sz="2000" kern="0" baseline="0" dirty="0" smtClean="0">
                <a:latin typeface="Currier" charset="0"/>
              </a:rPr>
              <a:t>) =&gt; x</a:t>
            </a:r>
          </a:p>
          <a:p>
            <a:endParaRPr lang="en-US" sz="2000" kern="0" baseline="0" dirty="0" smtClean="0">
              <a:latin typeface="Currier" charset="0"/>
            </a:endParaRPr>
          </a:p>
          <a:p>
            <a:endParaRPr lang="en-US" sz="2000" kern="0" baseline="0" dirty="0">
              <a:latin typeface="Cur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63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F7764-C8B7-4A0C-A362-F9A3AEAD5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1054F63D-6497-4C73-8EDA-4BDCB9B86FED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F150FC-8660-449A-A71B-10D000A89E7F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A35768B9-0CFF-4DE1-8FC7-6C6460CDD2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5792" y="5656258"/>
            <a:ext cx="4677814" cy="333371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B53228E-179F-4E23-9F82-58F06247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</p:spTree>
    <p:extLst/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B65F637C-89CC-408A-A6B7-5E62AC56BEBF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7AAAB9-E865-446B-A41D-0B0EEC10F340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21196BCA-DFA4-465A-A2F2-ECBB1F3B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6031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olour">
    <p:bg>
      <p:bgPr>
        <a:gradFill>
          <a:gsLst>
            <a:gs pos="0">
              <a:srgbClr val="009CDD"/>
            </a:gs>
            <a:gs pos="100000">
              <a:srgbClr val="3333AD"/>
            </a:gs>
          </a:gsLst>
          <a:lin ang="206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1E8A6-A582-4771-9A94-FCDA8648B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2782884"/>
            <a:ext cx="10510835" cy="10175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096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C8E5B4-7946-4318-A239-806DA6EEF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32652-3AB5-4321-83D8-6D63FC3AE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6902" y="1601791"/>
            <a:ext cx="10510835" cy="4054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</p:sldLayoutIdLst>
  <p:txStyles>
    <p:titleStyle>
      <a:lvl1pPr marL="0" marR="0" lvl="0" indent="0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9CDD"/>
          </a:solidFill>
          <a:uFillTx/>
          <a:latin typeface="Sky Text Medium"/>
        </a:defRPr>
      </a:lvl1pPr>
    </p:titleStyle>
    <p:bodyStyle>
      <a:lvl1pPr marL="229614" marR="0" lvl="0" indent="-229614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323232"/>
          </a:solidFill>
          <a:uFillTx/>
          <a:latin typeface="Sky Text"/>
        </a:defRPr>
      </a:lvl1pPr>
      <a:lvl2pPr marL="460372" marR="0" lvl="1" indent="-228600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Arial" pitchFamily="34"/>
        <a:buChar char="–"/>
        <a:tabLst/>
        <a:defRPr lang="en-US" sz="1600" b="0" i="0" u="none" strike="noStrike" kern="1200" cap="none" spc="0" baseline="0">
          <a:solidFill>
            <a:srgbClr val="323232"/>
          </a:solidFill>
          <a:uFillTx/>
          <a:latin typeface="Sky Text"/>
        </a:defRPr>
      </a:lvl2pPr>
      <a:lvl3pPr marL="623885" marR="0" lvl="2" indent="-161921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Lucida Grande"/>
        <a:buChar char="­"/>
        <a:tabLst/>
        <a:defRPr lang="en-US" sz="1400" b="0" i="0" u="none" strike="noStrike" kern="1200" cap="none" spc="0" baseline="0">
          <a:solidFill>
            <a:srgbClr val="323232"/>
          </a:solidFill>
          <a:uFillTx/>
          <a:latin typeface="Sky Text"/>
        </a:defRPr>
      </a:lvl3pPr>
      <a:lvl4pPr marL="893761" marR="0" lvl="3" indent="-179386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Arial" pitchFamily="34"/>
        <a:buChar char="–"/>
        <a:tabLst/>
        <a:defRPr lang="en-US" sz="1200" b="0" i="0" u="none" strike="noStrike" kern="1200" cap="none" spc="0" baseline="0">
          <a:solidFill>
            <a:srgbClr val="323232"/>
          </a:solidFill>
          <a:uFillTx/>
          <a:latin typeface="Sky Tex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la/scala-continuations" TargetMode="External"/><Relationship Id="rId4" Type="http://schemas.openxmlformats.org/officeDocument/2006/relationships/hyperlink" Target="https://github.com/typelevel/cats/blob/master/core/src/main/scala/cats/data/ContT.scala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0B8D4-3832-41C7-B84A-ABB5BD1158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96902" y="4637086"/>
            <a:ext cx="10510835" cy="677863"/>
          </a:xfrm>
        </p:spPr>
        <p:txBody>
          <a:bodyPr/>
          <a:lstStyle/>
          <a:p>
            <a:pPr lvl="0"/>
            <a:r>
              <a:rPr lang="en-GB" dirty="0" smtClean="0"/>
              <a:t>DIY Continuations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7C450-884A-416F-8121-97A271368A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6902" y="5314949"/>
            <a:ext cx="10510835" cy="674690"/>
          </a:xfrm>
        </p:spPr>
        <p:txBody>
          <a:bodyPr/>
          <a:lstStyle/>
          <a:p>
            <a:pPr lvl="0"/>
            <a:r>
              <a:rPr lang="en-GB" dirty="0" smtClean="0"/>
              <a:t>Paolo Picci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Continuation Passing Style  (CPS)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8" y="139130"/>
            <a:ext cx="3124200" cy="252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398" y="1900719"/>
            <a:ext cx="82576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pitagoras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7"/>
            <a:ext cx="10510835" cy="4130211"/>
          </a:xfrm>
        </p:spPr>
        <p:txBody>
          <a:bodyPr/>
          <a:lstStyle/>
          <a:p>
            <a:pPr lvl="0"/>
            <a:r>
              <a:rPr lang="en-US" dirty="0" smtClean="0"/>
              <a:t>CPS 101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real world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A Recursive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sealed</a:t>
            </a:r>
            <a:r>
              <a:rPr 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trait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Serializable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Leaf[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Node[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](left: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], right: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sameTrees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Boolean =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tree1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tree2</a:t>
            </a:r>
            <a:b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A Recursive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sealed</a:t>
            </a:r>
            <a:r>
              <a:rPr 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trait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Serializable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Leaf[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Node[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](left: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], right: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tree3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 err="1">
                <a:latin typeface="Courier" charset="0"/>
                <a:ea typeface="Courier" charset="0"/>
                <a:cs typeface="Courier" charset="0"/>
              </a:rPr>
              <a:t>treeFromInput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tree4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 err="1">
                <a:latin typeface="Courier" charset="0"/>
                <a:ea typeface="Courier" charset="0"/>
                <a:cs typeface="Courier" charset="0"/>
              </a:rPr>
              <a:t>treeFromInput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sameInput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Boolean =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tree3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tree4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A Recursive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sealed</a:t>
            </a:r>
            <a:r>
              <a:rPr 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trait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Serializable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Leaf[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Node[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](left: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], right: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=&gt;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000" dirty="0"/>
              <a:t/>
            </a:r>
            <a:br>
              <a:rPr lang="mr-IN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3346" y="2230582"/>
            <a:ext cx="3463636" cy="40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181599"/>
            <a:ext cx="792164" cy="610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7"/>
            <a:ext cx="10510835" cy="4130211"/>
          </a:xfrm>
        </p:spPr>
        <p:txBody>
          <a:bodyPr/>
          <a:lstStyle/>
          <a:p>
            <a:pPr lvl="0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i="1" dirty="0" smtClean="0"/>
              <a:t>”Say </a:t>
            </a:r>
            <a:r>
              <a:rPr lang="en-GB" i="1" dirty="0"/>
              <a:t>you're in the kitchen in front of the refrigerator, thinking about a sandwich. You take a continuation right there and stick it in your pocket. Then you get some turkey and bread out of the refrigerator and make yourself a sandwich, which is now sitting on the counter. You invoke the continuation in your pocket, and you find yourself standing in front of the refrigerator again, thinking about a sandwich. But fortunately, there's a sandwich on the counter, and all the materials used to make it are gone. So you eat it.” </a:t>
            </a:r>
            <a:r>
              <a:rPr lang="en-GB" i="1" dirty="0" smtClean="0"/>
              <a:t>  </a:t>
            </a:r>
            <a:br>
              <a:rPr lang="en-GB" i="1" dirty="0" smtClean="0"/>
            </a:br>
            <a:r>
              <a:rPr lang="en-GB" i="1" dirty="0"/>
              <a:t>	</a:t>
            </a:r>
            <a:r>
              <a:rPr lang="en-GB" i="1" dirty="0" smtClean="0"/>
              <a:t>				</a:t>
            </a:r>
            <a:br>
              <a:rPr lang="en-GB" i="1" dirty="0" smtClean="0"/>
            </a:br>
            <a:r>
              <a:rPr lang="en-GB" i="1" dirty="0"/>
              <a:t>	</a:t>
            </a:r>
            <a:r>
              <a:rPr lang="en-GB" i="1" dirty="0" smtClean="0"/>
              <a:t>						- Palmer</a:t>
            </a:r>
            <a:r>
              <a:rPr lang="en-GB" i="1" dirty="0"/>
              <a:t>, Luke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Converting CPS in a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40120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endParaRPr lang="en-US" sz="2000" i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i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endParaRPr lang="en-US" sz="2000" i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Cont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448786" y="2165871"/>
            <a:ext cx="277091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448786" y="3054591"/>
            <a:ext cx="277091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448786" y="3990279"/>
            <a:ext cx="277091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type_1: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000" y="2304000"/>
            <a:ext cx="9293262" cy="24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3065" y="2576945"/>
            <a:ext cx="9293262" cy="211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3065" y="2916000"/>
            <a:ext cx="9293262" cy="183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3204000"/>
            <a:ext cx="9227127" cy="183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(???: </a:t>
            </a:r>
            <a:r>
              <a:rPr lang="mr-IN" sz="2000" dirty="0" err="1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3528000"/>
            <a:ext cx="9227127" cy="183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(???: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3851999"/>
            <a:ext cx="9227127" cy="15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(???: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4184073"/>
            <a:ext cx="9227127" cy="121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8C7BA-FED5-4928-BEC3-33D09F746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4184072"/>
            <a:ext cx="10510835" cy="595745"/>
          </a:xfrm>
        </p:spPr>
        <p:txBody>
          <a:bodyPr/>
          <a:lstStyle/>
          <a:p>
            <a:pPr lvl="0" algn="ctr"/>
            <a:r>
              <a:rPr lang="en-GB" dirty="0" smtClean="0"/>
              <a:t>What is exactly a continuation?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936000"/>
            <a:ext cx="11681138" cy="470898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final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](k: (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{ self =&gt;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flatMap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](f: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]):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=&gt;  k( a =&gt; f(a).k(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)  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map[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](f: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=&gt;  k( a =&gt;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(f(a)) )  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run(f: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k( a =&gt; f(a)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object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Continuation {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latin typeface="Courier" charset="0"/>
                <a:ea typeface="Courier" charset="0"/>
                <a:cs typeface="Courier" charset="0"/>
              </a:rPr>
              <a:t>   Continuation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k =&gt; k(value)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}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identity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xmlns="" id="{3BC9B16F-E2BE-48B8-9923-22A13B9A6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/>
          <a:p>
            <a:pPr lvl="0"/>
            <a:r>
              <a:rPr lang="en-GB" dirty="0"/>
              <a:t>Continuation what are they good for?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356BB5C8-5364-4FB9-A0B5-3A6FAF1CC5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6902" y="1601791"/>
            <a:ext cx="10510835" cy="4054477"/>
          </a:xfrm>
        </p:spPr>
        <p:txBody>
          <a:bodyPr/>
          <a:lstStyle/>
          <a:p>
            <a:pPr lvl="0"/>
            <a:r>
              <a:rPr lang="en-US" sz="2000" dirty="0" smtClean="0"/>
              <a:t>Write tail recursive functions.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Abstract over the flow of your program. </a:t>
            </a:r>
            <a:r>
              <a:rPr lang="en-US" sz="2000" dirty="0" smtClean="0"/>
              <a:t> Every </a:t>
            </a:r>
            <a:r>
              <a:rPr lang="en-US" sz="2000" dirty="0"/>
              <a:t>function is in control of what comes next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sz="2000" dirty="0" smtClean="0"/>
              <a:t>Can be used to implement many useful control structures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 err="1" smtClean="0"/>
              <a:t>coroutines</a:t>
            </a:r>
            <a:r>
              <a:rPr lang="en-US" sz="2000" dirty="0" smtClean="0"/>
              <a:t>, </a:t>
            </a:r>
            <a:r>
              <a:rPr lang="en-US" sz="2000" dirty="0" err="1" smtClean="0"/>
              <a:t>async</a:t>
            </a:r>
            <a:r>
              <a:rPr lang="en-US" sz="2000" dirty="0" smtClean="0"/>
              <a:t> calls with call backs, backtracking, </a:t>
            </a:r>
            <a:r>
              <a:rPr lang="mr-IN" sz="2000" dirty="0" smtClean="0"/>
              <a:t>…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Representing </a:t>
            </a:r>
            <a:r>
              <a:rPr lang="en-US" sz="2000" dirty="0" smtClean="0"/>
              <a:t>Monads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216000"/>
            <a:ext cx="60946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Round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counter =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&lt;-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CONTINUE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Bye Bye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.run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=&gt; x)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2002" y="396000"/>
            <a:ext cx="2124000" cy="47089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OUTPUT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-- Round 1 --</a:t>
            </a:r>
            <a:br>
              <a:rPr lang="en-US" sz="2000" i="1" dirty="0"/>
            </a:br>
            <a:r>
              <a:rPr lang="en-US" sz="2000" i="1" dirty="0"/>
              <a:t>   counter = 1</a:t>
            </a:r>
            <a:br>
              <a:rPr lang="en-US" sz="2000" i="1" dirty="0"/>
            </a:br>
            <a:r>
              <a:rPr lang="en-US" sz="2000" i="1" dirty="0"/>
              <a:t>   counter = 2</a:t>
            </a:r>
            <a:br>
              <a:rPr lang="en-US" sz="2000" i="1" dirty="0"/>
            </a:br>
            <a:r>
              <a:rPr lang="en-US" sz="2000" i="1" dirty="0"/>
              <a:t>   counter = 3</a:t>
            </a:r>
            <a:br>
              <a:rPr lang="en-US" sz="2000" i="1" dirty="0"/>
            </a:br>
            <a:r>
              <a:rPr lang="en-US" sz="2000" i="1" dirty="0"/>
              <a:t>  -- Round 2 --</a:t>
            </a:r>
            <a:br>
              <a:rPr lang="en-US" sz="2000" i="1" dirty="0"/>
            </a:br>
            <a:r>
              <a:rPr lang="en-US" sz="2000" i="1" dirty="0"/>
              <a:t>   counter = 1</a:t>
            </a:r>
            <a:br>
              <a:rPr lang="en-US" sz="2000" i="1" dirty="0"/>
            </a:br>
            <a:r>
              <a:rPr lang="en-US" sz="2000" i="1" dirty="0"/>
              <a:t>   counter = 2</a:t>
            </a:r>
            <a:br>
              <a:rPr lang="en-US" sz="2000" i="1" dirty="0"/>
            </a:br>
            <a:r>
              <a:rPr lang="en-US" sz="2000" i="1" dirty="0"/>
              <a:t>   counter = 3</a:t>
            </a:r>
            <a:br>
              <a:rPr lang="en-US" sz="2000" i="1" dirty="0"/>
            </a:br>
            <a:r>
              <a:rPr lang="en-US" sz="2000" i="1" dirty="0"/>
              <a:t>  -- Round 3 --</a:t>
            </a:r>
            <a:br>
              <a:rPr lang="en-US" sz="2000" i="1" dirty="0"/>
            </a:br>
            <a:r>
              <a:rPr lang="en-US" sz="2000" i="1" dirty="0"/>
              <a:t>   counter = 1</a:t>
            </a:r>
            <a:br>
              <a:rPr lang="en-US" sz="2000" i="1" dirty="0"/>
            </a:br>
            <a:r>
              <a:rPr lang="en-US" sz="2000" i="1" dirty="0"/>
              <a:t>   counter = 2</a:t>
            </a:r>
            <a:br>
              <a:rPr lang="en-US" sz="2000" i="1" dirty="0"/>
            </a:br>
            <a:r>
              <a:rPr lang="en-US" sz="2000" i="1" dirty="0"/>
              <a:t>   counter = 3</a:t>
            </a:r>
            <a:br>
              <a:rPr lang="en-US" sz="2000" i="1" dirty="0"/>
            </a:br>
            <a:r>
              <a:rPr lang="en-US" sz="2000" i="1" dirty="0"/>
              <a:t>  -- </a:t>
            </a:r>
            <a:r>
              <a:rPr lang="en-US" sz="2000" i="1"/>
              <a:t>Bye </a:t>
            </a:r>
            <a:r>
              <a:rPr lang="en-US" sz="2000" i="1" smtClean="0"/>
              <a:t>Bye </a:t>
            </a:r>
            <a:r>
              <a:rPr lang="en-US" sz="2000" i="1"/>
              <a:t>-- 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31" y="928255"/>
            <a:ext cx="3088196" cy="42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903" y="5249882"/>
            <a:ext cx="3088196" cy="8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851" y="1349829"/>
            <a:ext cx="999435" cy="409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216000"/>
            <a:ext cx="60946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s"-- Round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 counter =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&lt;-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CONTINUE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Bye Bye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.run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=&gt; x)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216000"/>
            <a:ext cx="60946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s"-- Round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 counter =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&lt;-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CONTINUE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Bye Bye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.run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=&gt; x)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7090" y="216000"/>
            <a:ext cx="7128000" cy="1443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LABEL(value: </a:t>
            </a:r>
            <a:r>
              <a:rPr lang="en-US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 Continuation[Unit, Unit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GOTO(value: </a:t>
            </a:r>
            <a:r>
              <a:rPr lang="en-US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 Continuation[Unit, Unit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CONTINUE: Continuation[Unit, Unit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7"/>
            <a:ext cx="10510835" cy="4130211"/>
          </a:xfrm>
        </p:spPr>
        <p:txBody>
          <a:bodyPr/>
          <a:lstStyle/>
          <a:p>
            <a:pPr lvl="0"/>
            <a:r>
              <a:rPr lang="en-US" dirty="0" smtClean="0"/>
              <a:t>Performances and Problems.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Is my CPS function not </a:t>
            </a:r>
            <a:r>
              <a:rPr lang="en-US" dirty="0" err="1" smtClean="0"/>
              <a:t>tailrec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476000"/>
            <a:ext cx="10176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2000" dirty="0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g(k: Unit =&gt; Unit): Unit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(x =&gt;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(k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info] Compiling 1 Scala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source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error]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/main/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scala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/example/Var.scala:12:42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could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not optimize @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annotated method g: it contains a recursive call not in tail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position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error]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g(k: Unit =&gt; Unit): Unit = g(x =&gt; g(k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                                         ^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error] one error found</a:t>
            </a:r>
          </a:p>
        </p:txBody>
      </p:sp>
    </p:spTree>
    <p:extLst>
      <p:ext uri="{BB962C8B-B14F-4D97-AF65-F5344CB8AC3E}">
        <p14:creationId xmlns:p14="http://schemas.microsoft.com/office/powerpoint/2010/main" val="9557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Big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625340" y="1550020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8196" y="2335843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2484" y="2346995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38913" y="1900719"/>
            <a:ext cx="572855" cy="725055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11767" y="1900719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52482" y="2335843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5338" y="3121666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9626" y="3132818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766055" y="2686542"/>
            <a:ext cx="572855" cy="725055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38909" y="2686542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06772" y="4412031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79628" y="5197854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3916" y="5209006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620345" y="4762730"/>
            <a:ext cx="572855" cy="725055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93199" y="4762730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224024" y="3531130"/>
            <a:ext cx="542029" cy="1089591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76051" y="1550020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48907" y="2335843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3195" y="2346995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489624" y="1900719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62478" y="1900719"/>
            <a:ext cx="572856" cy="73620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03193" y="2335843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21763" y="3120989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76051" y="3132141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013409" y="2709522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04676" y="2614623"/>
            <a:ext cx="572856" cy="73620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94619" y="4412031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067475" y="5197854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21763" y="5209006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208192" y="4762730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81046" y="4762730"/>
            <a:ext cx="572856" cy="73620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08192" y="3434577"/>
            <a:ext cx="572854" cy="1191720"/>
          </a:xfrm>
          <a:prstGeom prst="line">
            <a:avLst/>
          </a:prstGeom>
          <a:ln w="666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01553" y="3896340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15124" y="3461216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299836" y="3868348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7194" y="3445729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9626" y="829510"/>
            <a:ext cx="8019984" cy="720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mr-I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]]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236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389337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280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continuation is a portion of the context surrounding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202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Big Trees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000" y="937639"/>
            <a:ext cx="116811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		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6673" y="971092"/>
            <a:ext cx="3300761" cy="344751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2820" y="1918010"/>
            <a:ext cx="3401121" cy="1583473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6000" y="4731585"/>
            <a:ext cx="896145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k1 compose k2 compose k3 compose ...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ompose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kn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Big Trees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000" y="937639"/>
            <a:ext cx="14592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rgbClr val="00008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scala.util.control.TailCalls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._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map[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](t: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])(f: 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mapping(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], k: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]]):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]]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(a)      =&gt; k(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(f(a)))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(la,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mapping(la,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sz="1600" i="1" dirty="0" err="1">
                <a:latin typeface="Courier" charset="0"/>
                <a:ea typeface="Courier" charset="0"/>
                <a:cs typeface="Courier" charset="0"/>
              </a:rPr>
              <a:t>tailcall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mapping(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sz="1600" i="1" dirty="0" err="1">
                <a:latin typeface="Courier" charset="0"/>
                <a:ea typeface="Courier" charset="0"/>
                <a:cs typeface="Courier" charset="0"/>
              </a:rPr>
              <a:t>tailcall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k(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mapping(t, x =&gt;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done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(x)).result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000" y="1237785"/>
            <a:ext cx="4690537" cy="26763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7051" y="2193073"/>
            <a:ext cx="6105300" cy="26763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 smtClean="0"/>
              <a:t>Other resources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901" y="1572322"/>
            <a:ext cx="10510838" cy="2810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Scala compiler plugin</a:t>
            </a:r>
            <a:endParaRPr lang="en-US" dirty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  <a:hlinkClick r:id="rId3"/>
              </a:rPr>
              <a:t>https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  <a:hlinkClick r:id="rId3"/>
              </a:rPr>
              <a:t>://github.com/scala/scala-continuations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/>
          </a:p>
          <a:p>
            <a:r>
              <a:rPr lang="en-US" dirty="0" smtClean="0"/>
              <a:t>Cats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  <a:hlinkClick r:id="rId4"/>
              </a:rPr>
              <a:t>https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  <a:hlinkClick r:id="rId4"/>
              </a:rPr>
              <a:t>://github.com/typelevel/cats/blob/master/core/src/main/scala/cats/data/ContT.scala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err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3799158"/>
            <a:ext cx="1352705" cy="1352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920616"/>
            <a:ext cx="852758" cy="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8"/>
            <a:ext cx="10510835" cy="673834"/>
          </a:xfrm>
        </p:spPr>
        <p:txBody>
          <a:bodyPr/>
          <a:lstStyle/>
          <a:p>
            <a:pPr lvl="0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1620" y="2274849"/>
            <a:ext cx="375796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 err="1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/>
          </p:cNvSpPr>
          <p:nvPr/>
        </p:nvSpPr>
        <p:spPr>
          <a:xfrm>
            <a:off x="2337053" y="2712420"/>
            <a:ext cx="7030532" cy="123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70432" rtl="0" fontAlgn="auto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Sky Text Medium"/>
              </a:defRPr>
            </a:lvl1pPr>
          </a:lstStyle>
          <a:p>
            <a:r>
              <a:rPr lang="en-US" sz="2000" dirty="0"/>
              <a:t>Slides and code at </a:t>
            </a:r>
            <a:endParaRPr lang="en-US" sz="2000" dirty="0" smtClean="0"/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qqupp</a:t>
            </a:r>
            <a:r>
              <a:rPr lang="en-US" sz="2000" dirty="0"/>
              <a:t>/continuations-playground/</a:t>
            </a:r>
          </a:p>
        </p:txBody>
      </p:sp>
    </p:spTree>
    <p:extLst>
      <p:ext uri="{BB962C8B-B14F-4D97-AF65-F5344CB8AC3E}">
        <p14:creationId xmlns:p14="http://schemas.microsoft.com/office/powerpoint/2010/main" val="616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420115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3763" y="2389441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5093702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–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6689" y="2353855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543225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k3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4827" y="2346995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570925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k3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k3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compose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compose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</a:t>
            </a:r>
            <a:b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4386" y="2346992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3637" y="2346993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Direct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8" y="139130"/>
            <a:ext cx="3124200" cy="252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5893" y="1900719"/>
            <a:ext cx="62345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square(x: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* x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sum(x: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y: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+ y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pitagoras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(a: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b: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{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aa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(a)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bb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(b)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(aa, bb)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Sky%20-%20Template</Template>
  <TotalTime>5309</TotalTime>
  <Words>1310</Words>
  <Application>Microsoft Macintosh PowerPoint</Application>
  <PresentationFormat>Custom</PresentationFormat>
  <Paragraphs>364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Andale Mono</vt:lpstr>
      <vt:lpstr>Calibri</vt:lpstr>
      <vt:lpstr>Courier</vt:lpstr>
      <vt:lpstr>Currier</vt:lpstr>
      <vt:lpstr>Lucida Grande</vt:lpstr>
      <vt:lpstr>Mangal</vt:lpstr>
      <vt:lpstr>Sky Text</vt:lpstr>
      <vt:lpstr>Sky Text Medium</vt:lpstr>
      <vt:lpstr>Wingdings</vt:lpstr>
      <vt:lpstr>Arial</vt:lpstr>
      <vt:lpstr>Sky Template</vt:lpstr>
      <vt:lpstr>DIY Continuations</vt:lpstr>
      <vt:lpstr> ”Say you're in the kitchen in front of the refrigerator, thinking about a sandwich. You take a continuation right there and stick it in your pocket. Then you get some turkey and bread out of the refrigerator and make yourself a sandwich, which is now sitting on the counter. You invoke the continuation in your pocket, and you find yourself standing in front of the refrigerator again, thinking about a sandwich. But fortunately, there's a sandwich on the counter, and all the materials used to make it are gone. So you eat it.”                 - Palmer, Luke</vt:lpstr>
      <vt:lpstr>What is exactly a continuation?</vt:lpstr>
      <vt:lpstr>What is a continuation? </vt:lpstr>
      <vt:lpstr>What is a continuation? </vt:lpstr>
      <vt:lpstr>What is a continuation? </vt:lpstr>
      <vt:lpstr>What is a continuation? </vt:lpstr>
      <vt:lpstr>What is a continuation? </vt:lpstr>
      <vt:lpstr>Direct style</vt:lpstr>
      <vt:lpstr>Continuation Passing Style  (CPS)</vt:lpstr>
      <vt:lpstr>CPS 101   A real world example</vt:lpstr>
      <vt:lpstr>A Recursive Data Type</vt:lpstr>
      <vt:lpstr>A Recursive Data Type</vt:lpstr>
      <vt:lpstr>A Recursive Data Type</vt:lpstr>
      <vt:lpstr>Using CPS</vt:lpstr>
      <vt:lpstr>Using CPS</vt:lpstr>
      <vt:lpstr>Using CPS</vt:lpstr>
      <vt:lpstr>Using CPS</vt:lpstr>
      <vt:lpstr>Using CPS</vt:lpstr>
      <vt:lpstr>Converting CPS in a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Continuation data type</vt:lpstr>
      <vt:lpstr>Using CPS DataType</vt:lpstr>
      <vt:lpstr>Using CPS DataType</vt:lpstr>
      <vt:lpstr>Continuation what are they good for?</vt:lpstr>
      <vt:lpstr>PowerPoint Presentation</vt:lpstr>
      <vt:lpstr>PowerPoint Presentation</vt:lpstr>
      <vt:lpstr>PowerPoint Presentation</vt:lpstr>
      <vt:lpstr>Performances and Problems.  </vt:lpstr>
      <vt:lpstr>Is my CPS function not tailrec?</vt:lpstr>
      <vt:lpstr>Big Trees</vt:lpstr>
      <vt:lpstr>Big Trees</vt:lpstr>
      <vt:lpstr>Big Trees</vt:lpstr>
      <vt:lpstr>Other resources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</dc:title>
  <dc:creator>Picci, Paolo (Associate Software Developer)</dc:creator>
  <cp:lastModifiedBy>Picci, Paolo (Software Developer)</cp:lastModifiedBy>
  <cp:revision>70</cp:revision>
  <cp:lastPrinted>2013-01-11T11:49:20Z</cp:lastPrinted>
  <dcterms:created xsi:type="dcterms:W3CDTF">2018-05-01T15:26:05Z</dcterms:created>
  <dcterms:modified xsi:type="dcterms:W3CDTF">2019-02-06T14:13:53Z</dcterms:modified>
</cp:coreProperties>
</file>