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4"/>
  </p:notesMasterIdLst>
  <p:sldIdLst>
    <p:sldId id="256" r:id="rId2"/>
    <p:sldId id="303" r:id="rId3"/>
    <p:sldId id="258" r:id="rId4"/>
    <p:sldId id="265" r:id="rId5"/>
    <p:sldId id="299" r:id="rId6"/>
    <p:sldId id="301" r:id="rId7"/>
    <p:sldId id="304" r:id="rId8"/>
    <p:sldId id="318" r:id="rId9"/>
    <p:sldId id="319" r:id="rId10"/>
    <p:sldId id="324" r:id="rId11"/>
    <p:sldId id="338" r:id="rId12"/>
    <p:sldId id="342" r:id="rId13"/>
    <p:sldId id="325" r:id="rId14"/>
    <p:sldId id="328" r:id="rId15"/>
    <p:sldId id="331" r:id="rId16"/>
    <p:sldId id="332" r:id="rId17"/>
    <p:sldId id="334" r:id="rId18"/>
    <p:sldId id="260" r:id="rId19"/>
    <p:sldId id="280" r:id="rId20"/>
    <p:sldId id="282" r:id="rId21"/>
    <p:sldId id="278" r:id="rId22"/>
    <p:sldId id="283" r:id="rId23"/>
    <p:sldId id="286" r:id="rId24"/>
    <p:sldId id="287" r:id="rId25"/>
    <p:sldId id="340" r:id="rId26"/>
    <p:sldId id="339" r:id="rId27"/>
    <p:sldId id="264" r:id="rId28"/>
    <p:sldId id="289" r:id="rId29"/>
    <p:sldId id="291" r:id="rId30"/>
    <p:sldId id="295" r:id="rId31"/>
    <p:sldId id="337" r:id="rId32"/>
    <p:sldId id="336" r:id="rId33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4E807D"/>
    <a:srgbClr val="FFC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1"/>
    <p:restoredTop sz="81593"/>
  </p:normalViewPr>
  <p:slideViewPr>
    <p:cSldViewPr snapToGrid="0" snapToObjects="1">
      <p:cViewPr>
        <p:scale>
          <a:sx n="105" d="100"/>
          <a:sy n="105" d="100"/>
        </p:scale>
        <p:origin x="10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AD192-3387-3A43-B01B-A63496706298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9884A-FAD0-DE4F-8C4F-A27A5B8B9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8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Dependency Injection Motivation</a:t>
            </a:r>
          </a:p>
          <a:p>
            <a:r>
              <a:rPr lang="en-US" sz="1200" dirty="0" smtClean="0"/>
              <a:t>Constructor Injection</a:t>
            </a:r>
          </a:p>
          <a:p>
            <a:r>
              <a:rPr lang="en-US" sz="1200" dirty="0" smtClean="0"/>
              <a:t>Cake Pattern</a:t>
            </a:r>
          </a:p>
          <a:p>
            <a:r>
              <a:rPr lang="en-US" sz="1200" dirty="0" smtClean="0"/>
              <a:t>Monad Reader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6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wordDictionary</a:t>
            </a:r>
            <a:r>
              <a:rPr lang="en-US" baseline="0" dirty="0" smtClean="0"/>
              <a:t> is not in scope and will be provided through </a:t>
            </a:r>
            <a:r>
              <a:rPr lang="en-US" baseline="0" dirty="0" err="1" smtClean="0"/>
              <a:t>wordDictionaryComponent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Our component is not totally concrete, still we need to implement the </a:t>
            </a:r>
            <a:r>
              <a:rPr lang="en-US" baseline="0" dirty="0" err="1" smtClean="0"/>
              <a:t>metodh</a:t>
            </a:r>
            <a:r>
              <a:rPr lang="en-US" baseline="0" dirty="0" smtClean="0"/>
              <a:t> to generate </a:t>
            </a:r>
            <a:r>
              <a:rPr lang="en-US" baseline="0" dirty="0" err="1" smtClean="0"/>
              <a:t>PunctuationRules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no rules on what to keep concrete or what to implement. You can implement many abstract layers extending the trait and refining it.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00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a simple ping program, </a:t>
            </a:r>
            <a:r>
              <a:rPr lang="en-US" dirty="0" err="1" smtClean="0"/>
              <a:t>Gatway</a:t>
            </a:r>
            <a:r>
              <a:rPr lang="en-US" baseline="0" dirty="0" smtClean="0"/>
              <a:t> is a 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9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1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51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Should we care about monads?</a:t>
            </a:r>
          </a:p>
          <a:p>
            <a:endParaRPr lang="en-US" dirty="0" smtClean="0"/>
          </a:p>
          <a:p>
            <a:r>
              <a:rPr lang="en-US" dirty="0" smtClean="0"/>
              <a:t>Composition</a:t>
            </a:r>
            <a:r>
              <a:rPr lang="en-US" baseline="0" dirty="0" smtClean="0"/>
              <a:t> and effects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r>
              <a:rPr lang="en-US" baseline="0" dirty="0" smtClean="0"/>
              <a:t> (Create a component is a different concern from Using the component)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mention default clear in constructor injection example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mention default clear in constructor injection example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6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Slices vs Layers</a:t>
            </a:r>
          </a:p>
          <a:p>
            <a:r>
              <a:rPr lang="en-US" dirty="0" smtClean="0"/>
              <a:t>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ocaml</a:t>
            </a:r>
            <a:r>
              <a:rPr lang="en-US" baseline="0" dirty="0" smtClean="0"/>
              <a:t> module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9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External Abstract Component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that encloses</a:t>
            </a:r>
            <a:r>
              <a:rPr lang="en-US" baseline="0" dirty="0" smtClean="0"/>
              <a:t> the Abstract trait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Self type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Abstract types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Abstract member that generates the Abstract type instances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09045" y="659357"/>
            <a:ext cx="620416" cy="272075"/>
          </a:xfrm>
          <a:prstGeom prst="rect">
            <a:avLst/>
          </a:prstGeom>
          <a:noFill/>
        </p:spPr>
        <p:txBody>
          <a:bodyPr wrap="square" lIns="117043" tIns="58522" rIns="117043" bIns="5852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r" eaLnBrk="1" hangingPunct="1"/>
            <a:fld id="{A3E74764-7F79-4AA1-A99C-FCB3B3696879}" type="slidenum">
              <a:rPr lang="en-US" sz="1000">
                <a:solidFill>
                  <a:srgbClr val="323232"/>
                </a:solidFill>
                <a:latin typeface="Sky Text" charset="0"/>
              </a:rPr>
              <a:pPr algn="r" eaLnBrk="1" hangingPunct="1"/>
              <a:t>‹#›</a:t>
            </a:fld>
            <a:endParaRPr lang="en-US" sz="1000" dirty="0">
              <a:solidFill>
                <a:srgbClr val="323232"/>
              </a:solidFill>
              <a:latin typeface="Sky Text" charset="0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5151437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09045" y="659357"/>
            <a:ext cx="620416" cy="272075"/>
          </a:xfrm>
          <a:prstGeom prst="rect">
            <a:avLst/>
          </a:prstGeom>
          <a:noFill/>
        </p:spPr>
        <p:txBody>
          <a:bodyPr wrap="square" lIns="117043" tIns="58522" rIns="117043" bIns="5852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r" eaLnBrk="1" hangingPunct="1"/>
            <a:fld id="{A3E74764-7F79-4AA1-A99C-FCB3B3696879}" type="slidenum">
              <a:rPr lang="en-US" sz="1000">
                <a:solidFill>
                  <a:srgbClr val="323232"/>
                </a:solidFill>
                <a:latin typeface="Sky Text" charset="0"/>
              </a:rPr>
              <a:pPr algn="r" eaLnBrk="1" hangingPunct="1"/>
              <a:t>‹#›</a:t>
            </a:fld>
            <a:endParaRPr lang="en-US" sz="1000" dirty="0">
              <a:solidFill>
                <a:srgbClr val="323232"/>
              </a:solidFill>
              <a:latin typeface="Sky Text" charset="0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5151437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3232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609045" y="659357"/>
            <a:ext cx="620416" cy="272075"/>
          </a:xfrm>
          <a:prstGeom prst="rect">
            <a:avLst/>
          </a:prstGeom>
          <a:noFill/>
        </p:spPr>
        <p:txBody>
          <a:bodyPr wrap="square" lIns="117043" tIns="58522" rIns="117043" bIns="5852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r" eaLnBrk="1" hangingPunct="1"/>
            <a:fld id="{A3E74764-7F79-4AA1-A99C-FCB3B3696879}" type="slidenum">
              <a:rPr lang="en-US" sz="1000">
                <a:solidFill>
                  <a:srgbClr val="323232"/>
                </a:solidFill>
                <a:latin typeface="Sky Text" charset="0"/>
              </a:rPr>
              <a:pPr algn="r" eaLnBrk="1" hangingPunct="1"/>
              <a:t>‹#›</a:t>
            </a:fld>
            <a:endParaRPr lang="en-US" sz="1000" dirty="0">
              <a:solidFill>
                <a:srgbClr val="323232"/>
              </a:solidFill>
              <a:latin typeface="Sky Text" charset="0"/>
            </a:endParaRPr>
          </a:p>
        </p:txBody>
      </p:sp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5151437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32323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609045" y="659357"/>
            <a:ext cx="620416" cy="272075"/>
          </a:xfrm>
          <a:prstGeom prst="rect">
            <a:avLst/>
          </a:prstGeom>
          <a:noFill/>
        </p:spPr>
        <p:txBody>
          <a:bodyPr wrap="square" lIns="117043" tIns="58522" rIns="117043" bIns="5852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r" eaLnBrk="1" hangingPunct="1"/>
            <a:fld id="{A3E74764-7F79-4AA1-A99C-FCB3B3696879}" type="slidenum">
              <a:rPr lang="en-US" sz="1000">
                <a:solidFill>
                  <a:srgbClr val="323232"/>
                </a:solidFill>
                <a:latin typeface="Sky Text" charset="0"/>
              </a:rPr>
              <a:pPr algn="r" eaLnBrk="1" hangingPunct="1"/>
              <a:t>‹#›</a:t>
            </a:fld>
            <a:endParaRPr lang="en-US" sz="1000" dirty="0">
              <a:solidFill>
                <a:srgbClr val="323232"/>
              </a:solidFill>
              <a:latin typeface="Sky Text" charset="0"/>
            </a:endParaRPr>
          </a:p>
        </p:txBody>
      </p:sp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058" y="-2329914"/>
            <a:ext cx="236379" cy="472722"/>
          </a:xfrm>
          <a:prstGeom prst="rect">
            <a:avLst/>
          </a:prstGeom>
          <a:noFill/>
        </p:spPr>
        <p:txBody>
          <a:bodyPr wrap="none" lIns="117043" tIns="58522" rIns="117043" bIns="58522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iming>
    <p:tnLst>
      <p:par>
        <p:cTn id="1" dur="indefinite" restart="never" nodeType="tmRoot"/>
      </p:par>
    </p:tnLst>
  </p:timing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595523"/>
            <a:ext cx="10510838" cy="677862"/>
          </a:xfrm>
        </p:spPr>
        <p:txBody>
          <a:bodyPr>
            <a:normAutofit/>
          </a:bodyPr>
          <a:lstStyle/>
          <a:p>
            <a:r>
              <a:rPr lang="en-US" dirty="0" smtClean="0"/>
              <a:t>Dependency Injection </a:t>
            </a:r>
            <a:r>
              <a:rPr lang="fr-FR" dirty="0" smtClean="0"/>
              <a:t>à</a:t>
            </a:r>
            <a:r>
              <a:rPr lang="en-US" dirty="0" smtClean="0"/>
              <a:t> la Carte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28805"/>
            <a:ext cx="10510838" cy="674688"/>
          </a:xfrm>
        </p:spPr>
        <p:txBody>
          <a:bodyPr/>
          <a:lstStyle/>
          <a:p>
            <a:r>
              <a:rPr lang="en-US" dirty="0" smtClean="0"/>
              <a:t>Paolo Picci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Constructor Injection: </a:t>
            </a:r>
            <a:r>
              <a:rPr lang="en-US" smtClean="0"/>
              <a:t>Wiring dependencies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491" y="1044000"/>
            <a:ext cx="10678248" cy="5893921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object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MaybeSoftWord2020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App {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Config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._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.composeNewDocument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object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Config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</a:t>
            </a:r>
            <a:r>
              <a:rPr lang="en-US" sz="2000" i="1" dirty="0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efinitions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20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Foo"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”Bar"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i="1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i="1" dirty="0" err="1" smtClean="0">
                <a:latin typeface="Andale Mono" charset="0"/>
                <a:ea typeface="Andale Mono" charset="0"/>
                <a:cs typeface="Andale Mono" charset="0"/>
              </a:rPr>
              <a:t>DefaultWordDictionary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"English"</a:t>
            </a:r>
            <a:r>
              <a:rPr lang="en-US" sz="20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i="1" dirty="0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Definitions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i="1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i="1" dirty="0" err="1" smtClean="0">
                <a:latin typeface="Andale Mono" charset="0"/>
                <a:ea typeface="Andale Mono" charset="0"/>
                <a:cs typeface="Andale Mono" charset="0"/>
              </a:rPr>
              <a:t>DefaultPunctuationRules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"English"</a:t>
            </a:r>
            <a:r>
              <a:rPr lang="en-US" sz="20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</a:p>
          <a:p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i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2000" i="1" dirty="0" err="1" smtClean="0"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20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916" y="1196397"/>
            <a:ext cx="7050808" cy="4054476"/>
          </a:xfrm>
        </p:spPr>
        <p:txBody>
          <a:bodyPr/>
          <a:lstStyle/>
          <a:p>
            <a:r>
              <a:rPr lang="en-US" i="1" dirty="0" smtClean="0"/>
              <a:t>The </a:t>
            </a:r>
            <a:r>
              <a:rPr lang="en-US" i="1" dirty="0"/>
              <a:t>good: </a:t>
            </a:r>
            <a:br>
              <a:rPr lang="en-US" i="1" dirty="0"/>
            </a:br>
            <a:r>
              <a:rPr lang="en-US" i="1" dirty="0"/>
              <a:t> </a:t>
            </a:r>
            <a:r>
              <a:rPr lang="en-US" i="1" dirty="0" smtClean="0"/>
              <a:t>- Very easy to understand</a:t>
            </a:r>
            <a:br>
              <a:rPr lang="en-US" i="1" dirty="0" smtClean="0"/>
            </a:br>
            <a:r>
              <a:rPr lang="en-US" i="1" dirty="0" smtClean="0"/>
              <a:t> - Dependencies are clear between components, and are easy to follow.</a:t>
            </a:r>
          </a:p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bad: </a:t>
            </a:r>
            <a:br>
              <a:rPr lang="en-US" i="1" dirty="0"/>
            </a:br>
            <a:r>
              <a:rPr lang="en-US" i="1" dirty="0"/>
              <a:t> </a:t>
            </a:r>
            <a:r>
              <a:rPr lang="en-US" i="1" dirty="0" smtClean="0"/>
              <a:t>-  Can get very verbose.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mtClean="0"/>
              <a:t>Cake Pattern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59" y="251140"/>
            <a:ext cx="5798919" cy="608108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49300" y="740229"/>
            <a:ext cx="10510839" cy="32126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170432" rtl="0" eaLnBrk="1" latinLnBrk="0" hangingPunct="1">
              <a:spcBef>
                <a:spcPts val="768"/>
              </a:spcBef>
              <a:spcAft>
                <a:spcPts val="0"/>
              </a:spcAft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Oh, and there will be cake</a:t>
            </a:r>
            <a:r>
              <a:rPr lang="en-US" sz="4000" dirty="0" smtClean="0"/>
              <a:t>..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91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184125"/>
            <a:ext cx="10510838" cy="431515"/>
          </a:xfrm>
        </p:spPr>
        <p:txBody>
          <a:bodyPr/>
          <a:lstStyle/>
          <a:p>
            <a:r>
              <a:rPr lang="en-US" dirty="0" smtClean="0"/>
              <a:t>Cake Pattern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491" y="2484000"/>
            <a:ext cx="10678248" cy="373948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PunctuationRulesComponent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{ self: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WordDictionaryComponent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=&gt;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US" sz="20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&lt;: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PunctuationRulesInterface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PunctuationRulesInterface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{</a:t>
            </a:r>
          </a:p>
          <a:p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20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checkHyphenation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(word1: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word2: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Boolean</a:t>
            </a:r>
            <a:b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2303" y="1008000"/>
            <a:ext cx="6910496" cy="969496"/>
          </a:xfrm>
          <a:prstGeom prst="rect">
            <a:avLst/>
          </a:prstGeom>
          <a:gradFill>
            <a:gsLst>
              <a:gs pos="0">
                <a:schemeClr val="accent1">
                  <a:alpha val="15000"/>
                </a:schemeClr>
              </a:gs>
              <a:gs pos="99000">
                <a:schemeClr val="accent2">
                  <a:lumMod val="40000"/>
                  <a:lumOff val="60000"/>
                </a:schemeClr>
              </a:gs>
            </a:gsLst>
            <a:lin ang="20640000" scaled="0"/>
          </a:gradFill>
        </p:spPr>
        <p:txBody>
          <a:bodyPr wrap="square" tIns="0" rtlCol="0">
            <a:spAutoFit/>
          </a:bodyPr>
          <a:lstStyle/>
          <a:p>
            <a:r>
              <a:rPr lang="en-US" sz="2000" i="1" dirty="0" smtClean="0"/>
              <a:t>”For </a:t>
            </a:r>
            <a:r>
              <a:rPr lang="en-US" sz="2000" i="1" dirty="0"/>
              <a:t>me a cake is simply a </a:t>
            </a:r>
            <a:r>
              <a:rPr lang="en-US" sz="2000" i="1" dirty="0" err="1"/>
              <a:t>mixin</a:t>
            </a:r>
            <a:r>
              <a:rPr lang="en-US" sz="2000" i="1" dirty="0"/>
              <a:t> composition of traits that refer to</a:t>
            </a:r>
          </a:p>
          <a:p>
            <a:r>
              <a:rPr lang="en-US" sz="2000" i="1" dirty="0"/>
              <a:t>members of other traits in the cake using their self types</a:t>
            </a:r>
            <a:r>
              <a:rPr lang="en-US" sz="2000" i="1" dirty="0" smtClean="0"/>
              <a:t>.”</a:t>
            </a:r>
          </a:p>
          <a:p>
            <a:pPr lvl="8"/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123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672" y="180000"/>
            <a:ext cx="11263745" cy="650947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12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PunctuationRulesComponent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{ self: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WordDictionaryComponent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=&gt;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US" sz="12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&lt;: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PunctuationRulesInterface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2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PunctuationRulesInterface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{</a:t>
            </a:r>
          </a:p>
          <a:p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12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checkHyphenation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(word1: 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word2: 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Boolean</a:t>
            </a:r>
            <a:b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DefaultPunctuationRulesComponent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PunctuationRulesComponent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self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WordDictionaryComponent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=&gt;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US" sz="20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DefaultPunctuationRules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DefaultPunctuationRules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 extends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PunctuationRulesInterface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checkHyphenation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(word1: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word2: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Boolean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</a:t>
            </a:r>
            <a:b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 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wordDictionary.intoSyllables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(word1 + word2).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nonEmpty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672" y="432000"/>
            <a:ext cx="11263745" cy="4970591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Config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WordProcessorComponent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DefaultWordDictionaryComponent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DefaultPunctuationRulesComponent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Definitions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20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Foo"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”Bar"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new </a:t>
            </a:r>
            <a:r>
              <a:rPr lang="en-US" sz="2000" i="1" dirty="0" err="1" smtClean="0">
                <a:latin typeface="Andale Mono" charset="0"/>
                <a:ea typeface="Andale Mono" charset="0"/>
                <a:cs typeface="Andale Mono" charset="0"/>
              </a:rPr>
              <a:t>DefaultWordDictionary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"English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20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i="1" dirty="0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Definitions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new </a:t>
            </a:r>
            <a:r>
              <a:rPr lang="en-US" sz="2000" i="1" dirty="0" err="1" smtClean="0">
                <a:latin typeface="Andale Mono" charset="0"/>
                <a:ea typeface="Andale Mono" charset="0"/>
                <a:cs typeface="Andale Mono" charset="0"/>
              </a:rPr>
              <a:t>DefaultPunctuationRules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"English"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new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object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MaybeSoftWord2020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App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Config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wp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MaybeSoftWord2020.WordProcessor =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wp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.composeNewDocument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72000"/>
            <a:ext cx="10510838" cy="1017588"/>
          </a:xfrm>
        </p:spPr>
        <p:txBody>
          <a:bodyPr/>
          <a:lstStyle/>
          <a:p>
            <a:r>
              <a:rPr lang="en-US" dirty="0" smtClean="0"/>
              <a:t>Would you test some cake?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04832" y="4925568"/>
            <a:ext cx="1670304" cy="136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1672" y="648000"/>
            <a:ext cx="11263745" cy="5524589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12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WordDictionaryComponentMock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WordDictionaryComponent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2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12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new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WordDictionaryMock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US" sz="12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WordDictionaryMock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WordDictionaryMock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WordDictionaryInterface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</a:t>
            </a:r>
            <a:r>
              <a:rPr lang="en-US" sz="12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2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"Test"</a:t>
            </a:r>
            <a:br>
              <a:rPr lang="en-US" sz="12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</a:t>
            </a:r>
            <a:r>
              <a:rPr lang="en-US" sz="12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hasWord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12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Boolean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= word == </a:t>
            </a:r>
            <a:r>
              <a:rPr lang="en-US" sz="12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"foo"</a:t>
            </a:r>
            <a:br>
              <a:rPr lang="en-US" sz="12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</a:t>
            </a:r>
            <a:r>
              <a:rPr lang="en-US" sz="12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definition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 Option[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Definition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] = ???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override </a:t>
            </a:r>
            <a:r>
              <a:rPr lang="en-US" sz="12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intoSyllables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2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Syllable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] = ???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 }</a:t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6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The </a:t>
            </a:r>
            <a:r>
              <a:rPr lang="en-US" sz="1600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checkHyphenation</a:t>
            </a:r>
            <a:r>
              <a:rPr lang="en-US" sz="16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should </a:t>
            </a:r>
            <a:r>
              <a:rPr lang="en-US" sz="16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"not fail for foo"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in 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prc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new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DefaultPunctuationRulesComponent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with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WordDictionaryComponentMock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16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6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DefaultPunctuationRules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=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 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16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new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DefaultPunctuationRules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"Test</a:t>
            </a:r>
            <a:r>
              <a:rPr lang="en-US" sz="16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   }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i="1" dirty="0" err="1" smtClean="0">
                <a:latin typeface="Andale Mono" charset="0"/>
                <a:ea typeface="Andale Mono" charset="0"/>
                <a:cs typeface="Andale Mono" charset="0"/>
              </a:rPr>
              <a:t>dependantTypeTestCheckHyphenation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prc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prc.punctuationRules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 smtClean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dependantTypeTestCheckHyphenation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prc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DefaultPunctuationRulesComponent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)(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pr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prc.</a:t>
            </a:r>
            <a:r>
              <a:rPr lang="en-US" sz="20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 =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pr.checkHyphenation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2000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fo</a:t>
            </a:r>
            <a:r>
              <a:rPr lang="en-US" sz="20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"o"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shouldEqual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531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916" y="1601787"/>
            <a:ext cx="7050808" cy="3649085"/>
          </a:xfrm>
        </p:spPr>
        <p:txBody>
          <a:bodyPr/>
          <a:lstStyle/>
          <a:p>
            <a:r>
              <a:rPr lang="en-US" i="1" dirty="0" smtClean="0"/>
              <a:t>The </a:t>
            </a:r>
            <a:r>
              <a:rPr lang="en-US" i="1" dirty="0"/>
              <a:t>good: </a:t>
            </a:r>
            <a:br>
              <a:rPr lang="en-US" i="1" dirty="0"/>
            </a:br>
            <a:r>
              <a:rPr lang="en-US" i="1" dirty="0"/>
              <a:t>- N</a:t>
            </a:r>
            <a:r>
              <a:rPr lang="en-US" i="1" dirty="0" smtClean="0"/>
              <a:t>o parameters</a:t>
            </a:r>
            <a:r>
              <a:rPr lang="en-US" i="1" dirty="0"/>
              <a:t> </a:t>
            </a:r>
            <a:r>
              <a:rPr lang="en-US" i="1" dirty="0" smtClean="0"/>
              <a:t>and no imports needed, </a:t>
            </a:r>
            <a:r>
              <a:rPr lang="en-US" i="1" dirty="0"/>
              <a:t>just mix slices together. </a:t>
            </a:r>
            <a:br>
              <a:rPr lang="en-US" i="1" dirty="0"/>
            </a:br>
            <a:r>
              <a:rPr lang="en-US" i="1" dirty="0"/>
              <a:t> - Allows for mutual dependencies between slices. </a:t>
            </a:r>
            <a:br>
              <a:rPr lang="en-US" i="1" dirty="0"/>
            </a:br>
            <a:r>
              <a:rPr lang="en-US" i="1" dirty="0" smtClean="0"/>
              <a:t>- Works well with tight coupled components (</a:t>
            </a:r>
            <a:r>
              <a:rPr lang="en-US" i="1" dirty="0" err="1" smtClean="0"/>
              <a:t>eg</a:t>
            </a:r>
            <a:r>
              <a:rPr lang="en-US" i="1" dirty="0" smtClean="0"/>
              <a:t>. Graphs, Nodes, Arcs)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bad: </a:t>
            </a:r>
            <a:br>
              <a:rPr lang="en-US" i="1" dirty="0"/>
            </a:br>
            <a:r>
              <a:rPr lang="en-US" i="1" dirty="0"/>
              <a:t> - Dependencies </a:t>
            </a:r>
            <a:r>
              <a:rPr lang="en-US" i="1" dirty="0" smtClean="0"/>
              <a:t>are hard </a:t>
            </a:r>
            <a:r>
              <a:rPr lang="en-US" i="1" dirty="0"/>
              <a:t>to track for big cakes. </a:t>
            </a:r>
            <a:br>
              <a:rPr lang="en-US" i="1" dirty="0"/>
            </a:br>
            <a:r>
              <a:rPr lang="en-US" i="1" dirty="0"/>
              <a:t> - </a:t>
            </a:r>
            <a:r>
              <a:rPr lang="en-US" i="1" dirty="0" smtClean="0"/>
              <a:t>Dependent types must be used to access types declared in the </a:t>
            </a:r>
            <a:r>
              <a:rPr lang="en-US" i="1" smtClean="0"/>
              <a:t>slices.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5788" y="5250874"/>
            <a:ext cx="9204388" cy="738764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 smtClean="0"/>
              <a:t>Martin </a:t>
            </a:r>
            <a:r>
              <a:rPr lang="en-US" sz="1400" dirty="0" err="1" smtClean="0"/>
              <a:t>Odersky</a:t>
            </a:r>
            <a:r>
              <a:rPr lang="en-US" sz="1400" dirty="0" smtClean="0"/>
              <a:t> view:</a:t>
            </a:r>
            <a:endParaRPr lang="en-US" sz="1400" dirty="0"/>
          </a:p>
          <a:p>
            <a:r>
              <a:rPr lang="en-US" sz="1400" dirty="0"/>
              <a:t>https://</a:t>
            </a:r>
            <a:r>
              <a:rPr lang="en-US" sz="1400" dirty="0" err="1"/>
              <a:t>groups.google.com</a:t>
            </a:r>
            <a:r>
              <a:rPr lang="en-US" sz="1400" dirty="0"/>
              <a:t>/forum/#!</a:t>
            </a:r>
            <a:r>
              <a:rPr lang="en-US" sz="1400" dirty="0" smtClean="0"/>
              <a:t>topic/</a:t>
            </a:r>
            <a:r>
              <a:rPr lang="en-US" sz="1400" dirty="0" err="1" smtClean="0"/>
              <a:t>scala</a:t>
            </a:r>
            <a:r>
              <a:rPr lang="en-US" sz="1400" dirty="0" smtClean="0"/>
              <a:t>-language/</a:t>
            </a:r>
            <a:r>
              <a:rPr lang="en-US" sz="1400" dirty="0" err="1" smtClean="0"/>
              <a:t>WcnHXjAJaKg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17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772886"/>
            <a:ext cx="10510839" cy="783771"/>
          </a:xfrm>
        </p:spPr>
        <p:txBody>
          <a:bodyPr/>
          <a:lstStyle/>
          <a:p>
            <a:pPr algn="ctr"/>
            <a:r>
              <a:rPr lang="en-US" sz="4000" dirty="0"/>
              <a:t>I</a:t>
            </a:r>
            <a:r>
              <a:rPr lang="en-US" sz="4000" dirty="0" smtClean="0"/>
              <a:t>s </a:t>
            </a:r>
            <a:r>
              <a:rPr lang="en-US" sz="4000" smtClean="0"/>
              <a:t>this like a </a:t>
            </a:r>
            <a:r>
              <a:rPr lang="en-US" sz="4000" dirty="0" smtClean="0"/>
              <a:t>Reader Monad?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17" y="1698661"/>
            <a:ext cx="7341003" cy="41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5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smtClean="0"/>
              <a:t>Higher Order Function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901" y="1299926"/>
            <a:ext cx="10510838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Host   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</a:p>
          <a:p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type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</a:p>
          <a:p>
            <a:endParaRPr lang="en-US" sz="2000" b="1" dirty="0" smtClean="0">
              <a:solidFill>
                <a:srgbClr val="CC783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(hostname: </a:t>
            </a:r>
            <a:r>
              <a:rPr lang="en-US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Host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)(gateway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= 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dirty="0" err="1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s"connecting</a:t>
            </a:r>
            <a:r>
              <a:rPr lang="en-US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to </a:t>
            </a:r>
            <a:r>
              <a:rPr lang="en-US" b="1" dirty="0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and ping </a:t>
            </a:r>
            <a:r>
              <a:rPr lang="en-US" b="1" dirty="0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hostname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i="1" dirty="0" smtClean="0"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dirty="0" err="1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r>
              <a:rPr lang="en-US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_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"testing gateway 127.0.0.1"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connecting to testing gateway 127.0.0.1 and ping </a:t>
            </a:r>
            <a:r>
              <a:rPr lang="en-US" sz="20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r>
              <a:rPr lang="en-US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"production bastion 10.0.0.2"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connecting to production bastion 10.0.0.2 and ping </a:t>
            </a:r>
            <a:r>
              <a:rPr lang="en-US" sz="20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3333AD"/>
            </a:gs>
          </a:gsLst>
          <a:lin ang="206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07818"/>
            <a:ext cx="10510838" cy="415637"/>
          </a:xfrm>
          <a:noFill/>
        </p:spPr>
        <p:txBody>
          <a:bodyPr/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11" y="623455"/>
            <a:ext cx="6761018" cy="57519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60073" y="2119745"/>
            <a:ext cx="6373091" cy="39901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968119" y="2453697"/>
            <a:ext cx="5914735" cy="4054476"/>
          </a:xfrm>
        </p:spPr>
        <p:txBody>
          <a:bodyPr/>
          <a:lstStyle/>
          <a:p>
            <a:pPr algn="just"/>
            <a:r>
              <a:rPr lang="en-US" sz="2800" dirty="0"/>
              <a:t>Dependency Injection </a:t>
            </a:r>
            <a:r>
              <a:rPr lang="en-US" sz="2800" dirty="0" smtClean="0"/>
              <a:t>Motivation</a:t>
            </a:r>
            <a:r>
              <a:rPr lang="mr-IN" sz="2800" dirty="0" smtClean="0"/>
              <a:t>…</a:t>
            </a:r>
            <a:r>
              <a:rPr lang="en-US" sz="2800" dirty="0" smtClean="0"/>
              <a:t>.  £</a:t>
            </a:r>
            <a:endParaRPr lang="en-US" sz="2800" dirty="0"/>
          </a:p>
          <a:p>
            <a:pPr algn="just"/>
            <a:r>
              <a:rPr lang="en-US" sz="2800" dirty="0"/>
              <a:t>Constructor </a:t>
            </a:r>
            <a:r>
              <a:rPr lang="en-US" sz="2800" dirty="0" smtClean="0"/>
              <a:t>Injection</a:t>
            </a:r>
            <a:r>
              <a:rPr lang="mr-IN" sz="2800" dirty="0" smtClean="0"/>
              <a:t>……………………</a:t>
            </a:r>
            <a:r>
              <a:rPr lang="en-GB" sz="2800" dirty="0" smtClean="0"/>
              <a:t>   £</a:t>
            </a:r>
            <a:endParaRPr lang="en-US" sz="2800" dirty="0"/>
          </a:p>
          <a:p>
            <a:pPr algn="just"/>
            <a:r>
              <a:rPr lang="en-US" sz="2800" dirty="0"/>
              <a:t>Cake </a:t>
            </a:r>
            <a:r>
              <a:rPr lang="en-US" sz="2800" dirty="0" smtClean="0"/>
              <a:t>Pattern</a:t>
            </a:r>
            <a:r>
              <a:rPr lang="mr-IN" sz="2800" dirty="0" smtClean="0"/>
              <a:t>…………………………</a:t>
            </a:r>
            <a:r>
              <a:rPr lang="en-GB" sz="2800" dirty="0" smtClean="0"/>
              <a:t>.</a:t>
            </a:r>
            <a:r>
              <a:rPr lang="mr-IN" sz="2800" dirty="0" smtClean="0"/>
              <a:t>………</a:t>
            </a:r>
            <a:r>
              <a:rPr lang="en-GB" sz="2800" dirty="0" smtClean="0"/>
              <a:t>. £</a:t>
            </a:r>
            <a:endParaRPr lang="en-US" sz="2800" dirty="0"/>
          </a:p>
          <a:p>
            <a:pPr algn="just"/>
            <a:r>
              <a:rPr lang="en-US" sz="2800" dirty="0"/>
              <a:t>Monad </a:t>
            </a:r>
            <a:r>
              <a:rPr lang="en-US" sz="2800" dirty="0" smtClean="0"/>
              <a:t>Reader</a:t>
            </a:r>
            <a:r>
              <a:rPr lang="mr-IN" sz="2800" dirty="0" smtClean="0"/>
              <a:t>………………………………</a:t>
            </a:r>
            <a:r>
              <a:rPr lang="en-GB" sz="2800" dirty="0" smtClean="0"/>
              <a:t>   £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74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smtClean="0"/>
              <a:t>Towards the Reader Monad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901" y="1299926"/>
            <a:ext cx="1051083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case class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Reader[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](run: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=&gt;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(hostname: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Host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=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] (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(gateway: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 =&gt; </a:t>
            </a:r>
            <a:r>
              <a:rPr lang="en-US" sz="1800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s"connecting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to </a:t>
            </a:r>
            <a:r>
              <a:rPr lang="en-US" sz="1800" b="1" dirty="0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and ping </a:t>
            </a:r>
            <a:r>
              <a:rPr lang="en-US" sz="1800" b="1" dirty="0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hostname</a:t>
            </a:r>
            <a:r>
              <a:rPr lang="en-US" sz="18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”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)</a:t>
            </a:r>
            <a:r>
              <a:rPr lang="en-US" sz="24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.run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"testing gateway 127.0.0.1"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connecting to testing gateway 127.0.0.1 and ping </a:t>
            </a:r>
            <a:r>
              <a:rPr lang="en-US" sz="18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.run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"production bastion 10.0.0.2"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connecting to production bastion 10.0.0.2 and </a:t>
            </a:r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ping </a:t>
            </a:r>
            <a:r>
              <a:rPr lang="en-US" sz="1800" dirty="0" err="1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901" y="108000"/>
            <a:ext cx="10510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8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(hostname: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Host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 = </a:t>
            </a:r>
            <a:r>
              <a:rPr lang="en-US" sz="1800" i="1" dirty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8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] {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 (gateway: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 =&gt; </a:t>
            </a:r>
            <a:r>
              <a:rPr lang="en-US" sz="1800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s"connecting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to </a:t>
            </a:r>
            <a:r>
              <a:rPr lang="en-US" sz="1800" b="1" dirty="0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and ping </a:t>
            </a:r>
            <a:r>
              <a:rPr lang="en-US" sz="1800" b="1" dirty="0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hostname</a:t>
            </a:r>
            <a:r>
              <a:rPr lang="en-US" sz="18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”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grantAccess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(gateway: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8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password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</a:t>
            </a:r>
          </a:p>
          <a:p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gateway.startsWith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"testing"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8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 smtClean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checkSecurity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(password: </a:t>
            </a:r>
            <a:r>
              <a:rPr lang="en-US" sz="18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) = </a:t>
            </a:r>
            <a:r>
              <a:rPr lang="en-US" sz="1800" i="1" dirty="0" smtClean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dirty="0" err="1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800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,Boolean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] {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 (gateway: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 =&gt; </a:t>
            </a:r>
            <a:r>
              <a:rPr lang="en-US" sz="1800" i="1" dirty="0" err="1">
                <a:latin typeface="Andale Mono" charset="0"/>
                <a:ea typeface="Andale Mono" charset="0"/>
                <a:cs typeface="Andale Mono" charset="0"/>
              </a:rPr>
              <a:t>grantAccess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(gateway</a:t>
            </a:r>
            <a:r>
              <a:rPr lang="en-US" sz="18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password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) }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sz="18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 ???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Composing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6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6573001" cy="333375"/>
          </a:xfrm>
        </p:spPr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qqupp</a:t>
            </a:r>
            <a:r>
              <a:rPr lang="en-US" dirty="0" smtClean="0"/>
              <a:t>/di-experiments/blob/reader-proof/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scala</a:t>
            </a:r>
            <a:r>
              <a:rPr lang="en-US" dirty="0" smtClean="0"/>
              <a:t>/</a:t>
            </a:r>
            <a:r>
              <a:rPr lang="en-US" dirty="0" err="1" smtClean="0"/>
              <a:t>ReaderIsAMonad.scala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" y="576000"/>
            <a:ext cx="10510838" cy="4514015"/>
          </a:xfrm>
          <a:prstGeom prst="rect">
            <a:avLst/>
          </a:prstGeom>
          <a:noFill/>
        </p:spPr>
        <p:txBody>
          <a:bodyPr wrap="square" tIns="827999" rtlCol="0">
            <a:spAutoFit/>
          </a:bodyPr>
          <a:lstStyle/>
          <a:p>
            <a:r>
              <a:rPr lang="en-US" sz="24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case class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Reader[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](run: 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=&gt; 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4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4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smtClean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](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f: 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=&gt; </a:t>
            </a:r>
            <a:r>
              <a:rPr lang="en-US" sz="24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Reader[</a:t>
            </a:r>
            <a:r>
              <a:rPr lang="en-US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0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 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400" i="1" dirty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 (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e: 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) =&gt; f(run(e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)) )</a:t>
            </a:r>
          </a:p>
          <a:p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4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4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flatMap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](f: 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=&gt; Reader[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]):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Reader[</a:t>
            </a:r>
            <a:r>
              <a:rPr lang="en-US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]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=</a:t>
            </a: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400" i="1" dirty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 (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e: </a:t>
            </a:r>
            <a:r>
              <a:rPr lang="en-US" sz="2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) =&gt; f(run(e)).run(e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 )</a:t>
            </a:r>
          </a:p>
          <a:p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mr-IN" sz="20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 smtClean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unit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GB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mr-IN" sz="2000" dirty="0" err="1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]: </a:t>
            </a:r>
            <a:r>
              <a:rPr lang="mr-IN" sz="20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=&gt; </a:t>
            </a:r>
            <a:r>
              <a:rPr lang="mr-IN" sz="2000" dirty="0" err="1" smtClean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GB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mr-IN" sz="20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] = </a:t>
            </a:r>
            <a:endParaRPr lang="en-GB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mr-IN" sz="20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) =&gt;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GB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_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=&gt;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Composing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" y="720000"/>
            <a:ext cx="10521951" cy="520275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r>
              <a:rPr lang="en-US" sz="14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case class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Reader[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](run: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=&gt;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](f: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=&gt;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): Reader[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] =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400" i="1" dirty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 (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e: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 =&gt; f(run(e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)) )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flatMap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](f: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=&gt; Reader[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]):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Reader[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T2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]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400" i="1" dirty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 (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e: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 =&gt; f(run(e)).run(e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 )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(hostname: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Host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 = </a:t>
            </a:r>
            <a:r>
              <a:rPr lang="en-US" sz="1400" i="1" dirty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] {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(gateway: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 =&gt; </a:t>
            </a:r>
            <a:r>
              <a:rPr lang="en-US" sz="1400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s"connecting</a:t>
            </a:r>
            <a:r>
              <a:rPr lang="en-US" sz="14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to </a:t>
            </a:r>
            <a:r>
              <a:rPr lang="en-US" sz="1400" b="1" dirty="0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4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 and ping </a:t>
            </a:r>
            <a:r>
              <a:rPr lang="en-US" sz="1400" b="1" dirty="0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hostname</a:t>
            </a:r>
            <a:r>
              <a:rPr lang="en-US" sz="14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grantAccess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(gateway: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password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=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gateway.startsWith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"testing"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 smtClean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checkSecurity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(password: </a:t>
            </a:r>
            <a:r>
              <a:rPr lang="en-US" sz="14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 = </a:t>
            </a:r>
            <a:r>
              <a:rPr lang="en-US" sz="1400" i="1" dirty="0" smtClean="0"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400" dirty="0" err="1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400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,Boolean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] {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(gateway: </a:t>
            </a:r>
            <a:r>
              <a:rPr lang="en-US" sz="14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Gateway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 =&gt; </a:t>
            </a:r>
            <a:r>
              <a:rPr lang="en-US" sz="1400" i="1" dirty="0" err="1">
                <a:latin typeface="Andale Mono" charset="0"/>
                <a:ea typeface="Andale Mono" charset="0"/>
                <a:cs typeface="Andale Mono" charset="0"/>
              </a:rPr>
              <a:t>grantAccess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(gateway</a:t>
            </a:r>
            <a:r>
              <a:rPr lang="en-US" sz="14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password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)}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4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allowed    &lt;- </a:t>
            </a:r>
            <a:r>
              <a:rPr lang="en-US" sz="2000" i="1" dirty="0" err="1" smtClean="0">
                <a:latin typeface="Andale Mono" charset="0"/>
                <a:ea typeface="Andale Mono" charset="0"/>
                <a:cs typeface="Andale Mono" charset="0"/>
              </a:rPr>
              <a:t>checkSecurity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"password_1234"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pingResult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&lt;-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if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(allowed) </a:t>
            </a:r>
            <a:r>
              <a:rPr lang="en-US" sz="2000" i="1" dirty="0"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800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else </a:t>
            </a:r>
            <a:r>
              <a:rPr lang="en-US" sz="2000" i="1" dirty="0" smtClean="0"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"localhost"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yield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pingResult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788" y="293362"/>
            <a:ext cx="10510838" cy="431515"/>
          </a:xfrm>
        </p:spPr>
        <p:txBody>
          <a:bodyPr/>
          <a:lstStyle/>
          <a:p>
            <a:r>
              <a:rPr lang="en-US" dirty="0" smtClean="0"/>
              <a:t>Composing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799" y="108000"/>
            <a:ext cx="10802939" cy="4441313"/>
          </a:xfrm>
          <a:prstGeom prst="rect">
            <a:avLst/>
          </a:prstGeom>
          <a:noFill/>
        </p:spPr>
        <p:txBody>
          <a:bodyPr wrap="square" tIns="756000" rtlCol="0">
            <a:spAutoFit/>
          </a:bodyPr>
          <a:lstStyle/>
          <a:p>
            <a:r>
              <a:rPr lang="en-US" sz="24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4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sz="2000" i="1" dirty="0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allowed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&lt;- </a:t>
            </a:r>
            <a:r>
              <a:rPr lang="en-US" sz="2000" i="1" dirty="0" err="1" smtClean="0">
                <a:latin typeface="Andale Mono" charset="0"/>
                <a:ea typeface="Andale Mono" charset="0"/>
                <a:cs typeface="Andale Mono" charset="0"/>
              </a:rPr>
              <a:t>checkSecurity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"password_1234"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pingResult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&lt;-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if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(allowed) </a:t>
            </a:r>
            <a:r>
              <a:rPr lang="en-US" sz="2000" i="1" dirty="0" smtClean="0"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800" dirty="0" err="1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r>
              <a:rPr lang="en-US" sz="18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else </a:t>
            </a:r>
            <a:r>
              <a:rPr lang="en-US" sz="2000" i="1" dirty="0" smtClean="0">
                <a:latin typeface="Andale Mono" charset="0"/>
                <a:ea typeface="Andale Mono" charset="0"/>
                <a:cs typeface="Andale Mono" charset="0"/>
              </a:rPr>
              <a:t>ping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8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localhost</a:t>
            </a:r>
            <a:r>
              <a:rPr lang="en-US" sz="20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yield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pingResult</a:t>
            </a:r>
            <a:endParaRPr lang="en-US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4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.run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4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"testing gateway 127.0.0.1"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connecting to testing gateway 127.0.0.1 and ping </a:t>
            </a:r>
            <a:r>
              <a:rPr lang="en-US" sz="1800" dirty="0" err="1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www.sky.com</a:t>
            </a:r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24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myProgram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.run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4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"production bastion 10.0.0.2"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connecting to production bastion 10.0.0.2 and ping localhost</a:t>
            </a: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Composing Readers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02" y="182329"/>
            <a:ext cx="10510838" cy="431515"/>
          </a:xfrm>
        </p:spPr>
        <p:txBody>
          <a:bodyPr/>
          <a:lstStyle/>
          <a:p>
            <a:r>
              <a:rPr lang="en-US" dirty="0" smtClean="0"/>
              <a:t>Reader monad in a OO World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5057" y="792000"/>
            <a:ext cx="113429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6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configureWordDictionary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6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Env</a:t>
            </a:r>
            <a:r>
              <a:rPr lang="en-US" sz="16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en-US" sz="1600" i="1" dirty="0">
                <a:latin typeface="Andale Mono" charset="0"/>
                <a:ea typeface="Andale Mono" charset="0"/>
                <a:cs typeface="Andale Mono" charset="0"/>
              </a:rPr>
              <a:t>???</a:t>
            </a:r>
            <a:br>
              <a:rPr lang="en-US" sz="1600" i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 smtClean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configurePunctuationRules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wDict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16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Reader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Env</a:t>
            </a:r>
            <a:r>
              <a:rPr lang="en-US" sz="1600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en-US" sz="1600" i="1" dirty="0" smtClean="0">
                <a:latin typeface="Andale Mono" charset="0"/>
                <a:ea typeface="Andale Mono" charset="0"/>
                <a:cs typeface="Andale Mono" charset="0"/>
              </a:rPr>
              <a:t>???</a:t>
            </a:r>
          </a:p>
          <a:p>
            <a:endParaRPr lang="en-US" sz="1600" i="1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600" i="1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object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MaybeSoftWord2020 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App 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.run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sz="16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roductionConfiguration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).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composeNewDocument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object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DependencyGraphConfig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case class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Env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6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160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smtClean="0">
                <a:latin typeface="Andale Mono" charset="0"/>
                <a:ea typeface="Andale Mono" charset="0"/>
                <a:cs typeface="Andale Mono" charset="0"/>
              </a:rPr>
              <a:t>definitions: </a:t>
            </a:r>
            <a:r>
              <a:rPr lang="en-US" sz="16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6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6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Definition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])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i="1" dirty="0" err="1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16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for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&lt;- </a:t>
            </a:r>
            <a:r>
              <a:rPr lang="en-US" sz="1600" i="1" dirty="0" err="1">
                <a:latin typeface="Andale Mono" charset="0"/>
                <a:ea typeface="Andale Mono" charset="0"/>
                <a:cs typeface="Andale Mono" charset="0"/>
              </a:rPr>
              <a:t>configureWordDictionary</a:t>
            </a:r>
            <a:r>
              <a:rPr lang="en-US" sz="1600" i="1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600" i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i="1" dirty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&lt;- </a:t>
            </a:r>
            <a:r>
              <a:rPr lang="en-US" sz="1600" i="1" dirty="0" err="1">
                <a:latin typeface="Andale Mono" charset="0"/>
                <a:ea typeface="Andale Mono" charset="0"/>
                <a:cs typeface="Andale Mono" charset="0"/>
              </a:rPr>
              <a:t>configurePunctuationRules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} 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yield </a:t>
            </a:r>
            <a:r>
              <a:rPr lang="en-US" sz="1600" i="1" dirty="0" err="1"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16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object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Config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6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productionConfiguration</a:t>
            </a:r>
            <a:r>
              <a:rPr lang="en-US" sz="1600" i="1" dirty="0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600" i="1" dirty="0" err="1">
                <a:latin typeface="Andale Mono" charset="0"/>
                <a:ea typeface="Andale Mono" charset="0"/>
                <a:cs typeface="Andale Mono" charset="0"/>
              </a:rPr>
              <a:t>Env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smtClean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”English"</a:t>
            </a:r>
            <a:r>
              <a:rPr lang="en-US" sz="16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6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"foo"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-&gt; </a:t>
            </a:r>
            <a:r>
              <a:rPr lang="en-US" sz="1600" dirty="0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"bar"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916" y="1601787"/>
            <a:ext cx="7050808" cy="3649085"/>
          </a:xfrm>
        </p:spPr>
        <p:txBody>
          <a:bodyPr/>
          <a:lstStyle/>
          <a:p>
            <a:r>
              <a:rPr lang="en-US" i="1" dirty="0" smtClean="0"/>
              <a:t>The </a:t>
            </a:r>
            <a:r>
              <a:rPr lang="en-US" i="1" dirty="0"/>
              <a:t>good: </a:t>
            </a:r>
            <a:br>
              <a:rPr lang="en-US" i="1" dirty="0"/>
            </a:br>
            <a:r>
              <a:rPr lang="en-US" i="1" dirty="0"/>
              <a:t> </a:t>
            </a:r>
            <a:r>
              <a:rPr lang="en-US" i="1" dirty="0" smtClean="0"/>
              <a:t>- Simple and powerful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</a:t>
            </a:r>
            <a:r>
              <a:rPr lang="en-US" i="1" dirty="0" smtClean="0"/>
              <a:t>- Dependency resolution is done inside the Monad </a:t>
            </a:r>
            <a:br>
              <a:rPr lang="en-US" i="1" dirty="0" smtClean="0"/>
            </a:br>
            <a:r>
              <a:rPr lang="en-US" i="1" dirty="0" smtClean="0"/>
              <a:t> - Declarative style</a:t>
            </a:r>
          </a:p>
          <a:p>
            <a:endParaRPr lang="en-US" i="1" dirty="0"/>
          </a:p>
          <a:p>
            <a:r>
              <a:rPr lang="en-US" i="1" dirty="0" smtClean="0"/>
              <a:t>The </a:t>
            </a:r>
            <a:r>
              <a:rPr lang="en-US" i="1" dirty="0"/>
              <a:t>bad: </a:t>
            </a:r>
            <a:br>
              <a:rPr lang="en-US" i="1" dirty="0"/>
            </a:br>
            <a:r>
              <a:rPr lang="en-US" i="1" dirty="0"/>
              <a:t> </a:t>
            </a:r>
            <a:r>
              <a:rPr lang="en-US" i="1" dirty="0" smtClean="0"/>
              <a:t>- Composing with other monads  can get verbose</a:t>
            </a:r>
            <a:br>
              <a:rPr lang="en-US" i="1" dirty="0" smtClean="0"/>
            </a:br>
            <a:r>
              <a:rPr lang="en-US" i="1" dirty="0" smtClean="0"/>
              <a:t> - Combining different dependencies requires a common Environment 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7091"/>
            <a:ext cx="10510839" cy="3523384"/>
          </a:xfrm>
        </p:spPr>
        <p:txBody>
          <a:bodyPr/>
          <a:lstStyle/>
          <a:p>
            <a:pPr algn="ctr"/>
            <a:r>
              <a:rPr lang="en-US" sz="4000" dirty="0" smtClean="0"/>
              <a:t>Effects vs Side Effects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1028866"/>
            <a:ext cx="6184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/>
              <a:t>Effects vs Side </a:t>
            </a:r>
            <a:r>
              <a:rPr lang="en-US" dirty="0" smtClean="0"/>
              <a:t>Effects: Pure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3055" y="1299926"/>
            <a:ext cx="987468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 = </a:t>
            </a:r>
            <a:r>
              <a:rPr lang="en-US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3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pureFun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= (x: </a:t>
            </a:r>
            <a:r>
              <a:rPr lang="en-US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=&gt; x * x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p1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l.map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pureFun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).map(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pureFun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p1: List[</a:t>
            </a:r>
            <a:r>
              <a:rPr lang="en-US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] = List(16, 81)</a:t>
            </a:r>
            <a:b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p2 =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l.map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pureFun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andThen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pureFun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p2: List[</a:t>
            </a:r>
            <a:r>
              <a:rPr lang="en-US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] = List(16, 81)</a:t>
            </a:r>
            <a:br>
              <a:rPr lang="en-US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/>
              <a:t>Effects vs Side </a:t>
            </a:r>
            <a:r>
              <a:rPr lang="en-US" dirty="0" smtClean="0"/>
              <a:t>Effects: Impure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3055" y="1080000"/>
            <a:ext cx="9874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l = </a:t>
            </a:r>
            <a:r>
              <a:rPr lang="en-US" sz="20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000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2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r>
              <a:rPr lang="en-US" sz="2000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3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mr-IN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impureFun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= 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mr-IN" sz="20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) =&gt; {</a:t>
            </a:r>
            <a:r>
              <a:rPr lang="mr-IN" sz="2000" i="1" dirty="0" err="1">
                <a:latin typeface="Andale Mono" charset="0"/>
                <a:ea typeface="Andale Mono" charset="0"/>
                <a:cs typeface="Andale Mono" charset="0"/>
              </a:rPr>
              <a:t>println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mr-IN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;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*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mr-IN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mr-IN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mr-IN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i1 =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l.map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(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impureFun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).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(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impureFun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)</a:t>
            </a:r>
            <a:br>
              <a:rPr lang="mr-IN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2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3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4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9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i1: </a:t>
            </a:r>
            <a:r>
              <a:rPr lang="mr-IN" sz="20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mr-IN" sz="20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mr-IN" sz="20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(16, 81)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mr-IN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i2 =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l.map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(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impureFun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andThen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sz="2000" dirty="0" err="1">
                <a:latin typeface="Andale Mono" charset="0"/>
                <a:ea typeface="Andale Mono" charset="0"/>
                <a:cs typeface="Andale Mono" charset="0"/>
              </a:rPr>
              <a:t>impureFun</a:t>
            </a:r>
            <a:r>
              <a:rPr lang="mr-IN" sz="2000" dirty="0">
                <a:latin typeface="Andale Mono" charset="0"/>
                <a:ea typeface="Andale Mono" charset="0"/>
                <a:cs typeface="Andale Mono" charset="0"/>
              </a:rPr>
              <a:t> )</a:t>
            </a:r>
            <a:br>
              <a:rPr lang="mr-IN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2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4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3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9</a:t>
            </a:r>
            <a:b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i2: </a:t>
            </a:r>
            <a:r>
              <a:rPr lang="mr-IN" sz="20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mr-IN" sz="20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mr-IN" sz="20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mr-IN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(16, 81)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98" y="315686"/>
            <a:ext cx="10510839" cy="3441246"/>
          </a:xfrm>
        </p:spPr>
        <p:txBody>
          <a:bodyPr/>
          <a:lstStyle/>
          <a:p>
            <a:pPr algn="ctr"/>
            <a:r>
              <a:rPr lang="en-US" sz="4000" dirty="0" smtClean="0"/>
              <a:t>Appetizers: Dependency Injection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99" y="1306286"/>
            <a:ext cx="7624435" cy="42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/>
              <a:t>Effects vs Side </a:t>
            </a:r>
            <a:r>
              <a:rPr lang="en-US" smtClean="0"/>
              <a:t>Effects: Monadic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0706" y="937639"/>
            <a:ext cx="99570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l = </a:t>
            </a:r>
            <a:r>
              <a:rPr lang="en-US" sz="1800" i="1" dirty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Andale Mono" charset="0"/>
                <a:ea typeface="Andale Mono" charset="0"/>
                <a:cs typeface="Andale Mono" charset="0"/>
              </a:rPr>
              <a:t>3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8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monadicFun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= (x: </a:t>
            </a:r>
            <a:r>
              <a:rPr lang="en-US" sz="18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 =&gt; </a:t>
            </a:r>
            <a:r>
              <a:rPr lang="en-US" sz="1800" i="1" dirty="0">
                <a:latin typeface="Andale Mono" charset="0"/>
                <a:ea typeface="Andale Mono" charset="0"/>
                <a:cs typeface="Andale Mono" charset="0"/>
              </a:rPr>
              <a:t>Writer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String</a:t>
            </a:r>
            <a:r>
              <a:rPr lang="en-US" sz="18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,Int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](</a:t>
            </a:r>
            <a:r>
              <a:rPr lang="en-US" sz="1800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s"</a:t>
            </a:r>
            <a:r>
              <a:rPr lang="en-US" sz="1800" b="1" dirty="0" err="1">
                <a:solidFill>
                  <a:srgbClr val="00B8BB"/>
                </a:solidFill>
                <a:latin typeface="Andale Mono" charset="0"/>
                <a:ea typeface="Andale Mono" charset="0"/>
                <a:cs typeface="Andale Mono" charset="0"/>
              </a:rPr>
              <a:t>$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en-US" sz="18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\</a:t>
            </a:r>
            <a:r>
              <a:rPr lang="en-US" sz="18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n</a:t>
            </a:r>
            <a:r>
              <a:rPr lang="en-US" sz="1800" dirty="0" err="1">
                <a:solidFill>
                  <a:srgbClr val="6A8759"/>
                </a:solidFill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800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* x)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m1 = 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l.map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monadicFun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).map( _.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flatMap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monadicFun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m1.foreach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 x =&gt; </a:t>
            </a:r>
            <a:r>
              <a:rPr lang="en-US" sz="1800" i="1" dirty="0">
                <a:latin typeface="Andale Mono" charset="0"/>
                <a:ea typeface="Andale Mono" charset="0"/>
                <a:cs typeface="Andale Mono" charset="0"/>
              </a:rPr>
              <a:t>print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x.written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mr1 = m1.map( _.value)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2 </a:t>
            </a:r>
          </a:p>
          <a:p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4 </a:t>
            </a:r>
          </a:p>
          <a:p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3 </a:t>
            </a:r>
          </a:p>
          <a:p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9</a:t>
            </a:r>
            <a:b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mr1: List[</a:t>
            </a:r>
            <a:r>
              <a:rPr lang="en-US" sz="18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cats.Id</a:t>
            </a: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]] = List(16, 81)</a:t>
            </a:r>
            <a:b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m2 = 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l.map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monadicFun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andThen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 _.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flatMap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monadicFun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)))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m2.foreach( x =&gt; </a:t>
            </a:r>
            <a:r>
              <a:rPr lang="en-US" sz="1800" i="1" dirty="0">
                <a:latin typeface="Andale Mono" charset="0"/>
                <a:ea typeface="Andale Mono" charset="0"/>
                <a:cs typeface="Andale Mono" charset="0"/>
              </a:rPr>
              <a:t>print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x.written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mr2 = m2.map( _.value)</a:t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2</a:t>
            </a:r>
            <a:b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4</a:t>
            </a:r>
            <a:b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3</a:t>
            </a:r>
            <a:b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9</a:t>
            </a:r>
            <a:b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mr2: List[</a:t>
            </a:r>
            <a:r>
              <a:rPr lang="en-US" sz="18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cats.Id</a:t>
            </a: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dirty="0" err="1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]] = List(16, 81)</a:t>
            </a:r>
            <a:br>
              <a:rPr lang="en-US" sz="18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</a:b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166256"/>
            <a:ext cx="10510838" cy="471054"/>
          </a:xfrm>
        </p:spPr>
        <p:txBody>
          <a:bodyPr/>
          <a:lstStyle/>
          <a:p>
            <a:r>
              <a:rPr lang="en-US" smtClean="0"/>
              <a:t>References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044000"/>
            <a:ext cx="10510838" cy="4908118"/>
          </a:xfrm>
        </p:spPr>
        <p:txBody>
          <a:bodyPr/>
          <a:lstStyle/>
          <a:p>
            <a:r>
              <a:rPr lang="en-US" sz="1600" b="1" dirty="0"/>
              <a:t>Code</a:t>
            </a:r>
            <a:r>
              <a:rPr lang="en-US" sz="1600" dirty="0"/>
              <a:t>: </a:t>
            </a:r>
            <a:br>
              <a:rPr lang="en-US" sz="1600" dirty="0"/>
            </a:br>
            <a:r>
              <a:rPr lang="en-US" sz="1600" dirty="0" smtClean="0"/>
              <a:t>   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qqupp</a:t>
            </a:r>
            <a:r>
              <a:rPr lang="en-US" sz="1600" dirty="0"/>
              <a:t>/di-experiments/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b="1" dirty="0" smtClean="0"/>
              <a:t>Cake Pattern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http://</a:t>
            </a:r>
            <a:r>
              <a:rPr lang="en-US" sz="1600" dirty="0" err="1"/>
              <a:t>lampwww.epfl.ch</a:t>
            </a:r>
            <a:r>
              <a:rPr lang="en-US" sz="1600" dirty="0"/>
              <a:t>/~</a:t>
            </a:r>
            <a:r>
              <a:rPr lang="en-US" sz="1600" dirty="0" err="1"/>
              <a:t>odersky</a:t>
            </a:r>
            <a:r>
              <a:rPr lang="en-US" sz="1600" dirty="0"/>
              <a:t>/papers/</a:t>
            </a:r>
            <a:r>
              <a:rPr lang="en-US" sz="1600" dirty="0" err="1"/>
              <a:t>ScalableComponent.pdf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>   https</a:t>
            </a:r>
            <a:r>
              <a:rPr lang="en-US" sz="1600" dirty="0"/>
              <a:t>://</a:t>
            </a:r>
            <a:r>
              <a:rPr lang="en-US" sz="1600" dirty="0" err="1" smtClean="0"/>
              <a:t>www.youtube.com</a:t>
            </a:r>
            <a:r>
              <a:rPr lang="en-US" sz="1600" dirty="0" smtClean="0"/>
              <a:t>/</a:t>
            </a:r>
            <a:r>
              <a:rPr lang="en-US" sz="1600" dirty="0" err="1" smtClean="0"/>
              <a:t>watch?v</a:t>
            </a:r>
            <a:r>
              <a:rPr lang="en-US" sz="1600" dirty="0" smtClean="0"/>
              <a:t>=yLbdw06tKPQ</a:t>
            </a:r>
            <a:br>
              <a:rPr lang="en-US" sz="1600" dirty="0" smtClean="0"/>
            </a:br>
            <a:r>
              <a:rPr lang="en-US" sz="1600" dirty="0" smtClean="0"/>
              <a:t>   https</a:t>
            </a:r>
            <a:r>
              <a:rPr lang="en-US" sz="1600" dirty="0"/>
              <a:t>://</a:t>
            </a:r>
            <a:r>
              <a:rPr lang="en-US" sz="1600" dirty="0" err="1" smtClean="0"/>
              <a:t>stackoverflow.com</a:t>
            </a:r>
            <a:r>
              <a:rPr lang="en-US" sz="1600" dirty="0" smtClean="0"/>
              <a:t>/questions/7860163/what-are-some-compelling-use-cases-for-dependent-method-types</a:t>
            </a:r>
            <a:br>
              <a:rPr lang="en-US" sz="1600" dirty="0" smtClean="0"/>
            </a:br>
            <a:r>
              <a:rPr lang="en-US" sz="1600" dirty="0" smtClean="0"/>
              <a:t>   http</a:t>
            </a:r>
            <a:r>
              <a:rPr lang="en-US" sz="1600" dirty="0"/>
              <a:t>://</a:t>
            </a:r>
            <a:r>
              <a:rPr lang="en-US" sz="1600" dirty="0" err="1"/>
              <a:t>www.scala-archive.org</a:t>
            </a:r>
            <a:r>
              <a:rPr lang="en-US" sz="1600" dirty="0"/>
              <a:t>/The-cake-s-problem-dotty-design-and-the-approach-to-modularity-td4640697.html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FP and Monads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   https</a:t>
            </a:r>
            <a:r>
              <a:rPr lang="en-US" sz="1600" dirty="0"/>
              <a:t>://</a:t>
            </a:r>
            <a:r>
              <a:rPr lang="en-US" sz="1600" dirty="0" err="1" smtClean="0"/>
              <a:t>wiki.haskell.org</a:t>
            </a:r>
            <a:r>
              <a:rPr lang="en-US" sz="1600" dirty="0" smtClean="0"/>
              <a:t>/</a:t>
            </a:r>
            <a:r>
              <a:rPr lang="en-US" sz="1600" dirty="0" err="1" smtClean="0"/>
              <a:t>All_About_Monads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https</a:t>
            </a:r>
            <a:r>
              <a:rPr lang="en-US" sz="1600" dirty="0"/>
              <a:t>://</a:t>
            </a:r>
            <a:r>
              <a:rPr lang="en-US" sz="1600" dirty="0" err="1" smtClean="0"/>
              <a:t>typelevel.org</a:t>
            </a:r>
            <a:r>
              <a:rPr lang="en-US" sz="1600" dirty="0" smtClean="0"/>
              <a:t>/cats/datatypes/</a:t>
            </a:r>
            <a:r>
              <a:rPr lang="en-US" sz="1600" dirty="0" err="1" smtClean="0"/>
              <a:t>kleisli.html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http://eed3si9n.com/herding-cats/</a:t>
            </a:r>
            <a:r>
              <a:rPr lang="en-US" sz="1600" dirty="0" err="1" smtClean="0"/>
              <a:t>Reader.html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https</a:t>
            </a:r>
            <a:r>
              <a:rPr lang="en-US" sz="1600" dirty="0"/>
              <a:t>://</a:t>
            </a:r>
            <a:r>
              <a:rPr lang="en-US" sz="1600" dirty="0" err="1" smtClean="0"/>
              <a:t>underscore.io</a:t>
            </a:r>
            <a:r>
              <a:rPr lang="en-US" sz="1600" dirty="0" smtClean="0"/>
              <a:t>/books/</a:t>
            </a:r>
            <a:r>
              <a:rPr lang="en-US" sz="1600" dirty="0" err="1" smtClean="0"/>
              <a:t>scala</a:t>
            </a:r>
            <a:r>
              <a:rPr lang="en-US" sz="1600" dirty="0" smtClean="0"/>
              <a:t>-with-cats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413" y="540883"/>
            <a:ext cx="10510839" cy="1017588"/>
          </a:xfrm>
        </p:spPr>
        <p:txBody>
          <a:bodyPr/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2" y="1337129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Dependency Injection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900" y="1351347"/>
            <a:ext cx="1068069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CC783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Decouple system components.</a:t>
            </a:r>
          </a:p>
          <a:p>
            <a:endParaRPr lang="en-US" b="1" dirty="0">
              <a:solidFill>
                <a:srgbClr val="CC783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Separate concerns.</a:t>
            </a:r>
            <a:endParaRPr lang="en-US" b="1" dirty="0">
              <a:solidFill>
                <a:srgbClr val="CC783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b="1" dirty="0" smtClean="0">
              <a:solidFill>
                <a:srgbClr val="CC783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Hide implementations details.</a:t>
            </a:r>
          </a:p>
          <a:p>
            <a:endParaRPr lang="en-US" b="1" dirty="0" smtClean="0">
              <a:solidFill>
                <a:srgbClr val="CC783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Write testable software.</a:t>
            </a:r>
          </a:p>
          <a:p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Organize and structure </a:t>
            </a:r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code. </a:t>
            </a:r>
            <a:endParaRPr lang="en-US" b="1" dirty="0">
              <a:solidFill>
                <a:srgbClr val="CC783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0" y="721881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57" y="300944"/>
            <a:ext cx="10510839" cy="1017588"/>
          </a:xfrm>
        </p:spPr>
        <p:txBody>
          <a:bodyPr/>
          <a:lstStyle/>
          <a:p>
            <a:pPr algn="ctr"/>
            <a:r>
              <a:rPr lang="en-US" sz="4000" dirty="0" smtClean="0"/>
              <a:t>Plain and tasty Constructor Injection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21" y="1110342"/>
            <a:ext cx="7489309" cy="50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Constructor Injection: </a:t>
            </a:r>
            <a:r>
              <a:rPr lang="en-US" dirty="0" err="1" smtClean="0"/>
              <a:t>WordDictionary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901" y="1044000"/>
            <a:ext cx="10510838" cy="5678478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b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hasWord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Boolean</a:t>
            </a:r>
            <a:b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definition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): Option[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Definition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]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intoSyllables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Syllable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]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DefaultWordDictionary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20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 smtClean="0"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2000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sz="2000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private </a:t>
            </a:r>
            <a:r>
              <a:rPr lang="en-US" sz="20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0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definitions: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Map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Definition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]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sz="20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hasWord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18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Boolean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???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definition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): Option[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Definition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] =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???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800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800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intoSyllables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(word: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List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[</a:t>
            </a:r>
            <a:r>
              <a:rPr lang="en-US" sz="18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Syllable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] 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= ???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Injection: </a:t>
            </a:r>
            <a:r>
              <a:rPr lang="en-US" dirty="0" err="1" smtClean="0"/>
              <a:t>PunctuationRules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" y="1044000"/>
            <a:ext cx="10521951" cy="570925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trait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dirty="0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dictionary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checkHyphenation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(word1: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word2: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Boolean</a:t>
            </a:r>
            <a:b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DefaultPunctuationRules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24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4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endParaRPr lang="en-US" dirty="0" smtClean="0">
              <a:solidFill>
                <a:srgbClr val="CC783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sz="24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val</a:t>
            </a:r>
            <a:r>
              <a:rPr lang="en-US" sz="24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dictionary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dirty="0" err="1" smtClean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endParaRPr lang="en-US" dirty="0" smtClean="0">
              <a:solidFill>
                <a:srgbClr val="4E807D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</a:t>
            </a:r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extends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en-US" sz="2000" dirty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uses dictionary </a:t>
            </a:r>
            <a:r>
              <a:rPr lang="en-US" sz="2000" dirty="0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and </a:t>
            </a:r>
            <a:r>
              <a:rPr lang="en-US" sz="2000" dirty="0" err="1" smtClean="0">
                <a:solidFill>
                  <a:srgbClr val="808080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b="1" dirty="0" err="1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2000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checkHyphenation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(word1: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word2: </a:t>
            </a:r>
            <a:r>
              <a:rPr lang="en-US" sz="2000" dirty="0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): </a:t>
            </a:r>
            <a:r>
              <a:rPr lang="en-US" sz="2000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Boolean </a:t>
            </a: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= ???</a:t>
            </a:r>
          </a:p>
          <a:p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Injection: </a:t>
            </a:r>
            <a:r>
              <a:rPr lang="en-US" dirty="0" err="1" smtClean="0"/>
              <a:t>WordProcessor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345" y="1044000"/>
            <a:ext cx="10664394" cy="393954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WordProcessor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(dictionary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WordDictionary</a:t>
            </a:r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                 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dirty="0" err="1">
                <a:solidFill>
                  <a:srgbClr val="4E807D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{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highlightNonWords</a:t>
            </a:r>
            <a:r>
              <a:rPr lang="en-US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??? </a:t>
            </a:r>
            <a:r>
              <a:rPr lang="en-US" sz="1600" i="1" dirty="0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// uses dictionary and </a:t>
            </a:r>
            <a:r>
              <a:rPr lang="en-US" sz="16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lang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b="1" dirty="0" err="1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b="1" dirty="0">
                <a:solidFill>
                  <a:srgbClr val="CC783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composeNewDocument</a:t>
            </a:r>
            <a:r>
              <a:rPr lang="en-US" dirty="0">
                <a:solidFill>
                  <a:srgbClr val="FFC66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= ??? </a:t>
            </a:r>
            <a:r>
              <a:rPr lang="en-US" sz="1600" i="1" dirty="0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//uses dictionary and </a:t>
            </a:r>
            <a:r>
              <a:rPr lang="en-US" sz="1600" i="1" dirty="0" err="1" smtClean="0">
                <a:solidFill>
                  <a:srgbClr val="9876AA"/>
                </a:solidFill>
                <a:latin typeface="Andale Mono" charset="0"/>
                <a:ea typeface="Andale Mono" charset="0"/>
                <a:cs typeface="Andale Mono" charset="0"/>
              </a:rPr>
              <a:t>punctuationRules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i="1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mr-IN" i="1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i="1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 Sky PowerPoint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b="1" dirty="0" err="1">
            <a:solidFill>
              <a:srgbClr val="CC7832"/>
            </a:solidFill>
            <a:latin typeface="Andale Mono" charset="0"/>
            <a:ea typeface="Andale Mono" charset="0"/>
            <a:cs typeface="Andale Mono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11359</TotalTime>
  <Words>489</Words>
  <Application>Microsoft Macintosh PowerPoint</Application>
  <PresentationFormat>Custom</PresentationFormat>
  <Paragraphs>185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Andale Mono</vt:lpstr>
      <vt:lpstr>Calibri</vt:lpstr>
      <vt:lpstr>Lucida Grande</vt:lpstr>
      <vt:lpstr>ＭＳ Ｐゴシック</vt:lpstr>
      <vt:lpstr>Sky Text</vt:lpstr>
      <vt:lpstr>Sky Text Medium</vt:lpstr>
      <vt:lpstr>Arial</vt:lpstr>
      <vt:lpstr>Global Sky PowerPoint Template</vt:lpstr>
      <vt:lpstr>Dependency Injection à la Carte</vt:lpstr>
      <vt:lpstr>PowerPoint Presentation</vt:lpstr>
      <vt:lpstr>Appetizers: Dependency Injection</vt:lpstr>
      <vt:lpstr>Dependency Injection </vt:lpstr>
      <vt:lpstr> </vt:lpstr>
      <vt:lpstr>Plain and tasty Constructor Injection</vt:lpstr>
      <vt:lpstr>Constructor Injection: WordDictionary </vt:lpstr>
      <vt:lpstr>Constructor Injection: PunctuationRules </vt:lpstr>
      <vt:lpstr>Constructor Injection: WordProcessor</vt:lpstr>
      <vt:lpstr>Constructor Injection: Wiring dependencies</vt:lpstr>
      <vt:lpstr>Pros and Cons</vt:lpstr>
      <vt:lpstr>Cake Pattern</vt:lpstr>
      <vt:lpstr>Cake Pattern</vt:lpstr>
      <vt:lpstr>PowerPoint Presentation</vt:lpstr>
      <vt:lpstr>PowerPoint Presentation</vt:lpstr>
      <vt:lpstr>Would you test some cake?</vt:lpstr>
      <vt:lpstr>Pros and Cons</vt:lpstr>
      <vt:lpstr>Is this like a Reader Monad?</vt:lpstr>
      <vt:lpstr>Higher Order Function </vt:lpstr>
      <vt:lpstr>Towards the Reader Monad</vt:lpstr>
      <vt:lpstr>Composing Readers</vt:lpstr>
      <vt:lpstr>Composing Readers</vt:lpstr>
      <vt:lpstr>Composing Readers</vt:lpstr>
      <vt:lpstr>Composing Readers</vt:lpstr>
      <vt:lpstr>Reader monad in a OO World</vt:lpstr>
      <vt:lpstr>Pros and Cons</vt:lpstr>
      <vt:lpstr>Effects vs Side Effects</vt:lpstr>
      <vt:lpstr>Effects vs Side Effects: Pure functions</vt:lpstr>
      <vt:lpstr>Effects vs Side Effects: Impure functions</vt:lpstr>
      <vt:lpstr>Effects vs Side Effects: Monadic functions</vt:lpstr>
      <vt:lpstr>References </vt:lpstr>
      <vt:lpstr>Thank You!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Dependency Injection </dc:title>
  <dc:creator>Picci, Paolo (Associate Software Developer)</dc:creator>
  <cp:lastModifiedBy>Picci, Paolo (Associate Software Developer)</cp:lastModifiedBy>
  <cp:revision>139</cp:revision>
  <cp:lastPrinted>2018-05-14T09:30:24Z</cp:lastPrinted>
  <dcterms:created xsi:type="dcterms:W3CDTF">2018-05-01T15:37:43Z</dcterms:created>
  <dcterms:modified xsi:type="dcterms:W3CDTF">2018-06-28T11:19:09Z</dcterms:modified>
</cp:coreProperties>
</file>