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78" r:id="rId7"/>
    <p:sldId id="296" r:id="rId8"/>
    <p:sldId id="297" r:id="rId9"/>
    <p:sldId id="300" r:id="rId10"/>
    <p:sldId id="298" r:id="rId11"/>
    <p:sldId id="302" r:id="rId12"/>
    <p:sldId id="301" r:id="rId13"/>
    <p:sldId id="270" r:id="rId14"/>
    <p:sldId id="258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qreyn\Documents\2024\05%20ELPROFEALEJO\02%20Abril\test\sumariz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s-MX"/>
              <a:t>% de Costo de envío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ventas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BR-AL</c:v>
                </c:pt>
                <c:pt idx="1">
                  <c:v>BR-PE</c:v>
                </c:pt>
                <c:pt idx="2">
                  <c:v>BR-SC</c:v>
                </c:pt>
                <c:pt idx="3">
                  <c:v>BR-AP</c:v>
                </c:pt>
                <c:pt idx="4">
                  <c:v>BR-CE</c:v>
                </c:pt>
                <c:pt idx="5">
                  <c:v>BR-MA</c:v>
                </c:pt>
                <c:pt idx="6">
                  <c:v>BR-PB</c:v>
                </c:pt>
                <c:pt idx="7">
                  <c:v>BR-GO</c:v>
                </c:pt>
                <c:pt idx="8">
                  <c:v>BR-SP</c:v>
                </c:pt>
                <c:pt idx="9">
                  <c:v>BR-MT</c:v>
                </c:pt>
                <c:pt idx="10">
                  <c:v>BR-PI</c:v>
                </c:pt>
                <c:pt idx="11">
                  <c:v>BR-RR</c:v>
                </c:pt>
                <c:pt idx="12">
                  <c:v>BR-PA</c:v>
                </c:pt>
                <c:pt idx="13">
                  <c:v>BR-SE</c:v>
                </c:pt>
                <c:pt idx="14">
                  <c:v>BR-RN</c:v>
                </c:pt>
                <c:pt idx="15">
                  <c:v>BR-RJ</c:v>
                </c:pt>
                <c:pt idx="16">
                  <c:v>BR-DF</c:v>
                </c:pt>
                <c:pt idx="17">
                  <c:v>BR-BA</c:v>
                </c:pt>
                <c:pt idx="18">
                  <c:v>BR-RS</c:v>
                </c:pt>
                <c:pt idx="19">
                  <c:v>BR-RO</c:v>
                </c:pt>
                <c:pt idx="20">
                  <c:v>BR-MG</c:v>
                </c:pt>
                <c:pt idx="21">
                  <c:v>BR-PR</c:v>
                </c:pt>
                <c:pt idx="22">
                  <c:v>BR-TO</c:v>
                </c:pt>
                <c:pt idx="23">
                  <c:v>BR-ES</c:v>
                </c:pt>
                <c:pt idx="24">
                  <c:v>BR-AM</c:v>
                </c:pt>
                <c:pt idx="25">
                  <c:v>BR-MS</c:v>
                </c:pt>
                <c:pt idx="26">
                  <c:v>BR-AC</c:v>
                </c:pt>
              </c:strCache>
            </c:strRef>
          </c:cat>
          <c:val>
            <c:numRef>
              <c:f>Sheet1!$B$2:$B$28</c:f>
              <c:numCache>
                <c:formatCode>_("$"* #,##0.00_);_("$"* \(#,##0.00\);_("$"* "-"??_);_(@_)</c:formatCode>
                <c:ptCount val="27"/>
                <c:pt idx="0">
                  <c:v>1902520</c:v>
                </c:pt>
                <c:pt idx="1">
                  <c:v>1886497</c:v>
                </c:pt>
                <c:pt idx="2">
                  <c:v>1846203</c:v>
                </c:pt>
                <c:pt idx="3">
                  <c:v>1844672</c:v>
                </c:pt>
                <c:pt idx="4">
                  <c:v>1835101</c:v>
                </c:pt>
                <c:pt idx="5">
                  <c:v>1816324</c:v>
                </c:pt>
                <c:pt idx="6">
                  <c:v>1779793</c:v>
                </c:pt>
                <c:pt idx="7">
                  <c:v>1772757</c:v>
                </c:pt>
                <c:pt idx="8">
                  <c:v>1755515</c:v>
                </c:pt>
                <c:pt idx="9">
                  <c:v>1704514</c:v>
                </c:pt>
                <c:pt idx="10">
                  <c:v>1698258</c:v>
                </c:pt>
                <c:pt idx="11">
                  <c:v>1687213</c:v>
                </c:pt>
                <c:pt idx="12">
                  <c:v>1681499</c:v>
                </c:pt>
                <c:pt idx="13">
                  <c:v>1674114</c:v>
                </c:pt>
                <c:pt idx="14">
                  <c:v>1669467</c:v>
                </c:pt>
                <c:pt idx="15">
                  <c:v>1667994</c:v>
                </c:pt>
                <c:pt idx="16">
                  <c:v>1658868</c:v>
                </c:pt>
                <c:pt idx="17">
                  <c:v>1653147</c:v>
                </c:pt>
                <c:pt idx="18">
                  <c:v>1650661</c:v>
                </c:pt>
                <c:pt idx="19">
                  <c:v>1646869</c:v>
                </c:pt>
                <c:pt idx="20">
                  <c:v>1643486</c:v>
                </c:pt>
                <c:pt idx="21">
                  <c:v>1635132</c:v>
                </c:pt>
                <c:pt idx="22">
                  <c:v>1606229</c:v>
                </c:pt>
                <c:pt idx="23">
                  <c:v>1594843</c:v>
                </c:pt>
                <c:pt idx="24">
                  <c:v>1555116</c:v>
                </c:pt>
                <c:pt idx="25">
                  <c:v>1526488</c:v>
                </c:pt>
                <c:pt idx="26">
                  <c:v>1410650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FC-43C9-B0C6-A82B5180C3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Costo envío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Sheet1!$A$2:$A$28</c:f>
              <c:strCache>
                <c:ptCount val="27"/>
                <c:pt idx="0">
                  <c:v>BR-AL</c:v>
                </c:pt>
                <c:pt idx="1">
                  <c:v>BR-PE</c:v>
                </c:pt>
                <c:pt idx="2">
                  <c:v>BR-SC</c:v>
                </c:pt>
                <c:pt idx="3">
                  <c:v>BR-AP</c:v>
                </c:pt>
                <c:pt idx="4">
                  <c:v>BR-CE</c:v>
                </c:pt>
                <c:pt idx="5">
                  <c:v>BR-MA</c:v>
                </c:pt>
                <c:pt idx="6">
                  <c:v>BR-PB</c:v>
                </c:pt>
                <c:pt idx="7">
                  <c:v>BR-GO</c:v>
                </c:pt>
                <c:pt idx="8">
                  <c:v>BR-SP</c:v>
                </c:pt>
                <c:pt idx="9">
                  <c:v>BR-MT</c:v>
                </c:pt>
                <c:pt idx="10">
                  <c:v>BR-PI</c:v>
                </c:pt>
                <c:pt idx="11">
                  <c:v>BR-RR</c:v>
                </c:pt>
                <c:pt idx="12">
                  <c:v>BR-PA</c:v>
                </c:pt>
                <c:pt idx="13">
                  <c:v>BR-SE</c:v>
                </c:pt>
                <c:pt idx="14">
                  <c:v>BR-RN</c:v>
                </c:pt>
                <c:pt idx="15">
                  <c:v>BR-RJ</c:v>
                </c:pt>
                <c:pt idx="16">
                  <c:v>BR-DF</c:v>
                </c:pt>
                <c:pt idx="17">
                  <c:v>BR-BA</c:v>
                </c:pt>
                <c:pt idx="18">
                  <c:v>BR-RS</c:v>
                </c:pt>
                <c:pt idx="19">
                  <c:v>BR-RO</c:v>
                </c:pt>
                <c:pt idx="20">
                  <c:v>BR-MG</c:v>
                </c:pt>
                <c:pt idx="21">
                  <c:v>BR-PR</c:v>
                </c:pt>
                <c:pt idx="22">
                  <c:v>BR-TO</c:v>
                </c:pt>
                <c:pt idx="23">
                  <c:v>BR-ES</c:v>
                </c:pt>
                <c:pt idx="24">
                  <c:v>BR-AM</c:v>
                </c:pt>
                <c:pt idx="25">
                  <c:v>BR-MS</c:v>
                </c:pt>
                <c:pt idx="26">
                  <c:v>BR-AC</c:v>
                </c:pt>
              </c:strCache>
            </c:strRef>
          </c:cat>
          <c:val>
            <c:numRef>
              <c:f>Sheet1!$C$2:$C$28</c:f>
              <c:numCache>
                <c:formatCode>_("$"* #,##0.00_);_("$"* \(#,##0.00\);_("$"* "-"??_);_(@_)</c:formatCode>
                <c:ptCount val="27"/>
                <c:pt idx="0">
                  <c:v>380504.00000000012</c:v>
                </c:pt>
                <c:pt idx="1">
                  <c:v>377299.39999999991</c:v>
                </c:pt>
                <c:pt idx="2">
                  <c:v>369240.59999999986</c:v>
                </c:pt>
                <c:pt idx="3">
                  <c:v>368934.39999999991</c:v>
                </c:pt>
                <c:pt idx="4">
                  <c:v>367020.20000000007</c:v>
                </c:pt>
                <c:pt idx="5">
                  <c:v>363264.79999999993</c:v>
                </c:pt>
                <c:pt idx="6">
                  <c:v>355958.60000000003</c:v>
                </c:pt>
                <c:pt idx="7">
                  <c:v>354551.4</c:v>
                </c:pt>
                <c:pt idx="8">
                  <c:v>351102.99999999988</c:v>
                </c:pt>
                <c:pt idx="9">
                  <c:v>340902.79999999981</c:v>
                </c:pt>
                <c:pt idx="10">
                  <c:v>339651.59999999969</c:v>
                </c:pt>
                <c:pt idx="11">
                  <c:v>337442.6</c:v>
                </c:pt>
                <c:pt idx="12">
                  <c:v>336299.80000000005</c:v>
                </c:pt>
                <c:pt idx="13">
                  <c:v>334822.79999999993</c:v>
                </c:pt>
                <c:pt idx="14">
                  <c:v>333893.39999999979</c:v>
                </c:pt>
                <c:pt idx="15">
                  <c:v>333598.79999999993</c:v>
                </c:pt>
                <c:pt idx="16">
                  <c:v>331773.59999999998</c:v>
                </c:pt>
                <c:pt idx="17">
                  <c:v>330629.39999999991</c:v>
                </c:pt>
                <c:pt idx="18">
                  <c:v>330132.19999999995</c:v>
                </c:pt>
                <c:pt idx="19">
                  <c:v>329373.79999999993</c:v>
                </c:pt>
                <c:pt idx="20">
                  <c:v>328697.19999999984</c:v>
                </c:pt>
                <c:pt idx="21">
                  <c:v>327026.39999999991</c:v>
                </c:pt>
                <c:pt idx="22">
                  <c:v>321245.79999999987</c:v>
                </c:pt>
                <c:pt idx="23">
                  <c:v>318968.59999999986</c:v>
                </c:pt>
                <c:pt idx="24">
                  <c:v>311023.2</c:v>
                </c:pt>
                <c:pt idx="25">
                  <c:v>305297.60000000009</c:v>
                </c:pt>
                <c:pt idx="26">
                  <c:v>282129.99999999994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FC-43C9-B0C6-A82B5180C3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3354399"/>
        <c:axId val="1443353151"/>
      </c:barChart>
      <c:catAx>
        <c:axId val="144335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3353151"/>
        <c:crosses val="autoZero"/>
        <c:auto val="1"/>
        <c:lblAlgn val="ctr"/>
        <c:lblOffset val="100"/>
        <c:noMultiLvlLbl val="0"/>
      </c:catAx>
      <c:valAx>
        <c:axId val="144335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4335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49ECEF-3E94-4732-BFC3-464D975639BA}" type="datetime1">
              <a:rPr lang="es-ES" smtClean="0"/>
              <a:t>15/04/2024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53551-E181-4730-A9E5-DB7143B35D46}" type="datetime1">
              <a:rPr lang="es-ES" smtClean="0"/>
              <a:pPr/>
              <a:t>15/04/2024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40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24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83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08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4905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445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829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623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2990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980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de mercad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chart" Target="../charts/char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3429000"/>
            <a:ext cx="4941770" cy="2128042"/>
          </a:xfrm>
        </p:spPr>
        <p:txBody>
          <a:bodyPr rtlCol="0"/>
          <a:lstStyle/>
          <a:p>
            <a:pPr rtl="0"/>
            <a:r>
              <a:rPr lang="es-ES" dirty="0"/>
              <a:t>STORE SALES ANALYSIS - </a:t>
            </a:r>
            <a:r>
              <a:rPr lang="es-ES" dirty="0" err="1"/>
              <a:t>fashion</a:t>
            </a:r>
            <a:r>
              <a:rPr lang="es-ES" dirty="0"/>
              <a:t> </a:t>
            </a:r>
            <a:r>
              <a:rPr lang="es-ES" dirty="0" err="1"/>
              <a:t>clothes</a:t>
            </a:r>
            <a:br>
              <a:rPr lang="es-ES" dirty="0"/>
            </a:br>
            <a:r>
              <a:rPr lang="es-ES" dirty="0"/>
              <a:t>April 2024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s-ES" dirty="0"/>
              <a:t>bootcampxperience.com | Equipo 4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D9D064-424B-49A6-A010-01419B07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7579"/>
            <a:ext cx="12192000" cy="405247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800" dirty="0">
                <a:solidFill>
                  <a:srgbClr val="E8EAED"/>
                </a:solidFill>
                <a:latin typeface="Raleway Light" pitchFamily="2" charset="0"/>
              </a:rPr>
              <a:t>		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Fashion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 </a:t>
            </a:r>
            <a:r>
              <a:rPr kumimoji="0" lang="es-MX" altLang="es-MX" sz="28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Clothing</a:t>
            </a:r>
            <a:r>
              <a:rPr kumimoji="0" lang="es-MX" altLang="es-MX" sz="28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Raleway Light" pitchFamily="2" charset="0"/>
              </a:rPr>
              <a:t> Company</a:t>
            </a: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aleway Light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7770A8-0A55-48E7-9ED7-AFB40E19E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371" y="4840519"/>
            <a:ext cx="921178" cy="1017753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FE5A4BD-DC23-4F80-8137-99C130FEF90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416041" y="3629320"/>
            <a:ext cx="0" cy="215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6271831" cy="84630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C o n c l u s i o n e 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932495"/>
            <a:ext cx="5974799" cy="4423855"/>
          </a:xfrm>
        </p:spPr>
        <p:txBody>
          <a:bodyPr rtlCol="0">
            <a:norm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Vestido NUDE RETA presenta atemporalidad a las tendencias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70% de las ventas es por las marcas soporte a las principales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intervalo de venta por vendedor de 36 a 56 millones en el último periodo, siendo constante el crecimiento individual de cada vendedor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El intervalo de ventas brutas por ciudad es de 5 millones, no habiendo una marcada diferencia entre ingresos por plaza o existiendo una preponderante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sz="1800" dirty="0"/>
              <a:t>Es necesario verificar los datos de costos de trasportación así como otros, para ampliar el análisis de los números del negocio.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F9B6499-64AF-4C41-AC7B-DF7E2EFE6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7727" y="1713469"/>
            <a:ext cx="3469221" cy="1715531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accent4"/>
                </a:solidFill>
              </a:rPr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528AC1-5645-4CC0-B2B7-5A6636AC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944" y="3764810"/>
            <a:ext cx="4614786" cy="203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CRONOGRAMA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/>
              <a:t>INSIGHT 1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2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3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INSIGHT 4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Top 5 productos más vendidos históricamente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s-MX" dirty="0"/>
              <a:t>E</a:t>
            </a:r>
            <a:r>
              <a:rPr lang="es-MX" sz="1400" dirty="0"/>
              <a:t>volución histórica de las ingresos netos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Ingresos netos por vendedor por año</a:t>
            </a:r>
          </a:p>
          <a:p>
            <a:pPr rtl="0"/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s-MX" sz="1400" dirty="0"/>
              <a:t>Ciudades que proporcionan mayores ingresos netos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ES" dirty="0"/>
              <a:t>2024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1A50CF3-827B-4119-B3D1-1D14485A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3</a:t>
            </a:fld>
            <a:endParaRPr lang="es-E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E1CCFD40-B2D4-4539-9A7A-C6A80CD1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7013"/>
            <a:ext cx="12192000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815B624E-B0E8-4B4B-B1F2-112A943F7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1E161146-E11D-4D91-933B-8A8E2494A83C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1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4</a:t>
            </a:fld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3DC320-9421-4C32-9995-8774DC78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4488"/>
            <a:ext cx="121920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E43FA50-DAB4-4D7E-9DA9-362A550C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596631-9598-41A7-923E-6E7D663B7E98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2</a:t>
            </a:r>
          </a:p>
        </p:txBody>
      </p:sp>
    </p:spTree>
    <p:extLst>
      <p:ext uri="{BB962C8B-B14F-4D97-AF65-F5344CB8AC3E}">
        <p14:creationId xmlns:p14="http://schemas.microsoft.com/office/powerpoint/2010/main" val="33961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5</a:t>
            </a:fld>
            <a:endParaRPr lang="es-E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2F494A-BFFF-475F-8B3D-E00B99F6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123950"/>
            <a:ext cx="92202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4DD689-D865-4853-B614-26C7EC15C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F89EE4-792C-4BBA-974A-6B0DCDBA6656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3</a:t>
            </a:r>
          </a:p>
        </p:txBody>
      </p:sp>
    </p:spTree>
    <p:extLst>
      <p:ext uri="{BB962C8B-B14F-4D97-AF65-F5344CB8AC3E}">
        <p14:creationId xmlns:p14="http://schemas.microsoft.com/office/powerpoint/2010/main" val="18604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6</a:t>
            </a:fld>
            <a:endParaRPr lang="es-E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803EF5-B1F3-4D2D-89F0-60FC4069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685800"/>
            <a:ext cx="81438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C99E3B-8572-4897-BDF0-688B4324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D8C69EA-2EB8-4459-8C23-99781537663E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4</a:t>
            </a:r>
          </a:p>
        </p:txBody>
      </p:sp>
    </p:spTree>
    <p:extLst>
      <p:ext uri="{BB962C8B-B14F-4D97-AF65-F5344CB8AC3E}">
        <p14:creationId xmlns:p14="http://schemas.microsoft.com/office/powerpoint/2010/main" val="7761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7</a:t>
            </a:fld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83A48B-580C-4A6F-8960-52CF2CBD8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r="41662"/>
          <a:stretch/>
        </p:blipFill>
        <p:spPr bwMode="auto">
          <a:xfrm>
            <a:off x="469770" y="1048414"/>
            <a:ext cx="7041823" cy="558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3BB626E-E2E9-410C-9D70-C281EC70C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2" t="27896" b="24716"/>
          <a:stretch/>
        </p:blipFill>
        <p:spPr bwMode="auto">
          <a:xfrm>
            <a:off x="8201319" y="4335152"/>
            <a:ext cx="3637452" cy="191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B314CFE-8803-4EB6-9FFB-FCE6F234433F}"/>
              </a:ext>
            </a:extLst>
          </p:cNvPr>
          <p:cNvSpPr txBox="1"/>
          <p:nvPr/>
        </p:nvSpPr>
        <p:spPr>
          <a:xfrm>
            <a:off x="5487971" y="142709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INSIGHT 4</a:t>
            </a:r>
          </a:p>
        </p:txBody>
      </p:sp>
    </p:spTree>
    <p:extLst>
      <p:ext uri="{BB962C8B-B14F-4D97-AF65-F5344CB8AC3E}">
        <p14:creationId xmlns:p14="http://schemas.microsoft.com/office/powerpoint/2010/main" val="3965288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8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pic>
        <p:nvPicPr>
          <p:cNvPr id="8" name="Picture 2" descr="💸 ¿Cómo calcular el beneficio de una empresa? +Ejemplos">
            <a:extLst>
              <a:ext uri="{FF2B5EF4-FFF2-40B4-BE49-F238E27FC236}">
                <a16:creationId xmlns:a16="http://schemas.microsoft.com/office/drawing/2014/main" id="{83C4AA71-F700-40E1-A089-DCAFF219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56" y="1404593"/>
            <a:ext cx="4754924" cy="469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26C92C2-5891-491C-889F-8A5CD8379CE2}"/>
              </a:ext>
            </a:extLst>
          </p:cNvPr>
          <p:cNvSpPr/>
          <p:nvPr/>
        </p:nvSpPr>
        <p:spPr>
          <a:xfrm>
            <a:off x="1018095" y="1414019"/>
            <a:ext cx="5326144" cy="13763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DFBB9C-AF57-41B6-978A-63CA0784D975}"/>
              </a:ext>
            </a:extLst>
          </p:cNvPr>
          <p:cNvSpPr txBox="1"/>
          <p:nvPr/>
        </p:nvSpPr>
        <p:spPr>
          <a:xfrm>
            <a:off x="5082619" y="13652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OTROS INSIGHTS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4F9EC9-9301-4A2A-A9BC-5151D84BFB3E}"/>
              </a:ext>
            </a:extLst>
          </p:cNvPr>
          <p:cNvSpPr txBox="1"/>
          <p:nvPr/>
        </p:nvSpPr>
        <p:spPr>
          <a:xfrm>
            <a:off x="7550870" y="1404593"/>
            <a:ext cx="347637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estudio formal del</a:t>
            </a:r>
          </a:p>
          <a:p>
            <a:r>
              <a:rPr lang="es-MX" dirty="0"/>
              <a:t>ESTADO DE RESULTADOS</a:t>
            </a:r>
          </a:p>
          <a:p>
            <a:r>
              <a:rPr lang="es-MX" dirty="0"/>
              <a:t>para todos los periodos de observación, los datos anteriores sólo estructuran la base de calculo del mismo.</a:t>
            </a:r>
          </a:p>
          <a:p>
            <a:endParaRPr lang="es-MX" dirty="0"/>
          </a:p>
          <a:p>
            <a:r>
              <a:rPr lang="es-MX" sz="2400" b="1" dirty="0">
                <a:solidFill>
                  <a:schemeClr val="accent4"/>
                </a:solidFill>
              </a:rPr>
              <a:t>Discreción en considerar Ingresos o beneficios netos de los resultados anteriores.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A8123A5-E3E8-4EE4-A386-01891A1A800C}"/>
              </a:ext>
            </a:extLst>
          </p:cNvPr>
          <p:cNvSpPr txBox="1"/>
          <p:nvPr/>
        </p:nvSpPr>
        <p:spPr>
          <a:xfrm>
            <a:off x="4170676" y="3279992"/>
            <a:ext cx="232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(de transportación)</a:t>
            </a: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DB87E486-B07B-4D8D-8FC8-76873425693D}"/>
              </a:ext>
            </a:extLst>
          </p:cNvPr>
          <p:cNvSpPr/>
          <p:nvPr/>
        </p:nvSpPr>
        <p:spPr>
          <a:xfrm rot="5400000">
            <a:off x="6171874" y="5613457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6DA6E0D-105D-4E22-9AB6-D2042D7CA279}"/>
              </a:ext>
            </a:extLst>
          </p:cNvPr>
          <p:cNvSpPr txBox="1"/>
          <p:nvPr/>
        </p:nvSpPr>
        <p:spPr>
          <a:xfrm>
            <a:off x="4227041" y="1860438"/>
            <a:ext cx="232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(del activo)</a:t>
            </a:r>
          </a:p>
        </p:txBody>
      </p:sp>
    </p:spTree>
    <p:extLst>
      <p:ext uri="{BB962C8B-B14F-4D97-AF65-F5344CB8AC3E}">
        <p14:creationId xmlns:p14="http://schemas.microsoft.com/office/powerpoint/2010/main" val="295667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ES"/>
              <a:t>20XX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Presentación para inversores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9</a:t>
            </a:fld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1103E5-9FD9-4071-ADE5-80D39665E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40" y="67479"/>
            <a:ext cx="1926210" cy="847454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895299F-DE7D-4BDF-B9F4-94CF4CB2D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761984"/>
              </p:ext>
            </p:extLst>
          </p:nvPr>
        </p:nvGraphicFramePr>
        <p:xfrm>
          <a:off x="5486400" y="778118"/>
          <a:ext cx="5286866" cy="5077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E63BE38-5637-45F5-83F1-B0A6321D18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716976"/>
              </p:ext>
            </p:extLst>
          </p:nvPr>
        </p:nvGraphicFramePr>
        <p:xfrm>
          <a:off x="342344" y="1024521"/>
          <a:ext cx="4740275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Worksheet" r:id="rId6" imgW="4739569" imgH="5128229" progId="Excel.Sheet.12">
                  <p:embed/>
                </p:oleObj>
              </mc:Choice>
              <mc:Fallback>
                <p:oleObj name="Worksheet" r:id="rId6" imgW="4739569" imgH="512822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344" y="1024521"/>
                        <a:ext cx="4740275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D1828343-706F-42CC-A160-1D86DABCB9DD}"/>
              </a:ext>
            </a:extLst>
          </p:cNvPr>
          <p:cNvSpPr txBox="1"/>
          <p:nvPr/>
        </p:nvSpPr>
        <p:spPr>
          <a:xfrm>
            <a:off x="5082619" y="136525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s-MX" sz="2000" b="1" dirty="0">
                <a:solidFill>
                  <a:schemeClr val="accent1">
                    <a:lumMod val="50000"/>
                  </a:schemeClr>
                </a:solidFill>
              </a:rPr>
              <a:t>OTROS INSIGHTS 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34931197-75A8-4629-BA2A-CE6CCC2FA012}"/>
              </a:ext>
            </a:extLst>
          </p:cNvPr>
          <p:cNvSpPr/>
          <p:nvPr/>
        </p:nvSpPr>
        <p:spPr>
          <a:xfrm>
            <a:off x="4623848" y="551608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18E2B3-059F-4756-A385-C7472C87013D}"/>
              </a:ext>
            </a:extLst>
          </p:cNvPr>
          <p:cNvSpPr/>
          <p:nvPr/>
        </p:nvSpPr>
        <p:spPr>
          <a:xfrm>
            <a:off x="4417356" y="1024498"/>
            <a:ext cx="665263" cy="5127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A10243E7-B85A-49F7-B659-258F17A74DF5}"/>
              </a:ext>
            </a:extLst>
          </p:cNvPr>
          <p:cNvSpPr/>
          <p:nvPr/>
        </p:nvSpPr>
        <p:spPr>
          <a:xfrm rot="5400000">
            <a:off x="10829560" y="1376844"/>
            <a:ext cx="241954" cy="45302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F0FBE99-292F-49AE-904B-94833567B539}"/>
              </a:ext>
            </a:extLst>
          </p:cNvPr>
          <p:cNvSpPr txBox="1"/>
          <p:nvPr/>
        </p:nvSpPr>
        <p:spPr>
          <a:xfrm>
            <a:off x="10773266" y="1724331"/>
            <a:ext cx="124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Proporción  constante</a:t>
            </a:r>
          </a:p>
        </p:txBody>
      </p:sp>
    </p:spTree>
    <p:extLst>
      <p:ext uri="{BB962C8B-B14F-4D97-AF65-F5344CB8AC3E}">
        <p14:creationId xmlns:p14="http://schemas.microsoft.com/office/powerpoint/2010/main" val="2236818921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4_TF56180624_Win32" id="{CCF276C0-2FDF-463F-B45D-4EDBA039C896}" vid="{7446774B-3392-4AFF-ADF4-7FE1E36E528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230e9df3-be65-4c73-a93b-d1236ebd677e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 tenue</Template>
  <TotalTime>84</TotalTime>
  <Words>283</Words>
  <Application>Microsoft Office PowerPoint</Application>
  <PresentationFormat>Panorámica</PresentationFormat>
  <Paragraphs>72</Paragraphs>
  <Slides>11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Raleway Light</vt:lpstr>
      <vt:lpstr>Tenorite</vt:lpstr>
      <vt:lpstr>Una sola línea</vt:lpstr>
      <vt:lpstr>Worksheet</vt:lpstr>
      <vt:lpstr>STORE SALES ANALYSIS - fashion clothes April 2024</vt:lpstr>
      <vt:lpstr>CRONOGRAMA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 o n c l u s i o n e 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ANALYSIS - fashion clothes April 2024</dc:title>
  <dc:creator>Enrique Iván Reyna Spíndola</dc:creator>
  <cp:lastModifiedBy>Enrique Iván Reyna Spíndola</cp:lastModifiedBy>
  <cp:revision>10</cp:revision>
  <dcterms:created xsi:type="dcterms:W3CDTF">2024-04-15T17:53:25Z</dcterms:created>
  <dcterms:modified xsi:type="dcterms:W3CDTF">2024-04-15T19:25:16Z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