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16"/>
  </p:notesMasterIdLst>
  <p:handoutMasterIdLst>
    <p:handoutMasterId r:id="rId17"/>
  </p:handoutMasterIdLst>
  <p:sldIdLst>
    <p:sldId id="256" r:id="rId5"/>
    <p:sldId id="261" r:id="rId6"/>
    <p:sldId id="278" r:id="rId7"/>
    <p:sldId id="296" r:id="rId8"/>
    <p:sldId id="297" r:id="rId9"/>
    <p:sldId id="300" r:id="rId10"/>
    <p:sldId id="298" r:id="rId11"/>
    <p:sldId id="302" r:id="rId12"/>
    <p:sldId id="301" r:id="rId13"/>
    <p:sldId id="270" r:id="rId14"/>
    <p:sldId id="258" r:id="rId15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3882" y="133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file:///C:\Users\qreyn\Documents\2024\05%20ELPROFEALEJO\02%20Abril\test\sumarize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s-MX"/>
              <a:t>% de Costo de envío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s-MX"/>
        </a:p>
      </c:txPr>
    </c:title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 ventas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Sheet1!$A$2:$A$28</c:f>
              <c:strCache>
                <c:ptCount val="27"/>
                <c:pt idx="0">
                  <c:v>BR-AL</c:v>
                </c:pt>
                <c:pt idx="1">
                  <c:v>BR-PE</c:v>
                </c:pt>
                <c:pt idx="2">
                  <c:v>BR-SC</c:v>
                </c:pt>
                <c:pt idx="3">
                  <c:v>BR-AP</c:v>
                </c:pt>
                <c:pt idx="4">
                  <c:v>BR-CE</c:v>
                </c:pt>
                <c:pt idx="5">
                  <c:v>BR-MA</c:v>
                </c:pt>
                <c:pt idx="6">
                  <c:v>BR-PB</c:v>
                </c:pt>
                <c:pt idx="7">
                  <c:v>BR-GO</c:v>
                </c:pt>
                <c:pt idx="8">
                  <c:v>BR-SP</c:v>
                </c:pt>
                <c:pt idx="9">
                  <c:v>BR-MT</c:v>
                </c:pt>
                <c:pt idx="10">
                  <c:v>BR-PI</c:v>
                </c:pt>
                <c:pt idx="11">
                  <c:v>BR-RR</c:v>
                </c:pt>
                <c:pt idx="12">
                  <c:v>BR-PA</c:v>
                </c:pt>
                <c:pt idx="13">
                  <c:v>BR-SE</c:v>
                </c:pt>
                <c:pt idx="14">
                  <c:v>BR-RN</c:v>
                </c:pt>
                <c:pt idx="15">
                  <c:v>BR-RJ</c:v>
                </c:pt>
                <c:pt idx="16">
                  <c:v>BR-DF</c:v>
                </c:pt>
                <c:pt idx="17">
                  <c:v>BR-BA</c:v>
                </c:pt>
                <c:pt idx="18">
                  <c:v>BR-RS</c:v>
                </c:pt>
                <c:pt idx="19">
                  <c:v>BR-RO</c:v>
                </c:pt>
                <c:pt idx="20">
                  <c:v>BR-MG</c:v>
                </c:pt>
                <c:pt idx="21">
                  <c:v>BR-PR</c:v>
                </c:pt>
                <c:pt idx="22">
                  <c:v>BR-TO</c:v>
                </c:pt>
                <c:pt idx="23">
                  <c:v>BR-ES</c:v>
                </c:pt>
                <c:pt idx="24">
                  <c:v>BR-AM</c:v>
                </c:pt>
                <c:pt idx="25">
                  <c:v>BR-MS</c:v>
                </c:pt>
                <c:pt idx="26">
                  <c:v>BR-AC</c:v>
                </c:pt>
              </c:strCache>
            </c:strRef>
          </c:cat>
          <c:val>
            <c:numRef>
              <c:f>Sheet1!$B$2:$B$28</c:f>
              <c:numCache>
                <c:formatCode>_("$"* #,##0.00_);_("$"* \(#,##0.00\);_("$"* "-"??_);_(@_)</c:formatCode>
                <c:ptCount val="27"/>
                <c:pt idx="0">
                  <c:v>1902520</c:v>
                </c:pt>
                <c:pt idx="1">
                  <c:v>1886497</c:v>
                </c:pt>
                <c:pt idx="2">
                  <c:v>1846203</c:v>
                </c:pt>
                <c:pt idx="3">
                  <c:v>1844672</c:v>
                </c:pt>
                <c:pt idx="4">
                  <c:v>1835101</c:v>
                </c:pt>
                <c:pt idx="5">
                  <c:v>1816324</c:v>
                </c:pt>
                <c:pt idx="6">
                  <c:v>1779793</c:v>
                </c:pt>
                <c:pt idx="7">
                  <c:v>1772757</c:v>
                </c:pt>
                <c:pt idx="8">
                  <c:v>1755515</c:v>
                </c:pt>
                <c:pt idx="9">
                  <c:v>1704514</c:v>
                </c:pt>
                <c:pt idx="10">
                  <c:v>1698258</c:v>
                </c:pt>
                <c:pt idx="11">
                  <c:v>1687213</c:v>
                </c:pt>
                <c:pt idx="12">
                  <c:v>1681499</c:v>
                </c:pt>
                <c:pt idx="13">
                  <c:v>1674114</c:v>
                </c:pt>
                <c:pt idx="14">
                  <c:v>1669467</c:v>
                </c:pt>
                <c:pt idx="15">
                  <c:v>1667994</c:v>
                </c:pt>
                <c:pt idx="16">
                  <c:v>1658868</c:v>
                </c:pt>
                <c:pt idx="17">
                  <c:v>1653147</c:v>
                </c:pt>
                <c:pt idx="18">
                  <c:v>1650661</c:v>
                </c:pt>
                <c:pt idx="19">
                  <c:v>1646869</c:v>
                </c:pt>
                <c:pt idx="20">
                  <c:v>1643486</c:v>
                </c:pt>
                <c:pt idx="21">
                  <c:v>1635132</c:v>
                </c:pt>
                <c:pt idx="22">
                  <c:v>1606229</c:v>
                </c:pt>
                <c:pt idx="23">
                  <c:v>1594843</c:v>
                </c:pt>
                <c:pt idx="24">
                  <c:v>1555116</c:v>
                </c:pt>
                <c:pt idx="25">
                  <c:v>1526488</c:v>
                </c:pt>
                <c:pt idx="26">
                  <c:v>1410650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CFC-43C9-B0C6-A82B5180C31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ToTal Costo envío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Sheet1!$A$2:$A$28</c:f>
              <c:strCache>
                <c:ptCount val="27"/>
                <c:pt idx="0">
                  <c:v>BR-AL</c:v>
                </c:pt>
                <c:pt idx="1">
                  <c:v>BR-PE</c:v>
                </c:pt>
                <c:pt idx="2">
                  <c:v>BR-SC</c:v>
                </c:pt>
                <c:pt idx="3">
                  <c:v>BR-AP</c:v>
                </c:pt>
                <c:pt idx="4">
                  <c:v>BR-CE</c:v>
                </c:pt>
                <c:pt idx="5">
                  <c:v>BR-MA</c:v>
                </c:pt>
                <c:pt idx="6">
                  <c:v>BR-PB</c:v>
                </c:pt>
                <c:pt idx="7">
                  <c:v>BR-GO</c:v>
                </c:pt>
                <c:pt idx="8">
                  <c:v>BR-SP</c:v>
                </c:pt>
                <c:pt idx="9">
                  <c:v>BR-MT</c:v>
                </c:pt>
                <c:pt idx="10">
                  <c:v>BR-PI</c:v>
                </c:pt>
                <c:pt idx="11">
                  <c:v>BR-RR</c:v>
                </c:pt>
                <c:pt idx="12">
                  <c:v>BR-PA</c:v>
                </c:pt>
                <c:pt idx="13">
                  <c:v>BR-SE</c:v>
                </c:pt>
                <c:pt idx="14">
                  <c:v>BR-RN</c:v>
                </c:pt>
                <c:pt idx="15">
                  <c:v>BR-RJ</c:v>
                </c:pt>
                <c:pt idx="16">
                  <c:v>BR-DF</c:v>
                </c:pt>
                <c:pt idx="17">
                  <c:v>BR-BA</c:v>
                </c:pt>
                <c:pt idx="18">
                  <c:v>BR-RS</c:v>
                </c:pt>
                <c:pt idx="19">
                  <c:v>BR-RO</c:v>
                </c:pt>
                <c:pt idx="20">
                  <c:v>BR-MG</c:v>
                </c:pt>
                <c:pt idx="21">
                  <c:v>BR-PR</c:v>
                </c:pt>
                <c:pt idx="22">
                  <c:v>BR-TO</c:v>
                </c:pt>
                <c:pt idx="23">
                  <c:v>BR-ES</c:v>
                </c:pt>
                <c:pt idx="24">
                  <c:v>BR-AM</c:v>
                </c:pt>
                <c:pt idx="25">
                  <c:v>BR-MS</c:v>
                </c:pt>
                <c:pt idx="26">
                  <c:v>BR-AC</c:v>
                </c:pt>
              </c:strCache>
            </c:strRef>
          </c:cat>
          <c:val>
            <c:numRef>
              <c:f>Sheet1!$C$2:$C$28</c:f>
              <c:numCache>
                <c:formatCode>_("$"* #,##0.00_);_("$"* \(#,##0.00\);_("$"* "-"??_);_(@_)</c:formatCode>
                <c:ptCount val="27"/>
                <c:pt idx="0">
                  <c:v>380504.00000000012</c:v>
                </c:pt>
                <c:pt idx="1">
                  <c:v>377299.39999999991</c:v>
                </c:pt>
                <c:pt idx="2">
                  <c:v>369240.59999999986</c:v>
                </c:pt>
                <c:pt idx="3">
                  <c:v>368934.39999999991</c:v>
                </c:pt>
                <c:pt idx="4">
                  <c:v>367020.20000000007</c:v>
                </c:pt>
                <c:pt idx="5">
                  <c:v>363264.79999999993</c:v>
                </c:pt>
                <c:pt idx="6">
                  <c:v>355958.60000000003</c:v>
                </c:pt>
                <c:pt idx="7">
                  <c:v>354551.4</c:v>
                </c:pt>
                <c:pt idx="8">
                  <c:v>351102.99999999988</c:v>
                </c:pt>
                <c:pt idx="9">
                  <c:v>340902.79999999981</c:v>
                </c:pt>
                <c:pt idx="10">
                  <c:v>339651.59999999969</c:v>
                </c:pt>
                <c:pt idx="11">
                  <c:v>337442.6</c:v>
                </c:pt>
                <c:pt idx="12">
                  <c:v>336299.80000000005</c:v>
                </c:pt>
                <c:pt idx="13">
                  <c:v>334822.79999999993</c:v>
                </c:pt>
                <c:pt idx="14">
                  <c:v>333893.39999999979</c:v>
                </c:pt>
                <c:pt idx="15">
                  <c:v>333598.79999999993</c:v>
                </c:pt>
                <c:pt idx="16">
                  <c:v>331773.59999999998</c:v>
                </c:pt>
                <c:pt idx="17">
                  <c:v>330629.39999999991</c:v>
                </c:pt>
                <c:pt idx="18">
                  <c:v>330132.19999999995</c:v>
                </c:pt>
                <c:pt idx="19">
                  <c:v>329373.79999999993</c:v>
                </c:pt>
                <c:pt idx="20">
                  <c:v>328697.19999999984</c:v>
                </c:pt>
                <c:pt idx="21">
                  <c:v>327026.39999999991</c:v>
                </c:pt>
                <c:pt idx="22">
                  <c:v>321245.79999999987</c:v>
                </c:pt>
                <c:pt idx="23">
                  <c:v>318968.59999999986</c:v>
                </c:pt>
                <c:pt idx="24">
                  <c:v>311023.2</c:v>
                </c:pt>
                <c:pt idx="25">
                  <c:v>305297.60000000009</c:v>
                </c:pt>
                <c:pt idx="26">
                  <c:v>282129.99999999994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CFC-43C9-B0C6-A82B5180C3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443354399"/>
        <c:axId val="1443353151"/>
      </c:barChart>
      <c:catAx>
        <c:axId val="14433543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1443353151"/>
        <c:crosses val="autoZero"/>
        <c:auto val="1"/>
        <c:lblAlgn val="ctr"/>
        <c:lblOffset val="100"/>
        <c:noMultiLvlLbl val="0"/>
      </c:catAx>
      <c:valAx>
        <c:axId val="14433531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14433543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02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449ECEF-3E94-4732-BFC3-464D975639BA}" type="datetime1">
              <a:rPr lang="es-ES" smtClean="0"/>
              <a:t>15/04/2024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F9A36D-7FAC-478F-9944-F324014F6FD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353551-E181-4730-A9E5-DB7143B35D46}" type="datetime1">
              <a:rPr lang="es-ES" smtClean="0"/>
              <a:pPr/>
              <a:t>15/04/2024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4B9A9E5-4F7F-4A7D-9DE1-899232329269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614011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282409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918345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434480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720811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449052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224450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928293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516238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629903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498059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26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rtlCol="0" anchor="b">
            <a:noAutofit/>
          </a:bodyPr>
          <a:lstStyle>
            <a:lvl1pPr algn="l">
              <a:defRPr sz="3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EDITAR EL ESTILO DEL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416041" y="5586890"/>
            <a:ext cx="4941770" cy="396660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tiva de mercados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EDITAR EL ESTILO DEL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#</a:t>
            </a:r>
          </a:p>
        </p:txBody>
      </p:sp>
      <p:sp>
        <p:nvSpPr>
          <p:cNvPr id="23" name="Marcador de texto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#</a:t>
            </a:r>
          </a:p>
        </p:txBody>
      </p:sp>
      <p:sp>
        <p:nvSpPr>
          <p:cNvPr id="24" name="Marcador de texto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#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129698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526261" y="4824188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2" name="Marcador de contenido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938210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Haga clic para editar</a:t>
            </a:r>
          </a:p>
        </p:txBody>
      </p:sp>
      <p:pic>
        <p:nvPicPr>
          <p:cNvPr id="11" name="Gráfico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áfico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áfico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25" name="Marcador de contenido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6" name="Marcador de contenido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</p:txBody>
      </p:sp>
      <p:sp>
        <p:nvSpPr>
          <p:cNvPr id="27" name="Marcador de contenido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Presentación para inversores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tenido do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 rtlCol="0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EDITAR EL ESTILO DEL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 EL TEXTO MAESTRO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s-ES" noProof="0"/>
              <a:t>HAGA CLIC PARA EDITAR EL TEXTO MAESTRO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Presentación para inversores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  <p:pic>
        <p:nvPicPr>
          <p:cNvPr id="11" name="Gráfico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áfico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ítulo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MODIFICAR EL ESTILO DEL TÍTULO MAESTRO</a:t>
            </a:r>
          </a:p>
        </p:txBody>
      </p:sp>
      <p:sp>
        <p:nvSpPr>
          <p:cNvPr id="20" name="Marcador de texto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25" name="Marcador de texto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26" name="Marcador de texto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27" name="Marcador de texto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28" name="Marcador de texto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29" name="Marcador de texto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21" name="Marcador de fecha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22" name="Marcador de pie de página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Presentación para inversores</a:t>
            </a:r>
          </a:p>
        </p:txBody>
      </p:sp>
      <p:sp>
        <p:nvSpPr>
          <p:cNvPr id="24" name="Marcador de número de diapositiva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ronogram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7D46070C-E825-43D0-99F4-8B4614131131}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EDITAR EL ESTILO DEL TÍTULO DEL PATRÓN</a:t>
            </a:r>
          </a:p>
        </p:txBody>
      </p:sp>
      <p:sp>
        <p:nvSpPr>
          <p:cNvPr id="6" name="Marcador de texto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Año</a:t>
            </a:r>
          </a:p>
        </p:txBody>
      </p:sp>
      <p:sp>
        <p:nvSpPr>
          <p:cNvPr id="7" name="Marcador de texto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8" name="Marcador de texto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9" name="Marcador de texto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10" name="Marcador de texto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Año</a:t>
            </a:r>
          </a:p>
        </p:txBody>
      </p:sp>
      <p:sp>
        <p:nvSpPr>
          <p:cNvPr id="12" name="Marcador de texto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13" name="Marcador de texto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14" name="Marcador de texto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15" name="Marcador de texto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16" name="Marcador de texto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17" name="Marcador de texto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18" name="Marcador de texto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19" name="Marcador de texto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20" name="Marcador de texto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21" name="Marcador de texto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22" name="Marcador de texto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23" name="Marcador de texto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24" name="Marcador de texto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25" name="Marcador de texto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26" name="Marcador de texto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27" name="Marcador de texto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28" name="Marcador de texto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29" name="Marcador de texto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30" name="Marcador de texto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31" name="Marcador de texto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FFA35437-CCDE-4D92-B879-F23B329C8EC3}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Marcador de fecha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37" name="Marcador de pie de página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Presentación para inversores</a:t>
            </a:r>
          </a:p>
        </p:txBody>
      </p:sp>
      <p:sp>
        <p:nvSpPr>
          <p:cNvPr id="38" name="Marcador de número de diapositiva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posición de SmartArt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36776"/>
            <a:ext cx="10515600" cy="369764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en el icono para agregar un elemento gráfico SmartArt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MODIFICAR EL ESTILO DEL TÍTULO MAESTRO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Presentación para inversores</a:t>
            </a:r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66988B2D-0240-4256-8268-4B9FF1E72363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D8EEAAE1-3D04-41C3-B2D2-B3BEF34C3B27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de equipo de 4 persona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MODIFICAR EL ESTILO DEL TÍTULO MAESTRO</a:t>
            </a:r>
          </a:p>
        </p:txBody>
      </p:sp>
      <p:sp>
        <p:nvSpPr>
          <p:cNvPr id="11" name="Marcador de posición de imagen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17" name="Marcador de posición de imagen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18" name="Marcador de posición de imagen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1400"/>
            </a:lvl1pPr>
            <a:lvl2pPr marL="45720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es-ES" noProof="0"/>
              <a:t>Haga clic en el icono para agregar una imagen</a:t>
            </a:r>
          </a:p>
        </p:txBody>
      </p:sp>
      <p:sp>
        <p:nvSpPr>
          <p:cNvPr id="19" name="Marcador de posición de imagen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3248" y="5084524"/>
            <a:ext cx="2123743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3" name="Marcador de texto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692980" y="5099206"/>
            <a:ext cx="2135755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4" name="Marcador de texto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83644" y="5099206"/>
            <a:ext cx="2123743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5" name="Marcador de texto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03525" y="5084524"/>
            <a:ext cx="2123742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6" name="Marcador de texto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7" name="Marcador de texto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8" name="Marcador de texto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9" name="Marcador de texto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Presentación para inversores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de equipo de 8 personas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MODIFICAR EL ESTILO DEL TÍTULO MAESTRO</a:t>
            </a:r>
          </a:p>
        </p:txBody>
      </p:sp>
      <p:sp>
        <p:nvSpPr>
          <p:cNvPr id="11" name="Marcador de posición de imagen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17" name="Marcador de posición de imagen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18" name="Marcador de posición de imagen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 rtlCol="0">
            <a:noAutofit/>
          </a:bodyPr>
          <a:lstStyle>
            <a:lvl1pPr marL="0" indent="0" algn="l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es-ES" noProof="0"/>
              <a:t>Haga clic en el icono para agregar una imagen</a:t>
            </a:r>
          </a:p>
        </p:txBody>
      </p:sp>
      <p:sp>
        <p:nvSpPr>
          <p:cNvPr id="19" name="Marcador de posición de imagen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6" name="Marcador de texto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3" name="Marcador de texto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7" name="Marcador de texto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4" name="Marcador de texto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8" name="Marcador de texto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5" name="Marcador de texto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9" name="Marcador de texto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55" name="Marcador de posición de imagen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56" name="Marcador de posición de imagen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57" name="Marcador de posición de imagen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es-ES" noProof="0"/>
              <a:t>Haga clic en el icono para agregar una imagen</a:t>
            </a:r>
          </a:p>
        </p:txBody>
      </p:sp>
      <p:sp>
        <p:nvSpPr>
          <p:cNvPr id="58" name="Marcador de posición de imagen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54" name="Marcador de texto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62" name="Marcador de texto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59" name="Marcador de texto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63" name="Marcador de texto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60" name="Marcador de texto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64" name="Marcador de texto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61" name="Marcador de texto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65" name="Marcador de texto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es-ES" noProof="0"/>
              <a:t>Presentación para inversores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  <p:pic>
        <p:nvPicPr>
          <p:cNvPr id="13" name="Gráfico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áfico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MODIFICAR EL ESTILO DEL TÍTULO MAESTRO</a:t>
            </a:r>
          </a:p>
        </p:txBody>
      </p:sp>
      <p:sp>
        <p:nvSpPr>
          <p:cNvPr id="11" name="Marcador de contenido 10">
            <a:extLst>
              <a:ext uri="{FF2B5EF4-FFF2-40B4-BE49-F238E27FC236}">
                <a16:creationId xmlns:a16="http://schemas.microsoft.com/office/drawing/2014/main" id="{ADC2540D-94C4-405B-8607-0CEDD6F54B9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es-ES" noProof="0"/>
              <a:t>Haga clic para agregar contenido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#</a:t>
            </a:r>
          </a:p>
        </p:txBody>
      </p:sp>
      <p:sp>
        <p:nvSpPr>
          <p:cNvPr id="17" name="Marcador de texto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4" name="Marcador de contenido 10">
            <a:extLst>
              <a:ext uri="{FF2B5EF4-FFF2-40B4-BE49-F238E27FC236}">
                <a16:creationId xmlns:a16="http://schemas.microsoft.com/office/drawing/2014/main" id="{11C6EC54-ADFA-4CFF-9E9B-DC7E96C854C2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0565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es-ES" noProof="0"/>
              <a:t>Haga clic para agregar contenido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#</a:t>
            </a:r>
          </a:p>
        </p:txBody>
      </p:sp>
      <p:sp>
        <p:nvSpPr>
          <p:cNvPr id="18" name="Marcador de texto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s-ES" noProof="0"/>
              <a:t>HAGA CLIC PARA EDITAR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5" name="Marcador de contenido 10">
            <a:extLst>
              <a:ext uri="{FF2B5EF4-FFF2-40B4-BE49-F238E27FC236}">
                <a16:creationId xmlns:a16="http://schemas.microsoft.com/office/drawing/2014/main" id="{1B6DD41C-FCE2-4AC6-A235-2FF1B905DAAD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3011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es-ES" noProof="0"/>
              <a:t>Haga clic para agregar contenido</a:t>
            </a:r>
          </a:p>
        </p:txBody>
      </p:sp>
      <p:sp>
        <p:nvSpPr>
          <p:cNvPr id="21" name="Marcador de texto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#</a:t>
            </a:r>
          </a:p>
        </p:txBody>
      </p:sp>
      <p:sp>
        <p:nvSpPr>
          <p:cNvPr id="19" name="Marcador de texto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2" name="Marcador de contenido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6" name="Marcador de contenido 10">
            <a:extLst>
              <a:ext uri="{FF2B5EF4-FFF2-40B4-BE49-F238E27FC236}">
                <a16:creationId xmlns:a16="http://schemas.microsoft.com/office/drawing/2014/main" id="{CEB4C3DB-E51E-4479-90C2-DFE5DB4B248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es-ES" noProof="0"/>
              <a:t>Haga clic para agregar contenido</a:t>
            </a:r>
          </a:p>
        </p:txBody>
      </p:sp>
      <p:sp>
        <p:nvSpPr>
          <p:cNvPr id="14" name="Marcador de texto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#</a:t>
            </a:r>
          </a:p>
        </p:txBody>
      </p:sp>
      <p:sp>
        <p:nvSpPr>
          <p:cNvPr id="23" name="Marcador de texto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arcador de contenido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Presentación para inversores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Resu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EDITAR EL ESTILO DEL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Marcador de fecha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22" name="Marcador de pie de página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Presentación para inversores</a:t>
            </a:r>
          </a:p>
        </p:txBody>
      </p:sp>
      <p:sp>
        <p:nvSpPr>
          <p:cNvPr id="24" name="Marcador de número de diapositiva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ier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rtlCol="0" anchor="b">
            <a:noAutofit/>
          </a:bodyPr>
          <a:lstStyle>
            <a:lvl1pPr algn="l">
              <a:defRPr sz="32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EDITAR EL ESTILO DEL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004161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Marcador de fecha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10" name="Marcador de pie de página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Presentación para inversores</a:t>
            </a:r>
          </a:p>
        </p:txBody>
      </p:sp>
      <p:sp>
        <p:nvSpPr>
          <p:cNvPr id="11" name="Marcador de número de diapositiva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rogram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áfico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rtlCol="0" anchor="b">
            <a:normAutofit/>
          </a:bodyPr>
          <a:lstStyle>
            <a:lvl1pPr>
              <a:defRPr sz="28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EDITAR EL ESTILO DEL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 rtlCol="0"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Presentación para inversores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scala de tiem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áfico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 rtlCol="0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EDITAR EL TÍTULO</a:t>
            </a:r>
          </a:p>
        </p:txBody>
      </p:sp>
      <p:sp>
        <p:nvSpPr>
          <p:cNvPr id="16" name="Marcador de texto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HAGA CLIC PARA MODIFICAR LOS ESTILOS DEL TEXTO MAESTRO</a:t>
            </a:r>
          </a:p>
        </p:txBody>
      </p:sp>
      <p:sp>
        <p:nvSpPr>
          <p:cNvPr id="17" name="Marcador de texto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HAGA CLIC PARA MODIFICAR LOS ESTILOS DEL TEXTO MAESTRO</a:t>
            </a:r>
          </a:p>
        </p:txBody>
      </p:sp>
      <p:sp>
        <p:nvSpPr>
          <p:cNvPr id="18" name="Marcador de texto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HAGA CLIC PARA MODIFICAR LOS ESTILOS DEL TEXTO MAESTRO</a:t>
            </a:r>
          </a:p>
        </p:txBody>
      </p:sp>
      <p:sp>
        <p:nvSpPr>
          <p:cNvPr id="19" name="Marcador de texto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HAGA CLIC PARA MODIFICAR LOS ESTILOS DEL TEXTO MAESTRO</a:t>
            </a:r>
          </a:p>
        </p:txBody>
      </p:sp>
      <p:sp>
        <p:nvSpPr>
          <p:cNvPr id="34" name="Marcador de texto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Haga clic para modificar los estilos del texto maestro</a:t>
            </a:r>
          </a:p>
        </p:txBody>
      </p:sp>
      <p:sp>
        <p:nvSpPr>
          <p:cNvPr id="35" name="Marcador de texto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8256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Haga clic para modificar los estilos del texto maestro</a:t>
            </a:r>
          </a:p>
        </p:txBody>
      </p:sp>
      <p:sp>
        <p:nvSpPr>
          <p:cNvPr id="36" name="Marcador de texto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Haga clic para modificar los estilos del texto maestro</a:t>
            </a:r>
          </a:p>
        </p:txBody>
      </p:sp>
      <p:sp>
        <p:nvSpPr>
          <p:cNvPr id="37" name="Marcador de texto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Haga clic para modificar los estilos del texto maestro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55823" y="6356350"/>
            <a:ext cx="1808712" cy="365125"/>
          </a:xfrm>
        </p:spPr>
        <p:txBody>
          <a:bodyPr rtlCol="0"/>
          <a:lstStyle>
            <a:lvl1pPr algn="l">
              <a:defRPr sz="900"/>
            </a:lvl1pPr>
          </a:lstStyle>
          <a:p>
            <a:pPr rtl="0"/>
            <a:r>
              <a:rPr lang="es-ES" noProof="0"/>
              <a:t>Presentación para inversores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a de contenido 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MODIFICAR EL ESTILO DEL TÍTULO MAESTRO</a:t>
            </a:r>
          </a:p>
        </p:txBody>
      </p:sp>
      <p:sp>
        <p:nvSpPr>
          <p:cNvPr id="15" name="Marcador de texto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17" name="Marcador de texto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31" name="Marcador de texto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s-ES" noProof="0"/>
              <a:t>HAGA CLIC PARA AGREGAR UN SUBTÍTULO</a:t>
            </a:r>
          </a:p>
        </p:txBody>
      </p:sp>
      <p:sp>
        <p:nvSpPr>
          <p:cNvPr id="32" name="Marcador de texto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33" name="Marcador de texto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s-ES" noProof="0"/>
              <a:t>HAGA CLIC PARA AGREGAR UN SUBTÍTULO</a:t>
            </a:r>
          </a:p>
        </p:txBody>
      </p:sp>
      <p:sp>
        <p:nvSpPr>
          <p:cNvPr id="34" name="Marcador de texto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12" name="Marcador de texto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s-ES" noProof="0"/>
              <a:t>HAGA CLIC PARA AGREGAR UN SUBTÍTULO</a:t>
            </a:r>
          </a:p>
        </p:txBody>
      </p:sp>
      <p:sp>
        <p:nvSpPr>
          <p:cNvPr id="13" name="Marcador de texto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pPr rtl="0"/>
            <a:r>
              <a:rPr lang="es-ES" noProof="0"/>
              <a:t>20XX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es-ES" noProof="0"/>
              <a:t>Presentación para inversores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  <p:cxnSp>
        <p:nvCxnSpPr>
          <p:cNvPr id="2" name="Conector recto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áfico 6">
            <a:extLst>
              <a:ext uri="{FF2B5EF4-FFF2-40B4-BE49-F238E27FC236}">
                <a16:creationId xmlns:a16="http://schemas.microsoft.com/office/drawing/2014/main" id="{64D564EB-CA78-42C6-AD76-3C4E7B3AE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8" name="Gráfico 7">
            <a:extLst>
              <a:ext uri="{FF2B5EF4-FFF2-40B4-BE49-F238E27FC236}">
                <a16:creationId xmlns:a16="http://schemas.microsoft.com/office/drawing/2014/main" id="{1CFFBB3A-BDCF-4878-8D04-E8BB9A050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a de contenido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rtlCol="0"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MODIFICAR EL ESTILO DEL TÍTULO MAESTRO</a:t>
            </a:r>
          </a:p>
        </p:txBody>
      </p:sp>
      <p:sp>
        <p:nvSpPr>
          <p:cNvPr id="15" name="Marcador de texto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17" name="Marcador de texto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16" name="Marcador de texto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18" name="Marcador de texto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19" name="Marcador de texto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20" name="Marcador de texto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23" name="Marcador de texto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24" name="Marcador de texto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Presentación para inversores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pic>
        <p:nvPicPr>
          <p:cNvPr id="2" name="Gráfico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ció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EDITAR EL ESTILO DEL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Marcador de fecha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10" name="Marcador de pie de página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Presentación para inversores</a:t>
            </a:r>
          </a:p>
        </p:txBody>
      </p:sp>
      <p:sp>
        <p:nvSpPr>
          <p:cNvPr id="11" name="Marcador de número de diapositiva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lto de secció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rtlCol="0" anchor="ctr">
            <a:noAutofit/>
          </a:bodyPr>
          <a:lstStyle>
            <a:lvl1pPr algn="l">
              <a:defRPr sz="36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MODIFICAR EL ESTILO DEL TÍTULO MAESTRO</a:t>
            </a:r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áfico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EDITAR EL ESTILO DEL TÍTULO DEL PATRÓN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Marcador de texto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12" name="Marcador de texto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13" name="Marcador de texto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14" name="Marcador de texto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15" name="Marcador de texto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16" name="Marcador de texto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17" name="Marcador de fecha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18" name="Marcador de pie de página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Presentación para inversores</a:t>
            </a:r>
          </a:p>
        </p:txBody>
      </p:sp>
      <p:sp>
        <p:nvSpPr>
          <p:cNvPr id="19" name="Marcador de número de diapositiva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ido tre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EDITAR EL ESTILO DEL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 EL TEXTO MAESTRO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s-ES" noProof="0"/>
              <a:t>HAGA CLIC PARA EDITAR EL TEXTO MAESTRO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21" name="Marcador de texto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 EL TEXTO MAESTRO</a:t>
            </a:r>
          </a:p>
        </p:txBody>
      </p:sp>
      <p:sp>
        <p:nvSpPr>
          <p:cNvPr id="22" name="Marcador de contenido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Presentación para inversores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s-ES" noProof="0"/>
              <a:t>Presentación para inversores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92" r:id="rId13"/>
    <p:sldLayoutId id="2147483681" r:id="rId14"/>
    <p:sldLayoutId id="2147483674" r:id="rId15"/>
    <p:sldLayoutId id="2147483675" r:id="rId16"/>
    <p:sldLayoutId id="2147483696" r:id="rId17"/>
    <p:sldLayoutId id="2147483677" r:id="rId18"/>
    <p:sldLayoutId id="2147483678" r:id="rId1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0.png"/><Relationship Id="rId4" Type="http://schemas.openxmlformats.org/officeDocument/2006/relationships/image" Target="../media/image3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7" Type="http://schemas.openxmlformats.org/officeDocument/2006/relationships/image" Target="../media/image38.emf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1.vml"/><Relationship Id="rId6" Type="http://schemas.openxmlformats.org/officeDocument/2006/relationships/package" Target="../embeddings/Microsoft_Excel_Worksheet.xlsx"/><Relationship Id="rId5" Type="http://schemas.openxmlformats.org/officeDocument/2006/relationships/chart" Target="../charts/chart1.xml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1" y="3429000"/>
            <a:ext cx="4941770" cy="2128042"/>
          </a:xfrm>
        </p:spPr>
        <p:txBody>
          <a:bodyPr rtlCol="0"/>
          <a:lstStyle/>
          <a:p>
            <a:pPr rtl="0"/>
            <a:r>
              <a:rPr lang="es-ES" dirty="0"/>
              <a:t>STORE SALES ANALYSIS - </a:t>
            </a:r>
            <a:r>
              <a:rPr lang="es-ES" dirty="0" err="1"/>
              <a:t>fashion</a:t>
            </a:r>
            <a:r>
              <a:rPr lang="es-ES" dirty="0"/>
              <a:t> </a:t>
            </a:r>
            <a:r>
              <a:rPr lang="es-ES" dirty="0" err="1"/>
              <a:t>clothes</a:t>
            </a:r>
            <a:br>
              <a:rPr lang="es-ES" dirty="0"/>
            </a:br>
            <a:r>
              <a:rPr lang="es-ES" dirty="0"/>
              <a:t>April 2024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/>
          <a:lstStyle/>
          <a:p>
            <a:pPr rtl="0"/>
            <a:r>
              <a:rPr lang="es-ES" dirty="0"/>
              <a:t>bootcampxperience.com | Equipo 4 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04D9D064-424B-49A6-A010-01419B07ED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087579"/>
            <a:ext cx="12192000" cy="405247"/>
          </a:xfrm>
          <a:prstGeom prst="rect">
            <a:avLst/>
          </a:prstGeom>
          <a:solidFill>
            <a:srgbClr val="30313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MX" altLang="es-MX" sz="2800" dirty="0">
                <a:solidFill>
                  <a:srgbClr val="E8EAED"/>
                </a:solidFill>
                <a:latin typeface="Raleway Light" pitchFamily="2" charset="0"/>
              </a:rPr>
              <a:t>		</a:t>
            </a:r>
            <a:r>
              <a:rPr kumimoji="0" lang="es-MX" altLang="es-MX" sz="2800" b="0" i="0" u="none" strike="noStrike" cap="none" normalizeH="0" baseline="0" dirty="0" err="1">
                <a:ln>
                  <a:noFill/>
                </a:ln>
                <a:solidFill>
                  <a:srgbClr val="E8EAED"/>
                </a:solidFill>
                <a:effectLst/>
                <a:latin typeface="Raleway Light" pitchFamily="2" charset="0"/>
              </a:rPr>
              <a:t>Fashion</a:t>
            </a:r>
            <a:r>
              <a:rPr kumimoji="0" lang="es-MX" altLang="es-MX" sz="2800" b="0" i="0" u="none" strike="noStrike" cap="none" normalizeH="0" baseline="0" dirty="0">
                <a:ln>
                  <a:noFill/>
                </a:ln>
                <a:solidFill>
                  <a:srgbClr val="E8EAED"/>
                </a:solidFill>
                <a:effectLst/>
                <a:latin typeface="Raleway Light" pitchFamily="2" charset="0"/>
              </a:rPr>
              <a:t> </a:t>
            </a:r>
            <a:r>
              <a:rPr kumimoji="0" lang="es-MX" altLang="es-MX" sz="2800" b="0" i="0" u="none" strike="noStrike" cap="none" normalizeH="0" baseline="0" dirty="0" err="1">
                <a:ln>
                  <a:noFill/>
                </a:ln>
                <a:solidFill>
                  <a:srgbClr val="E8EAED"/>
                </a:solidFill>
                <a:effectLst/>
                <a:latin typeface="Raleway Light" pitchFamily="2" charset="0"/>
              </a:rPr>
              <a:t>Clothing</a:t>
            </a:r>
            <a:r>
              <a:rPr kumimoji="0" lang="es-MX" altLang="es-MX" sz="2800" b="0" i="0" u="none" strike="noStrike" cap="none" normalizeH="0" baseline="0" dirty="0">
                <a:ln>
                  <a:noFill/>
                </a:ln>
                <a:solidFill>
                  <a:srgbClr val="E8EAED"/>
                </a:solidFill>
                <a:effectLst/>
                <a:latin typeface="Raleway Light" pitchFamily="2" charset="0"/>
              </a:rPr>
              <a:t> Company</a:t>
            </a:r>
            <a:endParaRPr kumimoji="0" lang="es-MX" altLang="es-MX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aleway Light" pitchFamily="2" charset="0"/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667770A8-0A55-48E7-9ED7-AFB40E19E1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5371" y="4840519"/>
            <a:ext cx="921178" cy="1017753"/>
          </a:xfrm>
          <a:prstGeom prst="rect">
            <a:avLst/>
          </a:prstGeom>
        </p:spPr>
      </p:pic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DFE5A4BD-DC23-4F80-8137-99C130FEF905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6416041" y="3629320"/>
            <a:ext cx="0" cy="21559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605AF1-623C-4E09-AB5D-8DD057148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0169" y="1152771"/>
            <a:ext cx="6271831" cy="846301"/>
          </a:xfrm>
        </p:spPr>
        <p:txBody>
          <a:bodyPr rtlCol="0">
            <a:normAutofit/>
          </a:bodyPr>
          <a:lstStyle/>
          <a:p>
            <a:pPr rtl="0"/>
            <a:r>
              <a:rPr lang="es-ES" dirty="0"/>
              <a:t>C o n c l u s i o n e s</a:t>
            </a:r>
          </a:p>
        </p:txBody>
      </p:sp>
      <p:sp>
        <p:nvSpPr>
          <p:cNvPr id="17" name="Marcador de texto 16">
            <a:extLst>
              <a:ext uri="{FF2B5EF4-FFF2-40B4-BE49-F238E27FC236}">
                <a16:creationId xmlns:a16="http://schemas.microsoft.com/office/drawing/2014/main" id="{24158E79-DA49-4521-BEC6-A7BA93C41F4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21828" y="1932495"/>
            <a:ext cx="5974799" cy="4423855"/>
          </a:xfrm>
        </p:spPr>
        <p:txBody>
          <a:bodyPr rtlCol="0">
            <a:normAutofit/>
          </a:bodyPr>
          <a:lstStyle/>
          <a:p>
            <a:pPr marL="285750" indent="-285750" algn="just" rtl="0">
              <a:buFont typeface="Arial" panose="020B0604020202020204" pitchFamily="34" charset="0"/>
              <a:buChar char="•"/>
            </a:pPr>
            <a:r>
              <a:rPr lang="es-ES" sz="1800" dirty="0"/>
              <a:t>Vestido NUDE RETA presenta atemporalidad a las tendencias</a:t>
            </a:r>
          </a:p>
          <a:p>
            <a:pPr marL="285750" indent="-285750" algn="just" rtl="0">
              <a:buFont typeface="Arial" panose="020B0604020202020204" pitchFamily="34" charset="0"/>
              <a:buChar char="•"/>
            </a:pPr>
            <a:r>
              <a:rPr lang="es-ES" sz="1800" dirty="0"/>
              <a:t>El 70% de las ventas es por las marcas soporte a las principales</a:t>
            </a:r>
          </a:p>
          <a:p>
            <a:pPr marL="285750" indent="-285750" algn="just" rtl="0">
              <a:buFont typeface="Arial" panose="020B0604020202020204" pitchFamily="34" charset="0"/>
              <a:buChar char="•"/>
            </a:pPr>
            <a:r>
              <a:rPr lang="es-ES" sz="1800" dirty="0"/>
              <a:t>El intervalo de venta por vendedor de 36 a 56 millones en el último periodo, siendo constante el crecimiento individual de cada vendedor</a:t>
            </a:r>
          </a:p>
          <a:p>
            <a:pPr marL="285750" indent="-285750" algn="just" rtl="0">
              <a:buFont typeface="Arial" panose="020B0604020202020204" pitchFamily="34" charset="0"/>
              <a:buChar char="•"/>
            </a:pPr>
            <a:r>
              <a:rPr lang="es-ES" sz="1800" dirty="0"/>
              <a:t>El intervalo de ventas brutas por ciudad es de 5 millones, no habiendo una marcada diferencia entre ingresos por plaza o existiendo una preponderante</a:t>
            </a:r>
          </a:p>
          <a:p>
            <a:pPr marL="285750" indent="-285750" algn="just" rtl="0">
              <a:buFont typeface="Arial" panose="020B0604020202020204" pitchFamily="34" charset="0"/>
              <a:buChar char="•"/>
            </a:pPr>
            <a:r>
              <a:rPr lang="es-ES" sz="1800" dirty="0"/>
              <a:t>Es necesario verificar los datos de costos de trasportación así como otros, para ampliar el análisis de los números del negocio.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FDC0E0A-2715-4BF9-8659-0ED8629BA2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s-ES"/>
              <a:t>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0E75224-81EB-4CDA-BBBE-44B4B2F3C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es-ES"/>
              <a:t>Presentación para inversores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A32F697-D1D4-4B0A-B960-D1869BF86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s-ES" smtClean="0"/>
              <a:pPr rtl="0"/>
              <a:t>10</a:t>
            </a:fld>
            <a:endParaRPr lang="es-ES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4F9B6499-64AF-4C41-AC7B-DF7E2EFE6D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940" y="67479"/>
            <a:ext cx="1926210" cy="847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1061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9DE7F2-E890-4744-88DD-A75F5E3005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27727" y="1713469"/>
            <a:ext cx="3469221" cy="1715531"/>
          </a:xfrm>
        </p:spPr>
        <p:txBody>
          <a:bodyPr rtlCol="0"/>
          <a:lstStyle/>
          <a:p>
            <a:pPr rtl="0"/>
            <a:r>
              <a:rPr lang="es-ES" dirty="0">
                <a:solidFill>
                  <a:schemeClr val="accent4"/>
                </a:solidFill>
              </a:rPr>
              <a:t>Gracias por su atención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A528AC1-5645-4CC0-B2B7-5A6636ACFB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4944" y="3764810"/>
            <a:ext cx="4614786" cy="203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789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708C79-A4AC-4B5D-92DF-600737E4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09419"/>
            <a:ext cx="4082142" cy="585788"/>
          </a:xfrm>
        </p:spPr>
        <p:txBody>
          <a:bodyPr rtlCol="0"/>
          <a:lstStyle/>
          <a:p>
            <a:pPr rtl="0"/>
            <a:r>
              <a:rPr lang="es-ES" dirty="0"/>
              <a:t>CRONOGRAMA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D779DE4-CAEA-4617-897E-FEC9A2AC2D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8318" y="1481138"/>
            <a:ext cx="2141764" cy="51435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s-ES" dirty="0"/>
              <a:t>INSIGHT 1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5FF1291-56EB-4A7B-A198-1D91F9ECC5D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14375" y="2557463"/>
            <a:ext cx="2141764" cy="514350"/>
          </a:xfrm>
        </p:spPr>
        <p:txBody>
          <a:bodyPr rtlCol="0"/>
          <a:lstStyle/>
          <a:p>
            <a:pPr rtl="0"/>
            <a:r>
              <a:rPr lang="es-ES" dirty="0"/>
              <a:t>INSIGHT 2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184E21C-7534-4FB5-9709-F7D1A11034F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20800" y="3633788"/>
            <a:ext cx="2141764" cy="514350"/>
          </a:xfrm>
        </p:spPr>
        <p:txBody>
          <a:bodyPr rtlCol="0"/>
          <a:lstStyle/>
          <a:p>
            <a:pPr rtl="0"/>
            <a:r>
              <a:rPr lang="es-ES" dirty="0"/>
              <a:t>INSIGHT 3</a:t>
            </a:r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5C594564-4FC6-401A-8586-44735EE819E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05000" y="4710114"/>
            <a:ext cx="2141764" cy="514350"/>
          </a:xfrm>
        </p:spPr>
        <p:txBody>
          <a:bodyPr rtlCol="0"/>
          <a:lstStyle/>
          <a:p>
            <a:pPr rtl="0"/>
            <a:r>
              <a:rPr lang="es-ES" dirty="0"/>
              <a:t>INSIGHT 4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D7EB25CA-DA83-483D-AF83-0001BDF2DE2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401535" y="1594478"/>
            <a:ext cx="5539095" cy="1010842"/>
          </a:xfrm>
        </p:spPr>
        <p:txBody>
          <a:bodyPr rtlCol="0"/>
          <a:lstStyle/>
          <a:p>
            <a:pPr rtl="0"/>
            <a:r>
              <a:rPr lang="es-MX" sz="1400" dirty="0"/>
              <a:t>Top 5 productos más vendidos históricamente</a:t>
            </a:r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B46CE8C6-E12D-4A0D-8553-7FFA31941D5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86028" y="2682564"/>
            <a:ext cx="5539095" cy="1010842"/>
          </a:xfrm>
        </p:spPr>
        <p:txBody>
          <a:bodyPr rtlCol="0"/>
          <a:lstStyle/>
          <a:p>
            <a:pPr rtl="0"/>
            <a:r>
              <a:rPr lang="es-MX" dirty="0"/>
              <a:t>E</a:t>
            </a:r>
            <a:r>
              <a:rPr lang="es-MX" sz="1400" dirty="0"/>
              <a:t>volución histórica de las ingresos netos</a:t>
            </a:r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1C7D5285-85DF-4331-A6FA-1AE847CA47A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576937" y="3755394"/>
            <a:ext cx="5539095" cy="1010842"/>
          </a:xfrm>
        </p:spPr>
        <p:txBody>
          <a:bodyPr rtlCol="0"/>
          <a:lstStyle/>
          <a:p>
            <a:pPr rtl="0"/>
            <a:r>
              <a:rPr lang="es-MX" sz="1400" dirty="0"/>
              <a:t>Ingresos netos por vendedor por año</a:t>
            </a:r>
          </a:p>
          <a:p>
            <a:pPr rtl="0"/>
            <a:endParaRPr lang="es-ES" dirty="0"/>
          </a:p>
        </p:txBody>
      </p:sp>
      <p:sp>
        <p:nvSpPr>
          <p:cNvPr id="10" name="Marcador de texto 9">
            <a:extLst>
              <a:ext uri="{FF2B5EF4-FFF2-40B4-BE49-F238E27FC236}">
                <a16:creationId xmlns:a16="http://schemas.microsoft.com/office/drawing/2014/main" id="{02D305EF-9A88-496B-BFC1-D589A01EE38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75279" y="4824430"/>
            <a:ext cx="5539095" cy="1010842"/>
          </a:xfrm>
        </p:spPr>
        <p:txBody>
          <a:bodyPr rtlCol="0"/>
          <a:lstStyle/>
          <a:p>
            <a:pPr rtl="0"/>
            <a:r>
              <a:rPr lang="es-MX" sz="1400" dirty="0"/>
              <a:t>Ciudades que proporcionan mayores ingresos netos</a:t>
            </a:r>
          </a:p>
        </p:txBody>
      </p:sp>
      <p:sp>
        <p:nvSpPr>
          <p:cNvPr id="11" name="Marcador de fecha 10">
            <a:extLst>
              <a:ext uri="{FF2B5EF4-FFF2-40B4-BE49-F238E27FC236}">
                <a16:creationId xmlns:a16="http://schemas.microsoft.com/office/drawing/2014/main" id="{40BF6865-7FAE-4B56-A995-ADF1582DCC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s-ES" dirty="0"/>
              <a:t>2024</a:t>
            </a:r>
          </a:p>
        </p:txBody>
      </p:sp>
      <p:sp>
        <p:nvSpPr>
          <p:cNvPr id="13" name="Marcador de número de diapositiva 12">
            <a:extLst>
              <a:ext uri="{FF2B5EF4-FFF2-40B4-BE49-F238E27FC236}">
                <a16:creationId xmlns:a16="http://schemas.microsoft.com/office/drawing/2014/main" id="{E3984D70-BD95-4E1F-9725-902B5D74D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s-ES" smtClean="0"/>
              <a:pPr rtl="0"/>
              <a:t>2</a:t>
            </a:fld>
            <a:endParaRPr lang="es-ES"/>
          </a:p>
        </p:txBody>
      </p:sp>
      <p:pic>
        <p:nvPicPr>
          <p:cNvPr id="22" name="Imagen 21">
            <a:extLst>
              <a:ext uri="{FF2B5EF4-FFF2-40B4-BE49-F238E27FC236}">
                <a16:creationId xmlns:a16="http://schemas.microsoft.com/office/drawing/2014/main" id="{51A50CF3-827B-4119-B3D1-1D14485A77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940" y="67479"/>
            <a:ext cx="1926210" cy="847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561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Marcador de fecha 31">
            <a:extLst>
              <a:ext uri="{FF2B5EF4-FFF2-40B4-BE49-F238E27FC236}">
                <a16:creationId xmlns:a16="http://schemas.microsoft.com/office/drawing/2014/main" id="{D5DB19F8-B538-4965-BA90-ED372B99F5DC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/>
          <a:p>
            <a:pPr rtl="0"/>
            <a:r>
              <a:rPr lang="es-ES"/>
              <a:t>20XX</a:t>
            </a:r>
            <a:endParaRPr lang="es-E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05C44B1-BA82-483C-BD91-F89067442F9E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/>
          <a:p>
            <a:pPr rtl="0"/>
            <a:r>
              <a:rPr lang="es-ES"/>
              <a:t>Presentación para inversores</a:t>
            </a: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9ED4A67-3A46-4F54-A12A-EAE1B53E6457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es-ES" smtClean="0"/>
              <a:pPr rtl="0"/>
              <a:t>3</a:t>
            </a:fld>
            <a:endParaRPr lang="es-ES" dirty="0"/>
          </a:p>
        </p:txBody>
      </p:sp>
      <p:pic>
        <p:nvPicPr>
          <p:cNvPr id="26" name="Picture 2">
            <a:extLst>
              <a:ext uri="{FF2B5EF4-FFF2-40B4-BE49-F238E27FC236}">
                <a16:creationId xmlns:a16="http://schemas.microsoft.com/office/drawing/2014/main" id="{E1CCFD40-B2D4-4539-9A7A-C6A80CD1D2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97013"/>
            <a:ext cx="12192000" cy="3863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Imagen 24">
            <a:extLst>
              <a:ext uri="{FF2B5EF4-FFF2-40B4-BE49-F238E27FC236}">
                <a16:creationId xmlns:a16="http://schemas.microsoft.com/office/drawing/2014/main" id="{D088CACA-57BE-4161-B926-E5053B74FC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2748" y="3005291"/>
            <a:ext cx="1926503" cy="847417"/>
          </a:xfrm>
          <a:prstGeom prst="rect">
            <a:avLst/>
          </a:prstGeom>
        </p:spPr>
      </p:pic>
      <p:pic>
        <p:nvPicPr>
          <p:cNvPr id="29" name="Imagen 28">
            <a:extLst>
              <a:ext uri="{FF2B5EF4-FFF2-40B4-BE49-F238E27FC236}">
                <a16:creationId xmlns:a16="http://schemas.microsoft.com/office/drawing/2014/main" id="{815B624E-B0E8-4B4B-B1F2-112A943F78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940" y="67479"/>
            <a:ext cx="1926210" cy="847454"/>
          </a:xfrm>
          <a:prstGeom prst="rect">
            <a:avLst/>
          </a:prstGeom>
        </p:spPr>
      </p:pic>
      <p:sp>
        <p:nvSpPr>
          <p:cNvPr id="31" name="CuadroTexto 30">
            <a:extLst>
              <a:ext uri="{FF2B5EF4-FFF2-40B4-BE49-F238E27FC236}">
                <a16:creationId xmlns:a16="http://schemas.microsoft.com/office/drawing/2014/main" id="{1E161146-E11D-4D91-933B-8A8E2494A83C}"/>
              </a:ext>
            </a:extLst>
          </p:cNvPr>
          <p:cNvSpPr txBox="1"/>
          <p:nvPr/>
        </p:nvSpPr>
        <p:spPr>
          <a:xfrm>
            <a:off x="5487971" y="142709"/>
            <a:ext cx="609442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/>
            <a:r>
              <a:rPr lang="es-MX" sz="2000" b="1" dirty="0">
                <a:solidFill>
                  <a:schemeClr val="accent1">
                    <a:lumMod val="50000"/>
                  </a:schemeClr>
                </a:solidFill>
              </a:rPr>
              <a:t>INSIGHT 1</a:t>
            </a:r>
          </a:p>
        </p:txBody>
      </p:sp>
    </p:spTree>
    <p:extLst>
      <p:ext uri="{BB962C8B-B14F-4D97-AF65-F5344CB8AC3E}">
        <p14:creationId xmlns:p14="http://schemas.microsoft.com/office/powerpoint/2010/main" val="2069393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Marcador de fecha 31">
            <a:extLst>
              <a:ext uri="{FF2B5EF4-FFF2-40B4-BE49-F238E27FC236}">
                <a16:creationId xmlns:a16="http://schemas.microsoft.com/office/drawing/2014/main" id="{D5DB19F8-B538-4965-BA90-ED372B99F5DC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/>
          <a:p>
            <a:pPr rtl="0"/>
            <a:r>
              <a:rPr lang="es-ES"/>
              <a:t>20XX</a:t>
            </a:r>
            <a:endParaRPr lang="es-E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05C44B1-BA82-483C-BD91-F89067442F9E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/>
          <a:p>
            <a:pPr rtl="0"/>
            <a:r>
              <a:rPr lang="es-ES"/>
              <a:t>Presentación para inversores</a:t>
            </a: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9ED4A67-3A46-4F54-A12A-EAE1B53E6457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es-ES" smtClean="0"/>
              <a:pPr rtl="0"/>
              <a:t>4</a:t>
            </a:fld>
            <a:endParaRPr lang="es-ES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843DC320-9421-4C32-9995-8774DC787C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14488"/>
            <a:ext cx="12192000" cy="3629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5E43FA50-DAB4-4D7E-9DA9-362A550CF1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40" y="67479"/>
            <a:ext cx="1926210" cy="847454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26596631-9598-41A7-923E-6E7D663B7E98}"/>
              </a:ext>
            </a:extLst>
          </p:cNvPr>
          <p:cNvSpPr txBox="1"/>
          <p:nvPr/>
        </p:nvSpPr>
        <p:spPr>
          <a:xfrm>
            <a:off x="5487971" y="142709"/>
            <a:ext cx="609442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/>
            <a:r>
              <a:rPr lang="es-MX" sz="2000" b="1" dirty="0">
                <a:solidFill>
                  <a:schemeClr val="accent1">
                    <a:lumMod val="50000"/>
                  </a:schemeClr>
                </a:solidFill>
              </a:rPr>
              <a:t>INSIGHT 2</a:t>
            </a:r>
          </a:p>
        </p:txBody>
      </p:sp>
    </p:spTree>
    <p:extLst>
      <p:ext uri="{BB962C8B-B14F-4D97-AF65-F5344CB8AC3E}">
        <p14:creationId xmlns:p14="http://schemas.microsoft.com/office/powerpoint/2010/main" val="3396122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Marcador de fecha 31">
            <a:extLst>
              <a:ext uri="{FF2B5EF4-FFF2-40B4-BE49-F238E27FC236}">
                <a16:creationId xmlns:a16="http://schemas.microsoft.com/office/drawing/2014/main" id="{D5DB19F8-B538-4965-BA90-ED372B99F5DC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/>
          <a:p>
            <a:pPr rtl="0"/>
            <a:r>
              <a:rPr lang="es-ES"/>
              <a:t>20XX</a:t>
            </a:r>
            <a:endParaRPr lang="es-E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05C44B1-BA82-483C-BD91-F89067442F9E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/>
          <a:p>
            <a:pPr rtl="0"/>
            <a:r>
              <a:rPr lang="es-ES"/>
              <a:t>Presentación para inversores</a:t>
            </a: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9ED4A67-3A46-4F54-A12A-EAE1B53E6457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es-ES" smtClean="0"/>
              <a:pPr rtl="0"/>
              <a:t>5</a:t>
            </a:fld>
            <a:endParaRPr lang="es-ES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D72F494A-BFFF-475F-8B3D-E00B99F6E7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900" y="1123950"/>
            <a:ext cx="9220200" cy="461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B74DD689-D865-4853-B614-26C7EC15C2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40" y="67479"/>
            <a:ext cx="1926210" cy="847454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FAF89EE4-792C-4BBA-974A-6B0DCDBA6656}"/>
              </a:ext>
            </a:extLst>
          </p:cNvPr>
          <p:cNvSpPr txBox="1"/>
          <p:nvPr/>
        </p:nvSpPr>
        <p:spPr>
          <a:xfrm>
            <a:off x="5487971" y="142709"/>
            <a:ext cx="609442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/>
            <a:r>
              <a:rPr lang="es-MX" sz="2000" b="1" dirty="0">
                <a:solidFill>
                  <a:schemeClr val="accent1">
                    <a:lumMod val="50000"/>
                  </a:schemeClr>
                </a:solidFill>
              </a:rPr>
              <a:t>INSIGHT 3</a:t>
            </a:r>
          </a:p>
        </p:txBody>
      </p:sp>
    </p:spTree>
    <p:extLst>
      <p:ext uri="{BB962C8B-B14F-4D97-AF65-F5344CB8AC3E}">
        <p14:creationId xmlns:p14="http://schemas.microsoft.com/office/powerpoint/2010/main" val="1860417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Marcador de fecha 31">
            <a:extLst>
              <a:ext uri="{FF2B5EF4-FFF2-40B4-BE49-F238E27FC236}">
                <a16:creationId xmlns:a16="http://schemas.microsoft.com/office/drawing/2014/main" id="{D5DB19F8-B538-4965-BA90-ED372B99F5DC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/>
          <a:p>
            <a:pPr rtl="0"/>
            <a:r>
              <a:rPr lang="es-ES"/>
              <a:t>20XX</a:t>
            </a:r>
            <a:endParaRPr lang="es-E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05C44B1-BA82-483C-BD91-F89067442F9E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/>
          <a:p>
            <a:pPr rtl="0"/>
            <a:r>
              <a:rPr lang="es-ES"/>
              <a:t>Presentación para inversores</a:t>
            </a: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9ED4A67-3A46-4F54-A12A-EAE1B53E6457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es-ES" smtClean="0"/>
              <a:pPr rtl="0"/>
              <a:t>6</a:t>
            </a:fld>
            <a:endParaRPr lang="es-ES" dirty="0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2A803EF5-B1F3-4D2D-89F0-60FC4069D7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4063" y="685800"/>
            <a:ext cx="8143875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BAC99E3B-8572-4897-BDF0-688B43249B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40" y="67479"/>
            <a:ext cx="1926210" cy="847454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FD8C69EA-2EB8-4459-8C23-99781537663E}"/>
              </a:ext>
            </a:extLst>
          </p:cNvPr>
          <p:cNvSpPr txBox="1"/>
          <p:nvPr/>
        </p:nvSpPr>
        <p:spPr>
          <a:xfrm>
            <a:off x="5487971" y="142709"/>
            <a:ext cx="609442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/>
            <a:r>
              <a:rPr lang="es-MX" sz="2000" b="1" dirty="0">
                <a:solidFill>
                  <a:schemeClr val="accent1">
                    <a:lumMod val="50000"/>
                  </a:schemeClr>
                </a:solidFill>
              </a:rPr>
              <a:t>INSIGHT 4</a:t>
            </a:r>
          </a:p>
        </p:txBody>
      </p:sp>
    </p:spTree>
    <p:extLst>
      <p:ext uri="{BB962C8B-B14F-4D97-AF65-F5344CB8AC3E}">
        <p14:creationId xmlns:p14="http://schemas.microsoft.com/office/powerpoint/2010/main" val="77617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Marcador de fecha 31">
            <a:extLst>
              <a:ext uri="{FF2B5EF4-FFF2-40B4-BE49-F238E27FC236}">
                <a16:creationId xmlns:a16="http://schemas.microsoft.com/office/drawing/2014/main" id="{D5DB19F8-B538-4965-BA90-ED372B99F5DC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/>
          <a:p>
            <a:pPr rtl="0"/>
            <a:r>
              <a:rPr lang="es-ES"/>
              <a:t>20XX</a:t>
            </a:r>
            <a:endParaRPr lang="es-E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05C44B1-BA82-483C-BD91-F89067442F9E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/>
          <a:p>
            <a:pPr rtl="0"/>
            <a:r>
              <a:rPr lang="es-ES"/>
              <a:t>Presentación para inversores</a:t>
            </a: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9ED4A67-3A46-4F54-A12A-EAE1B53E6457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es-ES" smtClean="0"/>
              <a:pPr rtl="0"/>
              <a:t>7</a:t>
            </a:fld>
            <a:endParaRPr lang="es-E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983A48B-580C-4A6F-8960-52CF2CBD83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0" r="41662"/>
          <a:stretch/>
        </p:blipFill>
        <p:spPr bwMode="auto">
          <a:xfrm>
            <a:off x="469770" y="1048414"/>
            <a:ext cx="7041823" cy="5585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73BB626E-E2E9-410C-9D70-C281EC70C3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922" t="27896" b="24716"/>
          <a:stretch/>
        </p:blipFill>
        <p:spPr bwMode="auto">
          <a:xfrm>
            <a:off x="8201319" y="4335152"/>
            <a:ext cx="3637452" cy="1913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271103E5-9FD9-4071-ADE5-80D39665E9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40" y="67479"/>
            <a:ext cx="1926210" cy="847454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3B314CFE-8803-4EB6-9FFB-FCE6F234433F}"/>
              </a:ext>
            </a:extLst>
          </p:cNvPr>
          <p:cNvSpPr txBox="1"/>
          <p:nvPr/>
        </p:nvSpPr>
        <p:spPr>
          <a:xfrm>
            <a:off x="5487971" y="142709"/>
            <a:ext cx="609442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/>
            <a:r>
              <a:rPr lang="es-MX" sz="2000" b="1" dirty="0">
                <a:solidFill>
                  <a:schemeClr val="accent1">
                    <a:lumMod val="50000"/>
                  </a:schemeClr>
                </a:solidFill>
              </a:rPr>
              <a:t>INSIGHT 4</a:t>
            </a:r>
          </a:p>
        </p:txBody>
      </p:sp>
    </p:spTree>
    <p:extLst>
      <p:ext uri="{BB962C8B-B14F-4D97-AF65-F5344CB8AC3E}">
        <p14:creationId xmlns:p14="http://schemas.microsoft.com/office/powerpoint/2010/main" val="3965288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Marcador de fecha 31">
            <a:extLst>
              <a:ext uri="{FF2B5EF4-FFF2-40B4-BE49-F238E27FC236}">
                <a16:creationId xmlns:a16="http://schemas.microsoft.com/office/drawing/2014/main" id="{D5DB19F8-B538-4965-BA90-ED372B99F5DC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/>
          <a:p>
            <a:pPr rtl="0"/>
            <a:r>
              <a:rPr lang="es-ES"/>
              <a:t>20XX</a:t>
            </a:r>
            <a:endParaRPr lang="es-E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05C44B1-BA82-483C-BD91-F89067442F9E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/>
          <a:p>
            <a:pPr rtl="0"/>
            <a:r>
              <a:rPr lang="es-ES"/>
              <a:t>Presentación para inversores</a:t>
            </a: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9ED4A67-3A46-4F54-A12A-EAE1B53E6457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es-ES" smtClean="0"/>
              <a:pPr rtl="0"/>
              <a:t>8</a:t>
            </a:fld>
            <a:endParaRPr lang="es-ES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271103E5-9FD9-4071-ADE5-80D39665E9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940" y="67479"/>
            <a:ext cx="1926210" cy="847454"/>
          </a:xfrm>
          <a:prstGeom prst="rect">
            <a:avLst/>
          </a:prstGeom>
        </p:spPr>
      </p:pic>
      <p:pic>
        <p:nvPicPr>
          <p:cNvPr id="8" name="Picture 2" descr="💸 ¿Cómo calcular el beneficio de una empresa? +Ejemplos">
            <a:extLst>
              <a:ext uri="{FF2B5EF4-FFF2-40B4-BE49-F238E27FC236}">
                <a16:creationId xmlns:a16="http://schemas.microsoft.com/office/drawing/2014/main" id="{83C4AA71-F700-40E1-A089-DCAFF219C8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756" y="1404593"/>
            <a:ext cx="4754924" cy="4694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526C92C2-5891-491C-889F-8A5CD8379CE2}"/>
              </a:ext>
            </a:extLst>
          </p:cNvPr>
          <p:cNvSpPr/>
          <p:nvPr/>
        </p:nvSpPr>
        <p:spPr>
          <a:xfrm>
            <a:off x="1018095" y="1414019"/>
            <a:ext cx="5326144" cy="137631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9FDFBB9C-AF57-41B6-978A-63CA0784D975}"/>
              </a:ext>
            </a:extLst>
          </p:cNvPr>
          <p:cNvSpPr txBox="1"/>
          <p:nvPr/>
        </p:nvSpPr>
        <p:spPr>
          <a:xfrm>
            <a:off x="5082619" y="136525"/>
            <a:ext cx="609442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/>
            <a:r>
              <a:rPr lang="es-MX" sz="2000" b="1" dirty="0">
                <a:solidFill>
                  <a:schemeClr val="accent1">
                    <a:lumMod val="50000"/>
                  </a:schemeClr>
                </a:solidFill>
              </a:rPr>
              <a:t>OTROS INSIGHTS 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34F9EC9-9301-4A2A-A9BC-5151D84BFB3E}"/>
              </a:ext>
            </a:extLst>
          </p:cNvPr>
          <p:cNvSpPr txBox="1"/>
          <p:nvPr/>
        </p:nvSpPr>
        <p:spPr>
          <a:xfrm>
            <a:off x="7550870" y="1404593"/>
            <a:ext cx="3476374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En estudio formal del</a:t>
            </a:r>
          </a:p>
          <a:p>
            <a:r>
              <a:rPr lang="es-MX" dirty="0"/>
              <a:t>ESTADO DE RESULTADOS</a:t>
            </a:r>
          </a:p>
          <a:p>
            <a:r>
              <a:rPr lang="es-MX" dirty="0"/>
              <a:t>para todos los periodos de observación, los datos anteriores sólo estructuran la base de calculo del mismo.</a:t>
            </a:r>
          </a:p>
          <a:p>
            <a:endParaRPr lang="es-MX" dirty="0"/>
          </a:p>
          <a:p>
            <a:r>
              <a:rPr lang="es-MX" sz="2400" b="1" dirty="0">
                <a:solidFill>
                  <a:schemeClr val="accent4"/>
                </a:solidFill>
              </a:rPr>
              <a:t>Discreción en considerar Ingresos o beneficios netos de los resultados anteriores.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6A8123A5-E3E8-4EE4-A386-01891A1A800C}"/>
              </a:ext>
            </a:extLst>
          </p:cNvPr>
          <p:cNvSpPr txBox="1"/>
          <p:nvPr/>
        </p:nvSpPr>
        <p:spPr>
          <a:xfrm>
            <a:off x="4170676" y="3279992"/>
            <a:ext cx="2329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rgbClr val="FF0000"/>
                </a:solidFill>
              </a:rPr>
              <a:t>(de transportación)</a:t>
            </a:r>
          </a:p>
        </p:txBody>
      </p:sp>
      <p:sp>
        <p:nvSpPr>
          <p:cNvPr id="14" name="Flecha: hacia abajo 13">
            <a:extLst>
              <a:ext uri="{FF2B5EF4-FFF2-40B4-BE49-F238E27FC236}">
                <a16:creationId xmlns:a16="http://schemas.microsoft.com/office/drawing/2014/main" id="{DB87E486-B07B-4D8D-8FC8-76873425693D}"/>
              </a:ext>
            </a:extLst>
          </p:cNvPr>
          <p:cNvSpPr/>
          <p:nvPr/>
        </p:nvSpPr>
        <p:spPr>
          <a:xfrm rot="5400000">
            <a:off x="6171874" y="5613457"/>
            <a:ext cx="241954" cy="45302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E6DA6E0D-105D-4E22-9AB6-D2042D7CA279}"/>
              </a:ext>
            </a:extLst>
          </p:cNvPr>
          <p:cNvSpPr txBox="1"/>
          <p:nvPr/>
        </p:nvSpPr>
        <p:spPr>
          <a:xfrm>
            <a:off x="4227041" y="1860438"/>
            <a:ext cx="2329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rgbClr val="FF0000"/>
                </a:solidFill>
              </a:rPr>
              <a:t>(del activo)</a:t>
            </a:r>
          </a:p>
        </p:txBody>
      </p:sp>
    </p:spTree>
    <p:extLst>
      <p:ext uri="{BB962C8B-B14F-4D97-AF65-F5344CB8AC3E}">
        <p14:creationId xmlns:p14="http://schemas.microsoft.com/office/powerpoint/2010/main" val="29566746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Marcador de fecha 31">
            <a:extLst>
              <a:ext uri="{FF2B5EF4-FFF2-40B4-BE49-F238E27FC236}">
                <a16:creationId xmlns:a16="http://schemas.microsoft.com/office/drawing/2014/main" id="{D5DB19F8-B538-4965-BA90-ED372B99F5DC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/>
          <a:p>
            <a:pPr rtl="0"/>
            <a:r>
              <a:rPr lang="es-ES"/>
              <a:t>20XX</a:t>
            </a:r>
            <a:endParaRPr lang="es-E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05C44B1-BA82-483C-BD91-F89067442F9E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/>
          <a:p>
            <a:pPr rtl="0"/>
            <a:r>
              <a:rPr lang="es-ES"/>
              <a:t>Presentación para inversores</a:t>
            </a: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9ED4A67-3A46-4F54-A12A-EAE1B53E6457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es-ES" smtClean="0"/>
              <a:pPr rtl="0"/>
              <a:t>9</a:t>
            </a:fld>
            <a:endParaRPr lang="es-ES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271103E5-9FD9-4071-ADE5-80D39665E9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40" y="67479"/>
            <a:ext cx="1926210" cy="847454"/>
          </a:xfrm>
          <a:prstGeom prst="rect">
            <a:avLst/>
          </a:prstGeom>
        </p:spPr>
      </p:pic>
      <p:graphicFrame>
        <p:nvGraphicFramePr>
          <p:cNvPr id="13" name="Gráfico 12">
            <a:extLst>
              <a:ext uri="{FF2B5EF4-FFF2-40B4-BE49-F238E27FC236}">
                <a16:creationId xmlns:a16="http://schemas.microsoft.com/office/drawing/2014/main" id="{E895299F-DE7D-4BDF-B9F4-94CF4CB2D24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50761984"/>
              </p:ext>
            </p:extLst>
          </p:nvPr>
        </p:nvGraphicFramePr>
        <p:xfrm>
          <a:off x="5486400" y="778118"/>
          <a:ext cx="5286866" cy="50778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6" name="Objeto 5">
            <a:extLst>
              <a:ext uri="{FF2B5EF4-FFF2-40B4-BE49-F238E27FC236}">
                <a16:creationId xmlns:a16="http://schemas.microsoft.com/office/drawing/2014/main" id="{1E63BE38-5637-45F5-83F1-B0A6321D188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9716976"/>
              </p:ext>
            </p:extLst>
          </p:nvPr>
        </p:nvGraphicFramePr>
        <p:xfrm>
          <a:off x="342344" y="1024521"/>
          <a:ext cx="4740275" cy="5127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6" name="Worksheet" r:id="rId6" imgW="4739569" imgH="5128229" progId="Excel.Sheet.12">
                  <p:embed/>
                </p:oleObj>
              </mc:Choice>
              <mc:Fallback>
                <p:oleObj name="Worksheet" r:id="rId6" imgW="4739569" imgH="5128229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42344" y="1024521"/>
                        <a:ext cx="4740275" cy="5127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CuadroTexto 14">
            <a:extLst>
              <a:ext uri="{FF2B5EF4-FFF2-40B4-BE49-F238E27FC236}">
                <a16:creationId xmlns:a16="http://schemas.microsoft.com/office/drawing/2014/main" id="{D1828343-706F-42CC-A160-1D86DABCB9DD}"/>
              </a:ext>
            </a:extLst>
          </p:cNvPr>
          <p:cNvSpPr txBox="1"/>
          <p:nvPr/>
        </p:nvSpPr>
        <p:spPr>
          <a:xfrm>
            <a:off x="5082619" y="136525"/>
            <a:ext cx="609442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/>
            <a:r>
              <a:rPr lang="es-MX" sz="2000" b="1" dirty="0">
                <a:solidFill>
                  <a:schemeClr val="accent1">
                    <a:lumMod val="50000"/>
                  </a:schemeClr>
                </a:solidFill>
              </a:rPr>
              <a:t>OTROS INSIGHTS </a:t>
            </a:r>
          </a:p>
        </p:txBody>
      </p:sp>
      <p:sp>
        <p:nvSpPr>
          <p:cNvPr id="7" name="Flecha: hacia abajo 6">
            <a:extLst>
              <a:ext uri="{FF2B5EF4-FFF2-40B4-BE49-F238E27FC236}">
                <a16:creationId xmlns:a16="http://schemas.microsoft.com/office/drawing/2014/main" id="{34931197-75A8-4629-BA2A-CE6CCC2FA012}"/>
              </a:ext>
            </a:extLst>
          </p:cNvPr>
          <p:cNvSpPr/>
          <p:nvPr/>
        </p:nvSpPr>
        <p:spPr>
          <a:xfrm>
            <a:off x="4623848" y="551608"/>
            <a:ext cx="241954" cy="45302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3A18E2B3-059F-4756-A385-C7472C87013D}"/>
              </a:ext>
            </a:extLst>
          </p:cNvPr>
          <p:cNvSpPr/>
          <p:nvPr/>
        </p:nvSpPr>
        <p:spPr>
          <a:xfrm>
            <a:off x="4417356" y="1024498"/>
            <a:ext cx="665263" cy="512762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Flecha: hacia abajo 17">
            <a:extLst>
              <a:ext uri="{FF2B5EF4-FFF2-40B4-BE49-F238E27FC236}">
                <a16:creationId xmlns:a16="http://schemas.microsoft.com/office/drawing/2014/main" id="{A10243E7-B85A-49F7-B659-258F17A74DF5}"/>
              </a:ext>
            </a:extLst>
          </p:cNvPr>
          <p:cNvSpPr/>
          <p:nvPr/>
        </p:nvSpPr>
        <p:spPr>
          <a:xfrm rot="5400000">
            <a:off x="10829560" y="1376844"/>
            <a:ext cx="241954" cy="45302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BF0FBE99-292F-49AE-904B-94833567B539}"/>
              </a:ext>
            </a:extLst>
          </p:cNvPr>
          <p:cNvSpPr txBox="1"/>
          <p:nvPr/>
        </p:nvSpPr>
        <p:spPr>
          <a:xfrm>
            <a:off x="10773266" y="1724331"/>
            <a:ext cx="1245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Proporción  constante</a:t>
            </a:r>
          </a:p>
        </p:txBody>
      </p:sp>
    </p:spTree>
    <p:extLst>
      <p:ext uri="{BB962C8B-B14F-4D97-AF65-F5344CB8AC3E}">
        <p14:creationId xmlns:p14="http://schemas.microsoft.com/office/powerpoint/2010/main" val="2236818921"/>
      </p:ext>
    </p:extLst>
  </p:cSld>
  <p:clrMapOvr>
    <a:masterClrMapping/>
  </p:clrMapOvr>
</p:sld>
</file>

<file path=ppt/theme/theme1.xml><?xml version="1.0" encoding="utf-8"?>
<a:theme xmlns:a="http://schemas.openxmlformats.org/drawingml/2006/main" name="Una sola línea">
  <a:themeElements>
    <a:clrScheme name="Custom 16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BF4EF"/>
      </a:accent1>
      <a:accent2>
        <a:srgbClr val="F7F6F3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3329044_TF56180624_Win32" id="{CCF276C0-2FDF-463F-B45D-4EDBA039C896}" vid="{7446774B-3392-4AFF-ADF4-7FE1E36E5286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2BC90D6-94CF-42F7-AAC4-9CF6824C54D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4CF2EF3-001F-4BE9-81B3-86ECBBF9425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F97B18F-50BC-4F30-8373-93489E845F8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Presentación de ventas minimalista tenue</Template>
  <TotalTime>69</TotalTime>
  <Words>283</Words>
  <Application>Microsoft Office PowerPoint</Application>
  <PresentationFormat>Panorámica</PresentationFormat>
  <Paragraphs>72</Paragraphs>
  <Slides>11</Slides>
  <Notes>11</Notes>
  <HiddenSlides>0</HiddenSlides>
  <MMClips>0</MMClips>
  <ScaleCrop>false</ScaleCrop>
  <HeadingPairs>
    <vt:vector size="8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7" baseType="lpstr">
      <vt:lpstr>Arial</vt:lpstr>
      <vt:lpstr>Calibri</vt:lpstr>
      <vt:lpstr>Raleway Light</vt:lpstr>
      <vt:lpstr>Tenorite</vt:lpstr>
      <vt:lpstr>Una sola línea</vt:lpstr>
      <vt:lpstr>Hoja de cálculo de Microsoft Excel</vt:lpstr>
      <vt:lpstr>STORE SALES ANALYSIS - fashion clothes April 2024</vt:lpstr>
      <vt:lpstr>CRONOGRAMA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C o n c l u s i o n e s</vt:lpstr>
      <vt:lpstr>Gracias por su atención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STORE SALES ANALYSIS - fashion clothes April 2024</dc:title>
  <dc:creator>Enrique Iván Reyna Spíndola</dc:creator>
  <cp:lastModifiedBy>Enrique Iván Reyna Spíndola</cp:lastModifiedBy>
  <cp:revision>9</cp:revision>
  <dcterms:created xsi:type="dcterms:W3CDTF">2024-04-15T17:53:25Z</dcterms:created>
  <dcterms:modified xsi:type="dcterms:W3CDTF">2024-04-15T19:03:18Z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