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327"/>
  </p:normalViewPr>
  <p:slideViewPr>
    <p:cSldViewPr snapToGrid="0" snapToObjects="1">
      <p:cViewPr varScale="1">
        <p:scale>
          <a:sx n="109" d="100"/>
          <a:sy n="109" d="100"/>
        </p:scale>
        <p:origin x="208" y="6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10/9/20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10/9/20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10/9/20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10/9/20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10/9/20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10/9/20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10/9/20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10/9/20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10/9/20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10/9/20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10/9/20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10/9/20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10/9/20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10/9/20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10/9/20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10/9/20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10/9/20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10/9/20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wwstash.suvanet.ch:7990/projects/MSCINF/repos/problem/" TargetMode="External"/><Relationship Id="rId2" Type="http://schemas.openxmlformats.org/officeDocument/2006/relationships/hyperlink" Target="https://github.com/OpenAPITools/openapi-generator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pring.io/projects/spring-boot" TargetMode="External"/><Relationship Id="rId4" Type="http://schemas.openxmlformats.org/officeDocument/2006/relationships/hyperlink" Target="https://github.com/zalando/problem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hyperlink" Target="http://localhost:8080/api/books/12345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uva.ch/problem/item-not-found" TargetMode="Externa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tools.ietf.org/html/rfc7807#ref-W3C.REC-html5-20141028" TargetMode="External"/><Relationship Id="rId2" Type="http://schemas.openxmlformats.org/officeDocument/2006/relationships/hyperlink" Target="https://tools.ietf.org/html/rfc3986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ools.ietf.org/html/rfc7231#section-6" TargetMode="External"/><Relationship Id="rId4" Type="http://schemas.openxmlformats.org/officeDocument/2006/relationships/hyperlink" Target="https://tools.ietf.org/html/rfc7231#section-3.4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api/books/12345" TargetMode="External"/><Relationship Id="rId2" Type="http://schemas.openxmlformats.org/officeDocument/2006/relationships/hyperlink" Target="https://suva.ch/problem/item-not-found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DDBDC3-4E44-474E-B844-ABD0532C14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Rest Problem Handling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749C7FB-51AD-894D-8AB8-D494ABE88C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Kommunikation und Behandlung von Fehlern in Rest Anwendungen anhand von </a:t>
            </a:r>
            <a:r>
              <a:rPr lang="de-DE" dirty="0" err="1"/>
              <a:t>SpringBoot</a:t>
            </a:r>
            <a:r>
              <a:rPr lang="de-DE" dirty="0"/>
              <a:t> und </a:t>
            </a:r>
            <a:r>
              <a:rPr lang="de-DE" dirty="0" err="1"/>
              <a:t>OpenApi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135219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966284-979E-5F4C-A393-9B5D1299B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OpenApi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3C10429-9442-9C46-9DEA-D46B47741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dirty="0" err="1"/>
              <a:t>OpenApi</a:t>
            </a:r>
            <a:r>
              <a:rPr lang="de-DE" dirty="0"/>
              <a:t> ist der gebräuchliche Standard, Rest Schnittstellen zu spezifizieren und zu dokumentieren</a:t>
            </a:r>
          </a:p>
          <a:p>
            <a:r>
              <a:rPr lang="de-DE" dirty="0"/>
              <a:t>Beschreibt, welche Rest Ressourcen (URLs) verfügbar sind</a:t>
            </a:r>
          </a:p>
          <a:p>
            <a:r>
              <a:rPr lang="de-DE" dirty="0"/>
              <a:t>Beschreibt, welche Methoden (</a:t>
            </a:r>
            <a:r>
              <a:rPr lang="de-DE" dirty="0" err="1"/>
              <a:t>post,put,delete</a:t>
            </a:r>
            <a:r>
              <a:rPr lang="de-DE" dirty="0"/>
              <a:t>, etc.) eine Ressource unterstützt</a:t>
            </a:r>
          </a:p>
          <a:p>
            <a:r>
              <a:rPr lang="de-DE" dirty="0"/>
              <a:t> Beschreibt, welche Daten wie (</a:t>
            </a:r>
            <a:r>
              <a:rPr lang="de-DE" dirty="0" err="1"/>
              <a:t>path</a:t>
            </a:r>
            <a:r>
              <a:rPr lang="de-DE" dirty="0"/>
              <a:t>, </a:t>
            </a:r>
            <a:r>
              <a:rPr lang="de-DE" dirty="0" err="1"/>
              <a:t>query</a:t>
            </a:r>
            <a:r>
              <a:rPr lang="de-DE" dirty="0"/>
              <a:t> </a:t>
            </a:r>
            <a:r>
              <a:rPr lang="de-DE" dirty="0" err="1"/>
              <a:t>parameter</a:t>
            </a:r>
            <a:r>
              <a:rPr lang="de-DE" dirty="0"/>
              <a:t>, </a:t>
            </a:r>
            <a:r>
              <a:rPr lang="de-DE" dirty="0" err="1"/>
              <a:t>request</a:t>
            </a:r>
            <a:r>
              <a:rPr lang="de-DE" dirty="0"/>
              <a:t> </a:t>
            </a:r>
            <a:r>
              <a:rPr lang="de-DE" dirty="0" err="1"/>
              <a:t>body</a:t>
            </a:r>
            <a:r>
              <a:rPr lang="de-DE" dirty="0"/>
              <a:t>) einer Ressource übergeben werden</a:t>
            </a:r>
          </a:p>
          <a:p>
            <a:r>
              <a:rPr lang="de-DE" sz="2800" b="1" dirty="0"/>
              <a:t>Beschreibt, welche Antworten (</a:t>
            </a:r>
            <a:r>
              <a:rPr lang="de-DE" sz="2800" b="1" dirty="0" err="1"/>
              <a:t>responses</a:t>
            </a:r>
            <a:r>
              <a:rPr lang="de-DE" sz="2800" b="1" dirty="0"/>
              <a:t>) unter welchen http Status Code zurück kommen können</a:t>
            </a:r>
          </a:p>
        </p:txBody>
      </p:sp>
    </p:spTree>
    <p:extLst>
      <p:ext uri="{BB962C8B-B14F-4D97-AF65-F5344CB8AC3E}">
        <p14:creationId xmlns:p14="http://schemas.microsoft.com/office/powerpoint/2010/main" val="13076335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789624-3D5F-F84E-B632-02F47E63E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OpenApi</a:t>
            </a:r>
            <a:r>
              <a:rPr lang="de-DE" dirty="0"/>
              <a:t> Responses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66BC53-DF76-1947-A0B6-99D204E40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Formal gibt es in der </a:t>
            </a:r>
            <a:r>
              <a:rPr lang="de-DE" dirty="0" err="1"/>
              <a:t>OpenApi</a:t>
            </a:r>
            <a:r>
              <a:rPr lang="de-DE" dirty="0"/>
              <a:t> Spezifikation keinen Unterschied in der Rückgabe von korrekten Antworten und der Rückgabe von Fehlerobjekten</a:t>
            </a:r>
          </a:p>
          <a:p>
            <a:r>
              <a:rPr lang="de-DE" dirty="0"/>
              <a:t>Es kann pro http Status Code ein Rückgabeobjekt definiert werden</a:t>
            </a:r>
          </a:p>
          <a:p>
            <a:r>
              <a:rPr lang="de-DE" dirty="0"/>
              <a:t>Wenn unter einem http Status Code mehrere alternative Rückgabeobjekt definiert werden sollen, muss ein mit dem Schlüsselwort </a:t>
            </a:r>
            <a:r>
              <a:rPr lang="de-DE" i="1" dirty="0" err="1"/>
              <a:t>anyof</a:t>
            </a:r>
            <a:r>
              <a:rPr lang="de-DE" i="1" dirty="0"/>
              <a:t> </a:t>
            </a:r>
            <a:r>
              <a:rPr lang="de-DE" dirty="0" err="1"/>
              <a:t>struckturiertes</a:t>
            </a:r>
            <a:r>
              <a:rPr lang="de-DE" dirty="0"/>
              <a:t> Rückgabeobjekt zurückgegeben werden. Dieses listet die alternativen Rückgabeobjekte auf</a:t>
            </a:r>
            <a:br>
              <a:rPr lang="de-DE" dirty="0"/>
            </a:br>
            <a:r>
              <a:rPr lang="de-DE" dirty="0"/>
              <a:t>(eine direkte Verwendung von </a:t>
            </a:r>
            <a:r>
              <a:rPr lang="de-DE" dirty="0" err="1"/>
              <a:t>anyof</a:t>
            </a:r>
            <a:r>
              <a:rPr lang="de-DE" dirty="0"/>
              <a:t> ohne ein Zwischenobjekt hat zu einem Fehler bei der Codegenerierung geführt !)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493960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560EFE-3C23-144C-9FFD-2B7140155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OpenApi</a:t>
            </a:r>
            <a:r>
              <a:rPr lang="de-DE" dirty="0"/>
              <a:t> Responses Einschränkungen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5BDBDB-F52D-6449-A442-A005A1FD2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/>
              <a:t>Aufgrund fehlender Unterstützung bei der Code Generierung für Fehlerobjekte ist die Spezifikation der Fehlerobjekte zunächst rein informativ, jedoch sinnvoll wenn Fehler ausgewertet werden sollen</a:t>
            </a:r>
          </a:p>
          <a:p>
            <a:r>
              <a:rPr lang="de-DE" dirty="0"/>
              <a:t>Java unterstützt keine alternativen Rückgabetypen für Funktionen (sogenannte Summentypen in funktionalen Sprachen). Alternative Rückgabetypen müssen aufwendig mit Java Sprachmitten nachempfunden werden</a:t>
            </a:r>
          </a:p>
          <a:p>
            <a:r>
              <a:rPr lang="de-DE" dirty="0"/>
              <a:t>Die Code Generierung erzeugt für alternative Rückgabetypen ein Container Objekt welches alle Attribute (Vereinigungsmenge) der jeweiligen alternativen Objekte enthält. Dieses generierte Objekt ist </a:t>
            </a:r>
            <a:r>
              <a:rPr lang="de-DE" dirty="0" err="1"/>
              <a:t>kaumn</a:t>
            </a:r>
            <a:r>
              <a:rPr lang="de-DE" dirty="0"/>
              <a:t> sinnvoll zu verwenden 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5950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FBF9C6-B7B5-6C4D-A50F-0FE7655B9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OpenApi</a:t>
            </a:r>
            <a:r>
              <a:rPr lang="de-DE" dirty="0"/>
              <a:t> Vorgehen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48FA85E-1E20-C740-A6E7-00AB17BF7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de-DE" dirty="0"/>
              <a:t>Sinnvolles Vorgehen:</a:t>
            </a:r>
          </a:p>
          <a:p>
            <a:r>
              <a:rPr lang="de-DE" dirty="0"/>
              <a:t>Gliederung der Definition von Problem Objekte in</a:t>
            </a:r>
          </a:p>
          <a:p>
            <a:pPr lvl="1"/>
            <a:r>
              <a:rPr lang="de-DE" dirty="0"/>
              <a:t>SUVA weite Standard Problem Objekte</a:t>
            </a:r>
          </a:p>
          <a:p>
            <a:pPr lvl="1"/>
            <a:r>
              <a:rPr lang="de-DE" dirty="0"/>
              <a:t>Projekt spezifische Problem Objekte</a:t>
            </a:r>
          </a:p>
          <a:p>
            <a:r>
              <a:rPr lang="de-DE" dirty="0"/>
              <a:t>Auslagerung der Definitionen für Problem Objekte in separate Datei sinnvoll aber nicht zwingend</a:t>
            </a:r>
          </a:p>
          <a:p>
            <a:r>
              <a:rPr lang="de-DE" dirty="0"/>
              <a:t>Definition der </a:t>
            </a:r>
            <a:r>
              <a:rPr lang="de-DE" dirty="0" err="1"/>
              <a:t>OpenApi</a:t>
            </a:r>
            <a:r>
              <a:rPr lang="de-DE" dirty="0"/>
              <a:t> Schnittstellen</a:t>
            </a:r>
          </a:p>
          <a:p>
            <a:r>
              <a:rPr lang="de-DE" dirty="0"/>
              <a:t>Definition der Antwortobjekte pro Schnittstelle und pro verwendeten http Status Code</a:t>
            </a:r>
          </a:p>
          <a:p>
            <a:pPr lvl="1"/>
            <a:r>
              <a:rPr lang="de-DE" dirty="0"/>
              <a:t>Ggf. </a:t>
            </a:r>
            <a:r>
              <a:rPr lang="de-DE" dirty="0" err="1"/>
              <a:t>struckturiertes</a:t>
            </a:r>
            <a:r>
              <a:rPr lang="de-DE" dirty="0"/>
              <a:t> Antwortobjekt welches mit </a:t>
            </a:r>
            <a:r>
              <a:rPr lang="de-DE" dirty="0" err="1"/>
              <a:t>anyof</a:t>
            </a:r>
            <a:r>
              <a:rPr lang="de-DE" dirty="0"/>
              <a:t> mehrere alternative Problemobjekte referenziert</a:t>
            </a:r>
          </a:p>
          <a:p>
            <a:r>
              <a:rPr lang="de-DE" dirty="0" err="1"/>
              <a:t>Referenzierung</a:t>
            </a:r>
            <a:r>
              <a:rPr lang="de-DE" dirty="0"/>
              <a:t> von Problem Objekten aus separater Datei mit $</a:t>
            </a:r>
            <a:r>
              <a:rPr lang="de-DE" dirty="0" err="1"/>
              <a:t>ref</a:t>
            </a:r>
            <a:r>
              <a:rPr lang="de-DE" dirty="0"/>
              <a:t> möglich</a:t>
            </a:r>
          </a:p>
          <a:p>
            <a:endParaRPr lang="de-DE" dirty="0"/>
          </a:p>
          <a:p>
            <a:pPr marL="0" indent="0">
              <a:buNone/>
            </a:pPr>
            <a:br>
              <a:rPr lang="de-DE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877838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62CFFBB8-E539-483F-B9AA-088F7D4B1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52C38B8-B7F9-478B-8D67-99B248A946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ADE9738-7B48-4F06-BA7B-E2CF9663A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914DEB7-D336-45AF-80A6-5B0F33AA04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7E8364D3-D9A9-3F40-B301-26450EAB76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202" y="65290"/>
            <a:ext cx="7464469" cy="6736683"/>
          </a:xfrm>
          <a:prstGeom prst="rect">
            <a:avLst/>
          </a:prstGeom>
          <a:ln>
            <a:noFill/>
          </a:ln>
          <a:effectLst/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7F8253A-966D-472F-B473-A521CFD46F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B5702B51-2C61-894F-82A6-400FC857623E}"/>
              </a:ext>
            </a:extLst>
          </p:cNvPr>
          <p:cNvCxnSpPr>
            <a:cxnSpLocks/>
          </p:cNvCxnSpPr>
          <p:nvPr/>
        </p:nvCxnSpPr>
        <p:spPr>
          <a:xfrm flipH="1">
            <a:off x="5684112" y="4485126"/>
            <a:ext cx="3142388" cy="10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86BFDA76-702E-434F-B0C9-0E3D31801F11}"/>
              </a:ext>
            </a:extLst>
          </p:cNvPr>
          <p:cNvSpPr txBox="1"/>
          <p:nvPr/>
        </p:nvSpPr>
        <p:spPr>
          <a:xfrm>
            <a:off x="8994237" y="4131332"/>
            <a:ext cx="2409568" cy="64633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de-DE" dirty="0"/>
              <a:t>Zusammengesetztes Problem Objekt</a:t>
            </a:r>
          </a:p>
        </p:txBody>
      </p:sp>
      <p:pic>
        <p:nvPicPr>
          <p:cNvPr id="17" name="Grafik 16" descr="Ein Bild, das Text enthält.&#10;&#10;Automatisch generierte Beschreibung">
            <a:extLst>
              <a:ext uri="{FF2B5EF4-FFF2-40B4-BE49-F238E27FC236}">
                <a16:creationId xmlns:a16="http://schemas.microsoft.com/office/drawing/2014/main" id="{04C9EB00-A0AC-0B4C-A05A-42228C95AF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9405" y="821802"/>
            <a:ext cx="6793956" cy="1551073"/>
          </a:xfrm>
          <a:prstGeom prst="rect">
            <a:avLst/>
          </a:prstGeom>
          <a:scene3d>
            <a:camera prst="orthographicFront"/>
            <a:lightRig rig="threePt" dir="t"/>
          </a:scene3d>
          <a:sp3d contourW="12700" prstMaterial="matte">
            <a:contourClr>
              <a:schemeClr val="accent6">
                <a:lumMod val="50000"/>
              </a:schemeClr>
            </a:contourClr>
          </a:sp3d>
        </p:spPr>
      </p:pic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DEFC5882-A6A1-ED48-9027-2B444FDE958B}"/>
              </a:ext>
            </a:extLst>
          </p:cNvPr>
          <p:cNvCxnSpPr>
            <a:cxnSpLocks/>
          </p:cNvCxnSpPr>
          <p:nvPr/>
        </p:nvCxnSpPr>
        <p:spPr>
          <a:xfrm flipH="1" flipV="1">
            <a:off x="10089826" y="2504643"/>
            <a:ext cx="1" cy="1551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1369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22">
            <a:extLst>
              <a:ext uri="{FF2B5EF4-FFF2-40B4-BE49-F238E27FC236}">
                <a16:creationId xmlns:a16="http://schemas.microsoft.com/office/drawing/2014/main" id="{6D378268-173C-4C67-AF66-98482F208A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4" name="Picture 24">
            <a:extLst>
              <a:ext uri="{FF2B5EF4-FFF2-40B4-BE49-F238E27FC236}">
                <a16:creationId xmlns:a16="http://schemas.microsoft.com/office/drawing/2014/main" id="{F5B94371-1ED5-46C9-92CB-009E55DBB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35" name="Rectangle 26">
            <a:extLst>
              <a:ext uri="{FF2B5EF4-FFF2-40B4-BE49-F238E27FC236}">
                <a16:creationId xmlns:a16="http://schemas.microsoft.com/office/drawing/2014/main" id="{93E975A1-5008-46D0-B573-A424564CB2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28">
            <a:extLst>
              <a:ext uri="{FF2B5EF4-FFF2-40B4-BE49-F238E27FC236}">
                <a16:creationId xmlns:a16="http://schemas.microsoft.com/office/drawing/2014/main" id="{0777E6F6-E61F-490D-9BE1-B810F34D0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0">
            <a:extLst>
              <a:ext uri="{FF2B5EF4-FFF2-40B4-BE49-F238E27FC236}">
                <a16:creationId xmlns:a16="http://schemas.microsoft.com/office/drawing/2014/main" id="{F66CD28B-8237-4418-A5CA-CDF8424CF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22351B0-54E3-8F41-B11A-1753B02173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2614" y="0"/>
            <a:ext cx="7257495" cy="6858000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265853D5-3E66-2C4F-A014-39B8F5C19A4E}"/>
              </a:ext>
            </a:extLst>
          </p:cNvPr>
          <p:cNvSpPr txBox="1"/>
          <p:nvPr/>
        </p:nvSpPr>
        <p:spPr>
          <a:xfrm>
            <a:off x="1347318" y="522126"/>
            <a:ext cx="2088291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de-DE" sz="2400" dirty="0"/>
              <a:t>Problem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E1E211CC-B07C-BF4A-BD30-4CA0950635E6}"/>
              </a:ext>
            </a:extLst>
          </p:cNvPr>
          <p:cNvSpPr txBox="1"/>
          <p:nvPr/>
        </p:nvSpPr>
        <p:spPr>
          <a:xfrm>
            <a:off x="1349368" y="1636030"/>
            <a:ext cx="2088291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de-DE" sz="2400" dirty="0"/>
              <a:t>SUVA Problem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F98EA090-A7CA-864A-8F07-FCB57F7F33B1}"/>
              </a:ext>
            </a:extLst>
          </p:cNvPr>
          <p:cNvSpPr txBox="1"/>
          <p:nvPr/>
        </p:nvSpPr>
        <p:spPr>
          <a:xfrm>
            <a:off x="1421028" y="3863839"/>
            <a:ext cx="2650522" cy="83099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de-DE" sz="2400" dirty="0" err="1"/>
              <a:t>BookAlreadyExistsProblem</a:t>
            </a:r>
            <a:endParaRPr lang="de-DE" sz="2400" dirty="0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7BF072D8-F1D7-F442-A35D-426BE72368BA}"/>
              </a:ext>
            </a:extLst>
          </p:cNvPr>
          <p:cNvSpPr txBox="1"/>
          <p:nvPr/>
        </p:nvSpPr>
        <p:spPr>
          <a:xfrm>
            <a:off x="304819" y="2741182"/>
            <a:ext cx="2203603" cy="83099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de-DE" sz="2400" dirty="0" err="1"/>
              <a:t>ItemNotFoundProblem</a:t>
            </a:r>
            <a:endParaRPr lang="de-DE" sz="2400" dirty="0"/>
          </a:p>
        </p:txBody>
      </p: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29ECCF8C-F4E7-874B-ADC4-E55258DAA8CF}"/>
              </a:ext>
            </a:extLst>
          </p:cNvPr>
          <p:cNvCxnSpPr>
            <a:cxnSpLocks/>
          </p:cNvCxnSpPr>
          <p:nvPr/>
        </p:nvCxnSpPr>
        <p:spPr>
          <a:xfrm flipH="1" flipV="1">
            <a:off x="3029486" y="2205230"/>
            <a:ext cx="1" cy="1551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BAE2A34A-B7DA-D641-BE69-489A9BBC9EFC}"/>
              </a:ext>
            </a:extLst>
          </p:cNvPr>
          <p:cNvCxnSpPr>
            <a:cxnSpLocks/>
          </p:cNvCxnSpPr>
          <p:nvPr/>
        </p:nvCxnSpPr>
        <p:spPr>
          <a:xfrm flipV="1">
            <a:off x="1753249" y="2205231"/>
            <a:ext cx="0" cy="414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1B87560D-8592-8C46-9674-1A6B0B38D815}"/>
              </a:ext>
            </a:extLst>
          </p:cNvPr>
          <p:cNvCxnSpPr>
            <a:cxnSpLocks/>
          </p:cNvCxnSpPr>
          <p:nvPr/>
        </p:nvCxnSpPr>
        <p:spPr>
          <a:xfrm flipV="1">
            <a:off x="2391462" y="1076669"/>
            <a:ext cx="1" cy="533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Grafik 25" descr="Ein Bild, das Text enthält.&#10;&#10;Automatisch generierte Beschreibung">
            <a:extLst>
              <a:ext uri="{FF2B5EF4-FFF2-40B4-BE49-F238E27FC236}">
                <a16:creationId xmlns:a16="http://schemas.microsoft.com/office/drawing/2014/main" id="{55BE291C-B7D2-054B-88ED-B617C733F0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21081" y="419171"/>
            <a:ext cx="8166100" cy="3390900"/>
          </a:xfrm>
          <a:prstGeom prst="rect">
            <a:avLst/>
          </a:prstGeom>
        </p:spPr>
      </p:pic>
      <p:pic>
        <p:nvPicPr>
          <p:cNvPr id="44" name="Grafik 43" descr="Ein Bild, das Text enthält.&#10;&#10;Automatisch generierte Beschreibung">
            <a:extLst>
              <a:ext uri="{FF2B5EF4-FFF2-40B4-BE49-F238E27FC236}">
                <a16:creationId xmlns:a16="http://schemas.microsoft.com/office/drawing/2014/main" id="{F89F8EF9-7816-114A-A369-8EF2E1F22F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24231" y="1576106"/>
            <a:ext cx="8559800" cy="3517900"/>
          </a:xfrm>
          <a:prstGeom prst="rect">
            <a:avLst/>
          </a:prstGeom>
        </p:spPr>
      </p:pic>
      <p:pic>
        <p:nvPicPr>
          <p:cNvPr id="46" name="Grafik 45" descr="Ein Bild, das Text enthält.&#10;&#10;Automatisch generierte Beschreibung">
            <a:extLst>
              <a:ext uri="{FF2B5EF4-FFF2-40B4-BE49-F238E27FC236}">
                <a16:creationId xmlns:a16="http://schemas.microsoft.com/office/drawing/2014/main" id="{A05F9F7C-7FE3-F448-81DC-0C3FC5CB89B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27531" y="3661003"/>
            <a:ext cx="7556500" cy="2438400"/>
          </a:xfrm>
          <a:prstGeom prst="rect">
            <a:avLst/>
          </a:prstGeom>
        </p:spPr>
      </p:pic>
      <p:sp>
        <p:nvSpPr>
          <p:cNvPr id="48" name="Textfeld 47">
            <a:extLst>
              <a:ext uri="{FF2B5EF4-FFF2-40B4-BE49-F238E27FC236}">
                <a16:creationId xmlns:a16="http://schemas.microsoft.com/office/drawing/2014/main" id="{BEC66338-B1B0-CC46-B3D1-9E2FE1A86D56}"/>
              </a:ext>
            </a:extLst>
          </p:cNvPr>
          <p:cNvSpPr txBox="1"/>
          <p:nvPr/>
        </p:nvSpPr>
        <p:spPr>
          <a:xfrm>
            <a:off x="1688777" y="3279397"/>
            <a:ext cx="1205584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1600" dirty="0"/>
              <a:t>Framework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AA8F0093-0B2C-1548-860C-1A4FC18C17BF}"/>
              </a:ext>
            </a:extLst>
          </p:cNvPr>
          <p:cNvSpPr txBox="1"/>
          <p:nvPr/>
        </p:nvSpPr>
        <p:spPr>
          <a:xfrm>
            <a:off x="3425702" y="4510170"/>
            <a:ext cx="976184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dirty="0"/>
              <a:t>Custom</a:t>
            </a:r>
          </a:p>
        </p:txBody>
      </p:sp>
    </p:spTree>
    <p:extLst>
      <p:ext uri="{BB962C8B-B14F-4D97-AF65-F5344CB8AC3E}">
        <p14:creationId xmlns:p14="http://schemas.microsoft.com/office/powerpoint/2010/main" val="2975547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8" grpId="0" animBg="1"/>
      <p:bldP spid="30" grpId="0" animBg="1"/>
      <p:bldP spid="32" grpId="0" animBg="1"/>
      <p:bldP spid="48" grpId="0" animBg="1"/>
      <p:bldP spid="4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46A21C-C601-AC4F-A8A4-FFD920735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Framework </a:t>
            </a:r>
            <a:r>
              <a:rPr lang="de-DE" dirty="0" err="1"/>
              <a:t>Unterstütztung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FC8C9D8-074C-A145-946E-235C3830A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DE" dirty="0"/>
              <a:t>Die Implementierung des Problem Handlings für ein konkretes Projekt basiert auf folgenden Frameworks:</a:t>
            </a:r>
            <a:br>
              <a:rPr lang="de-DE" dirty="0"/>
            </a:br>
            <a:endParaRPr lang="de-DE" dirty="0"/>
          </a:p>
          <a:p>
            <a:r>
              <a:rPr lang="de-DE" dirty="0" err="1"/>
              <a:t>OpenApi</a:t>
            </a:r>
            <a:r>
              <a:rPr lang="de-DE" dirty="0"/>
              <a:t> Code Generation </a:t>
            </a:r>
            <a:br>
              <a:rPr lang="de-DE" dirty="0"/>
            </a:br>
            <a:r>
              <a:rPr lang="de-DE" sz="1800" dirty="0"/>
              <a:t>( </a:t>
            </a:r>
            <a:r>
              <a:rPr lang="de-DE" sz="1800" dirty="0">
                <a:hlinkClick r:id="rId2"/>
              </a:rPr>
              <a:t>https://github.com/OpenAPITools/openapi-generator/</a:t>
            </a:r>
            <a:r>
              <a:rPr lang="de-DE" sz="1800" dirty="0"/>
              <a:t> )</a:t>
            </a:r>
            <a:br>
              <a:rPr lang="de-DE" sz="1800" dirty="0"/>
            </a:br>
            <a:endParaRPr lang="de-DE" sz="1800" dirty="0"/>
          </a:p>
          <a:p>
            <a:r>
              <a:rPr lang="de-DE" dirty="0"/>
              <a:t>Suva Problem Framework</a:t>
            </a:r>
            <a:br>
              <a:rPr lang="de-DE" dirty="0"/>
            </a:br>
            <a:r>
              <a:rPr lang="de-DE" sz="1800" dirty="0"/>
              <a:t>(</a:t>
            </a:r>
            <a:r>
              <a:rPr lang="de-DE" sz="1800" u="sng" dirty="0">
                <a:hlinkClick r:id="rId3"/>
              </a:rPr>
              <a:t>http://swwstash.suvanet.ch:7990/projects/MSCINF/repos/problem/</a:t>
            </a:r>
            <a:r>
              <a:rPr lang="de-DE" sz="1800" u="sng" dirty="0"/>
              <a:t> )</a:t>
            </a:r>
            <a:br>
              <a:rPr lang="de-DE" sz="1800" u="sng" dirty="0"/>
            </a:br>
            <a:endParaRPr lang="de-DE" sz="1800" dirty="0"/>
          </a:p>
          <a:p>
            <a:r>
              <a:rPr lang="de-DE" dirty="0"/>
              <a:t>Zalando Problem Library</a:t>
            </a:r>
            <a:br>
              <a:rPr lang="de-DE" dirty="0"/>
            </a:br>
            <a:r>
              <a:rPr lang="de-DE" sz="1800" dirty="0"/>
              <a:t>( </a:t>
            </a:r>
            <a:r>
              <a:rPr lang="de-DE" sz="1800" dirty="0">
                <a:hlinkClick r:id="rId4"/>
              </a:rPr>
              <a:t>https://github.com/zalando/problem</a:t>
            </a:r>
            <a:r>
              <a:rPr lang="de-DE" sz="1800" dirty="0"/>
              <a:t> )</a:t>
            </a:r>
            <a:br>
              <a:rPr lang="de-DE" sz="1800" dirty="0"/>
            </a:br>
            <a:endParaRPr lang="de-DE" sz="1800" dirty="0"/>
          </a:p>
          <a:p>
            <a:r>
              <a:rPr lang="de-DE" dirty="0" err="1"/>
              <a:t>SpringBoot</a:t>
            </a:r>
            <a:br>
              <a:rPr lang="de-DE" dirty="0"/>
            </a:br>
            <a:r>
              <a:rPr lang="de-DE" sz="1800" dirty="0"/>
              <a:t>( </a:t>
            </a:r>
            <a:r>
              <a:rPr lang="de-DE" sz="1800" dirty="0">
                <a:hlinkClick r:id="rId5"/>
              </a:rPr>
              <a:t>https://spring.io/projects/spring-boot</a:t>
            </a:r>
            <a:r>
              <a:rPr lang="de-DE" sz="1800" dirty="0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33164374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2FA1A5-0E54-DC4B-87EE-E7CE96CC9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OpenApi</a:t>
            </a:r>
            <a:r>
              <a:rPr lang="de-DE" dirty="0"/>
              <a:t> Code Generierung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2D4433D-4135-C240-8824-8D9512FC3132}"/>
              </a:ext>
            </a:extLst>
          </p:cNvPr>
          <p:cNvSpPr txBox="1"/>
          <p:nvPr/>
        </p:nvSpPr>
        <p:spPr>
          <a:xfrm>
            <a:off x="234778" y="3539085"/>
            <a:ext cx="1742304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bg1"/>
                </a:solidFill>
              </a:rPr>
              <a:t>OpenApi</a:t>
            </a:r>
            <a:r>
              <a:rPr lang="de-DE" dirty="0">
                <a:solidFill>
                  <a:schemeClr val="bg1"/>
                </a:solidFill>
              </a:rPr>
              <a:t> Interface</a:t>
            </a:r>
            <a:br>
              <a:rPr lang="de-DE" dirty="0">
                <a:solidFill>
                  <a:schemeClr val="bg1"/>
                </a:solidFill>
              </a:rPr>
            </a:br>
            <a:r>
              <a:rPr lang="de-DE" dirty="0" err="1">
                <a:solidFill>
                  <a:schemeClr val="bg1"/>
                </a:solidFill>
              </a:rPr>
              <a:t>Specification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EBA2DFCB-96A8-604A-8E9B-762F42191939}"/>
              </a:ext>
            </a:extLst>
          </p:cNvPr>
          <p:cNvSpPr txBox="1"/>
          <p:nvPr/>
        </p:nvSpPr>
        <p:spPr>
          <a:xfrm>
            <a:off x="3950041" y="2866768"/>
            <a:ext cx="2388973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bg1"/>
                </a:solidFill>
              </a:rPr>
              <a:t>SpringBoot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80786FBC-65D1-9240-BA64-451099EACDAF}"/>
              </a:ext>
            </a:extLst>
          </p:cNvPr>
          <p:cNvSpPr txBox="1"/>
          <p:nvPr/>
        </p:nvSpPr>
        <p:spPr>
          <a:xfrm>
            <a:off x="3950042" y="2497436"/>
            <a:ext cx="2388974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Client Business Code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DA0995C7-A635-C94D-BAC0-1493DFA16ECB}"/>
              </a:ext>
            </a:extLst>
          </p:cNvPr>
          <p:cNvSpPr txBox="1"/>
          <p:nvPr/>
        </p:nvSpPr>
        <p:spPr>
          <a:xfrm>
            <a:off x="3950040" y="5023835"/>
            <a:ext cx="2388973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bg1"/>
                </a:solidFill>
              </a:rPr>
              <a:t>SpringBoot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B1AA3DD-9468-AE44-A7B3-6AC612F71F44}"/>
              </a:ext>
            </a:extLst>
          </p:cNvPr>
          <p:cNvSpPr txBox="1"/>
          <p:nvPr/>
        </p:nvSpPr>
        <p:spPr>
          <a:xfrm>
            <a:off x="3950041" y="5393167"/>
            <a:ext cx="2388973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Server Business Code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B170DD71-F905-2849-B583-97B144DFE3FD}"/>
              </a:ext>
            </a:extLst>
          </p:cNvPr>
          <p:cNvSpPr txBox="1"/>
          <p:nvPr/>
        </p:nvSpPr>
        <p:spPr>
          <a:xfrm>
            <a:off x="3950040" y="3236100"/>
            <a:ext cx="2388973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Rest Client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7DB8E798-0AF7-2F41-B562-2CBFD8825756}"/>
              </a:ext>
            </a:extLst>
          </p:cNvPr>
          <p:cNvSpPr txBox="1"/>
          <p:nvPr/>
        </p:nvSpPr>
        <p:spPr>
          <a:xfrm>
            <a:off x="3950039" y="4654503"/>
            <a:ext cx="2388973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Rest Controller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5005CEF1-34C7-3440-B2DA-31E1E38F5F9D}"/>
              </a:ext>
            </a:extLst>
          </p:cNvPr>
          <p:cNvSpPr txBox="1"/>
          <p:nvPr/>
        </p:nvSpPr>
        <p:spPr>
          <a:xfrm>
            <a:off x="3950039" y="3944685"/>
            <a:ext cx="2388973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JSON Objects</a:t>
            </a: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7AC478DE-EEA2-4847-A8A6-473157A5C5B3}"/>
              </a:ext>
            </a:extLst>
          </p:cNvPr>
          <p:cNvCxnSpPr/>
          <p:nvPr/>
        </p:nvCxnSpPr>
        <p:spPr>
          <a:xfrm flipV="1">
            <a:off x="2063579" y="3485065"/>
            <a:ext cx="1799963" cy="51568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F9256C46-1985-2A4A-BAE1-2930E4304922}"/>
              </a:ext>
            </a:extLst>
          </p:cNvPr>
          <p:cNvCxnSpPr>
            <a:cxnSpLocks/>
          </p:cNvCxnSpPr>
          <p:nvPr/>
        </p:nvCxnSpPr>
        <p:spPr>
          <a:xfrm flipV="1">
            <a:off x="2162432" y="4083471"/>
            <a:ext cx="1701110" cy="4588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96EA8E23-E426-EA4F-966F-67140AB9270E}"/>
              </a:ext>
            </a:extLst>
          </p:cNvPr>
          <p:cNvCxnSpPr>
            <a:cxnSpLocks/>
          </p:cNvCxnSpPr>
          <p:nvPr/>
        </p:nvCxnSpPr>
        <p:spPr>
          <a:xfrm>
            <a:off x="2063579" y="4212072"/>
            <a:ext cx="1799963" cy="62709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3033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745BD9-C94B-9247-AB6E-6207DC434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Zalando Problem Library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4E47D0E-ED37-5745-B636-32796DEC3E4E}"/>
              </a:ext>
            </a:extLst>
          </p:cNvPr>
          <p:cNvSpPr txBox="1"/>
          <p:nvPr/>
        </p:nvSpPr>
        <p:spPr>
          <a:xfrm>
            <a:off x="680321" y="3429000"/>
            <a:ext cx="3233351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Rest Controller</a:t>
            </a:r>
          </a:p>
        </p:txBody>
      </p:sp>
      <p:pic>
        <p:nvPicPr>
          <p:cNvPr id="10" name="Grafik 9" descr="Datenbank">
            <a:extLst>
              <a:ext uri="{FF2B5EF4-FFF2-40B4-BE49-F238E27FC236}">
                <a16:creationId xmlns:a16="http://schemas.microsoft.com/office/drawing/2014/main" id="{7F989EFF-945F-704E-8A4E-A59C6B8FEE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87400" y="5580935"/>
            <a:ext cx="1219200" cy="1219200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1B9D20EA-E14E-EC47-9AA6-C9095B7D26C3}"/>
              </a:ext>
            </a:extLst>
          </p:cNvPr>
          <p:cNvSpPr/>
          <p:nvPr/>
        </p:nvSpPr>
        <p:spPr>
          <a:xfrm>
            <a:off x="680324" y="4704497"/>
            <a:ext cx="3233351" cy="75594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bg1"/>
                </a:solidFill>
              </a:rPr>
              <a:t>SpringBoot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1CDE34F1-EB47-6448-911E-EFEFF2C91486}"/>
              </a:ext>
            </a:extLst>
          </p:cNvPr>
          <p:cNvSpPr/>
          <p:nvPr/>
        </p:nvSpPr>
        <p:spPr>
          <a:xfrm>
            <a:off x="680322" y="3888305"/>
            <a:ext cx="3233351" cy="75594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Business Code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D3C3B0C2-F577-5440-977E-5C82002779CC}"/>
              </a:ext>
            </a:extLst>
          </p:cNvPr>
          <p:cNvSpPr txBox="1"/>
          <p:nvPr/>
        </p:nvSpPr>
        <p:spPr>
          <a:xfrm>
            <a:off x="680320" y="2150967"/>
            <a:ext cx="3233351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Rest Client</a:t>
            </a:r>
          </a:p>
        </p:txBody>
      </p:sp>
      <p:sp>
        <p:nvSpPr>
          <p:cNvPr id="14" name="Abgerundetes Rechteck 13">
            <a:extLst>
              <a:ext uri="{FF2B5EF4-FFF2-40B4-BE49-F238E27FC236}">
                <a16:creationId xmlns:a16="http://schemas.microsoft.com/office/drawing/2014/main" id="{DE82CEB7-3953-CD4B-A8B7-90DA57A75B28}"/>
              </a:ext>
            </a:extLst>
          </p:cNvPr>
          <p:cNvSpPr/>
          <p:nvPr/>
        </p:nvSpPr>
        <p:spPr>
          <a:xfrm>
            <a:off x="1538080" y="2457183"/>
            <a:ext cx="1517829" cy="348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Request</a:t>
            </a:r>
          </a:p>
        </p:txBody>
      </p:sp>
      <p:sp>
        <p:nvSpPr>
          <p:cNvPr id="15" name="Abgerundetes Rechteck 14">
            <a:extLst>
              <a:ext uri="{FF2B5EF4-FFF2-40B4-BE49-F238E27FC236}">
                <a16:creationId xmlns:a16="http://schemas.microsoft.com/office/drawing/2014/main" id="{94B32EF1-E070-9743-82B9-98A47CA566B2}"/>
              </a:ext>
            </a:extLst>
          </p:cNvPr>
          <p:cNvSpPr/>
          <p:nvPr/>
        </p:nvSpPr>
        <p:spPr>
          <a:xfrm>
            <a:off x="1329892" y="5520689"/>
            <a:ext cx="1911193" cy="348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Empty Response</a:t>
            </a:r>
          </a:p>
        </p:txBody>
      </p:sp>
      <p:sp>
        <p:nvSpPr>
          <p:cNvPr id="16" name="Abgerundetes Rechteck 15">
            <a:extLst>
              <a:ext uri="{FF2B5EF4-FFF2-40B4-BE49-F238E27FC236}">
                <a16:creationId xmlns:a16="http://schemas.microsoft.com/office/drawing/2014/main" id="{FACC323A-BDF2-FF49-AD72-FABA05A89417}"/>
              </a:ext>
            </a:extLst>
          </p:cNvPr>
          <p:cNvSpPr/>
          <p:nvPr/>
        </p:nvSpPr>
        <p:spPr>
          <a:xfrm>
            <a:off x="1341397" y="4734224"/>
            <a:ext cx="1911193" cy="348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/>
              <a:t>NotFound</a:t>
            </a:r>
            <a:r>
              <a:rPr lang="de-DE" sz="1400" dirty="0"/>
              <a:t> </a:t>
            </a:r>
            <a:r>
              <a:rPr lang="de-DE" sz="1400" dirty="0" err="1"/>
              <a:t>Exception</a:t>
            </a:r>
            <a:endParaRPr lang="de-DE" sz="1400" dirty="0"/>
          </a:p>
        </p:txBody>
      </p:sp>
      <p:sp>
        <p:nvSpPr>
          <p:cNvPr id="17" name="Stern mit 16 Zacken 16">
            <a:extLst>
              <a:ext uri="{FF2B5EF4-FFF2-40B4-BE49-F238E27FC236}">
                <a16:creationId xmlns:a16="http://schemas.microsoft.com/office/drawing/2014/main" id="{168C23BA-7AF4-D741-BE1B-B665BDCBD82B}"/>
              </a:ext>
            </a:extLst>
          </p:cNvPr>
          <p:cNvSpPr/>
          <p:nvPr/>
        </p:nvSpPr>
        <p:spPr>
          <a:xfrm>
            <a:off x="1734761" y="3112199"/>
            <a:ext cx="1124464" cy="488092"/>
          </a:xfrm>
          <a:prstGeom prst="star16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404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90C66D1C-C3C6-2345-9DED-06B9B94B3B35}"/>
              </a:ext>
            </a:extLst>
          </p:cNvPr>
          <p:cNvSpPr txBox="1"/>
          <p:nvPr/>
        </p:nvSpPr>
        <p:spPr>
          <a:xfrm>
            <a:off x="5602429" y="3429000"/>
            <a:ext cx="3233351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Rest Controller</a:t>
            </a:r>
          </a:p>
        </p:txBody>
      </p:sp>
      <p:pic>
        <p:nvPicPr>
          <p:cNvPr id="19" name="Grafik 18" descr="Datenbank">
            <a:extLst>
              <a:ext uri="{FF2B5EF4-FFF2-40B4-BE49-F238E27FC236}">
                <a16:creationId xmlns:a16="http://schemas.microsoft.com/office/drawing/2014/main" id="{11E38CF9-B0DE-5B4D-B314-FDD04FB8E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09508" y="5580935"/>
            <a:ext cx="1219200" cy="1219200"/>
          </a:xfrm>
          <a:prstGeom prst="rect">
            <a:avLst/>
          </a:prstGeom>
        </p:spPr>
      </p:pic>
      <p:sp>
        <p:nvSpPr>
          <p:cNvPr id="20" name="Rechteck 19">
            <a:extLst>
              <a:ext uri="{FF2B5EF4-FFF2-40B4-BE49-F238E27FC236}">
                <a16:creationId xmlns:a16="http://schemas.microsoft.com/office/drawing/2014/main" id="{DC4FAAD9-D5BF-474E-9B49-BB87B0E02CFC}"/>
              </a:ext>
            </a:extLst>
          </p:cNvPr>
          <p:cNvSpPr/>
          <p:nvPr/>
        </p:nvSpPr>
        <p:spPr>
          <a:xfrm>
            <a:off x="5602432" y="4704497"/>
            <a:ext cx="3233351" cy="75594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bg1"/>
                </a:solidFill>
              </a:rPr>
              <a:t>SpringBoot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B372D0C1-1CD7-8848-9DE6-4DFEF4BAA254}"/>
              </a:ext>
            </a:extLst>
          </p:cNvPr>
          <p:cNvSpPr/>
          <p:nvPr/>
        </p:nvSpPr>
        <p:spPr>
          <a:xfrm>
            <a:off x="5602430" y="3888305"/>
            <a:ext cx="1403851" cy="75594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Business Code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B482617B-F707-554C-9BE5-E1B77458B311}"/>
              </a:ext>
            </a:extLst>
          </p:cNvPr>
          <p:cNvSpPr txBox="1"/>
          <p:nvPr/>
        </p:nvSpPr>
        <p:spPr>
          <a:xfrm>
            <a:off x="5602428" y="2150967"/>
            <a:ext cx="3233351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Rest Client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4A912144-7AE7-7846-92F1-F9B60882A946}"/>
              </a:ext>
            </a:extLst>
          </p:cNvPr>
          <p:cNvSpPr/>
          <p:nvPr/>
        </p:nvSpPr>
        <p:spPr>
          <a:xfrm>
            <a:off x="7431928" y="3873441"/>
            <a:ext cx="1403851" cy="75594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Zalando</a:t>
            </a:r>
            <a:br>
              <a:rPr lang="de-DE" dirty="0">
                <a:solidFill>
                  <a:schemeClr val="bg1"/>
                </a:solidFill>
              </a:rPr>
            </a:br>
            <a:r>
              <a:rPr lang="de-DE" dirty="0">
                <a:solidFill>
                  <a:schemeClr val="bg1"/>
                </a:solidFill>
              </a:rPr>
              <a:t>Problem</a:t>
            </a:r>
          </a:p>
        </p:txBody>
      </p:sp>
      <p:sp>
        <p:nvSpPr>
          <p:cNvPr id="28" name="Abgerundetes Rechteck 27">
            <a:extLst>
              <a:ext uri="{FF2B5EF4-FFF2-40B4-BE49-F238E27FC236}">
                <a16:creationId xmlns:a16="http://schemas.microsoft.com/office/drawing/2014/main" id="{F17B9ACE-65C0-4444-8CB4-1CC0386FC84E}"/>
              </a:ext>
            </a:extLst>
          </p:cNvPr>
          <p:cNvSpPr/>
          <p:nvPr/>
        </p:nvSpPr>
        <p:spPr>
          <a:xfrm>
            <a:off x="6460188" y="2465848"/>
            <a:ext cx="1517829" cy="348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Request</a:t>
            </a:r>
          </a:p>
        </p:txBody>
      </p:sp>
      <p:sp>
        <p:nvSpPr>
          <p:cNvPr id="30" name="Abgerundetes Rechteck 29">
            <a:extLst>
              <a:ext uri="{FF2B5EF4-FFF2-40B4-BE49-F238E27FC236}">
                <a16:creationId xmlns:a16="http://schemas.microsoft.com/office/drawing/2014/main" id="{657BAC2E-DA7F-EB45-9B5E-1794713E215A}"/>
              </a:ext>
            </a:extLst>
          </p:cNvPr>
          <p:cNvSpPr/>
          <p:nvPr/>
        </p:nvSpPr>
        <p:spPr>
          <a:xfrm>
            <a:off x="6257691" y="5492882"/>
            <a:ext cx="1911193" cy="348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Empty Response</a:t>
            </a:r>
          </a:p>
        </p:txBody>
      </p:sp>
      <p:sp>
        <p:nvSpPr>
          <p:cNvPr id="33" name="Abgerundetes Rechteck 32">
            <a:extLst>
              <a:ext uri="{FF2B5EF4-FFF2-40B4-BE49-F238E27FC236}">
                <a16:creationId xmlns:a16="http://schemas.microsoft.com/office/drawing/2014/main" id="{1563F684-4796-4744-9869-B9BC8F9915F1}"/>
              </a:ext>
            </a:extLst>
          </p:cNvPr>
          <p:cNvSpPr/>
          <p:nvPr/>
        </p:nvSpPr>
        <p:spPr>
          <a:xfrm>
            <a:off x="6222660" y="4759813"/>
            <a:ext cx="1911193" cy="348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/>
              <a:t>NotFound</a:t>
            </a:r>
            <a:r>
              <a:rPr lang="de-DE" sz="1400" dirty="0"/>
              <a:t> </a:t>
            </a:r>
            <a:r>
              <a:rPr lang="de-DE" sz="1400" dirty="0" err="1"/>
              <a:t>Exception</a:t>
            </a:r>
            <a:endParaRPr lang="de-DE" sz="1400" dirty="0"/>
          </a:p>
        </p:txBody>
      </p:sp>
      <p:pic>
        <p:nvPicPr>
          <p:cNvPr id="35" name="Grafik 34" descr="Dokument">
            <a:extLst>
              <a:ext uri="{FF2B5EF4-FFF2-40B4-BE49-F238E27FC236}">
                <a16:creationId xmlns:a16="http://schemas.microsoft.com/office/drawing/2014/main" id="{730DA719-E48A-8F4A-85A0-4F89A5AD34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76653" y="3386118"/>
            <a:ext cx="914400" cy="914400"/>
          </a:xfrm>
          <a:prstGeom prst="rect">
            <a:avLst/>
          </a:prstGeom>
        </p:spPr>
      </p:pic>
      <p:sp>
        <p:nvSpPr>
          <p:cNvPr id="36" name="Inhaltsplatzhalter 2">
            <a:extLst>
              <a:ext uri="{FF2B5EF4-FFF2-40B4-BE49-F238E27FC236}">
                <a16:creationId xmlns:a16="http://schemas.microsoft.com/office/drawing/2014/main" id="{5AD6CD54-779F-5B4C-8A02-2D7215993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492" y="2150967"/>
            <a:ext cx="8831292" cy="4649168"/>
          </a:xfrm>
          <a:solidFill>
            <a:schemeClr val="bg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{</a:t>
            </a:r>
          </a:p>
          <a:p>
            <a:pPr marL="0" indent="0">
              <a:buNone/>
            </a:pPr>
            <a:r>
              <a:rPr lang="de-DE" dirty="0"/>
              <a:t>	"</a:t>
            </a:r>
            <a:r>
              <a:rPr lang="de-DE" dirty="0" err="1"/>
              <a:t>type":"</a:t>
            </a:r>
            <a:r>
              <a:rPr lang="de-DE" dirty="0" err="1">
                <a:hlinkClick r:id="rId6"/>
              </a:rPr>
              <a:t>https</a:t>
            </a:r>
            <a:r>
              <a:rPr lang="de-DE" dirty="0">
                <a:hlinkClick r:id="rId6"/>
              </a:rPr>
              <a:t>://suva.ch/problem/item-not-found</a:t>
            </a:r>
            <a:r>
              <a:rPr lang="de-DE" dirty="0"/>
              <a:t>",</a:t>
            </a:r>
          </a:p>
          <a:p>
            <a:pPr marL="0" indent="0">
              <a:buNone/>
            </a:pPr>
            <a:r>
              <a:rPr lang="de-DE" dirty="0"/>
              <a:t>	"</a:t>
            </a:r>
            <a:r>
              <a:rPr lang="de-DE" dirty="0" err="1"/>
              <a:t>title":"Item</a:t>
            </a:r>
            <a:r>
              <a:rPr lang="de-DE" dirty="0"/>
              <a:t> not </a:t>
            </a:r>
            <a:r>
              <a:rPr lang="de-DE" dirty="0" err="1"/>
              <a:t>found</a:t>
            </a:r>
            <a:r>
              <a:rPr lang="de-DE" dirty="0"/>
              <a:t>",</a:t>
            </a:r>
          </a:p>
          <a:p>
            <a:pPr marL="0" indent="0">
              <a:buNone/>
            </a:pPr>
            <a:r>
              <a:rPr lang="de-DE" dirty="0"/>
              <a:t>	"status":404,</a:t>
            </a:r>
          </a:p>
          <a:p>
            <a:pPr marL="0" indent="0">
              <a:buNone/>
            </a:pPr>
            <a:r>
              <a:rPr lang="de-DE" dirty="0"/>
              <a:t>	"detail":"Book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id</a:t>
            </a:r>
            <a:r>
              <a:rPr lang="de-DE" dirty="0"/>
              <a:t> 12345 not </a:t>
            </a:r>
            <a:r>
              <a:rPr lang="de-DE" dirty="0" err="1"/>
              <a:t>found</a:t>
            </a:r>
            <a:r>
              <a:rPr lang="de-DE" dirty="0"/>
              <a:t>",</a:t>
            </a:r>
          </a:p>
          <a:p>
            <a:pPr marL="0" indent="0">
              <a:buNone/>
            </a:pPr>
            <a:r>
              <a:rPr lang="de-DE" dirty="0"/>
              <a:t>	"</a:t>
            </a:r>
            <a:r>
              <a:rPr lang="de-DE" dirty="0" err="1"/>
              <a:t>instance</a:t>
            </a:r>
            <a:r>
              <a:rPr lang="de-DE" dirty="0"/>
              <a:t>":"</a:t>
            </a:r>
            <a:r>
              <a:rPr lang="de-DE" dirty="0">
                <a:hlinkClick r:id="rId7"/>
              </a:rPr>
              <a:t>http://localhost:8080/api/books/12345</a:t>
            </a:r>
            <a:r>
              <a:rPr lang="de-DE" dirty="0"/>
              <a:t>",</a:t>
            </a:r>
          </a:p>
          <a:p>
            <a:pPr marL="0" indent="0">
              <a:buNone/>
            </a:pPr>
            <a:r>
              <a:rPr lang="de-DE" dirty="0"/>
              <a:t>	"traceId":"4ce4205219b261e9",</a:t>
            </a:r>
          </a:p>
          <a:p>
            <a:pPr marL="0" indent="0">
              <a:buNone/>
            </a:pPr>
            <a:r>
              <a:rPr lang="de-DE" dirty="0"/>
              <a:t>	"</a:t>
            </a:r>
            <a:r>
              <a:rPr lang="de-DE" dirty="0" err="1"/>
              <a:t>itemType</a:t>
            </a:r>
            <a:r>
              <a:rPr lang="de-DE" dirty="0"/>
              <a:t>":"Book",</a:t>
            </a:r>
          </a:p>
          <a:p>
            <a:pPr marL="0" indent="0">
              <a:buNone/>
            </a:pPr>
            <a:r>
              <a:rPr lang="de-DE" dirty="0"/>
              <a:t>	"itemId":“12345"</a:t>
            </a:r>
          </a:p>
          <a:p>
            <a:pPr marL="0" indent="0">
              <a:buNone/>
            </a:pPr>
            <a:r>
              <a:rPr lang="de-DE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82312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0.02986 L 0.00013 0.4696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991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-4.07407E-6 L 0.00104 -0.07222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3611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7.40741E-7 L -1.45833E-6 -0.15741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87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91 -0.01736 L -0.00091 -0.13102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694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0.02986 L 0.00013 0.46968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991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11111E-6 L 0.00104 -0.07222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3611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7838 -0.07268 " pathEditMode="relative" ptsTypes="AA">
                                      <p:cBhvr>
                                        <p:cTn id="66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86 0.00439 L -0.07839 -0.21991 " pathEditMode="relative" ptsTypes="AA">
                                      <p:cBhvr>
                                        <p:cTn id="74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5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6" fill="hold">
                      <p:stCondLst>
                        <p:cond delay="0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  <p:seq concurrent="1" nextAc="seek">
              <p:cTn id="80" restart="whenNotActive" fill="hold" evtFilter="cancelBubble" nodeType="interactiveSeq">
                <p:stCondLst>
                  <p:cond evt="onClick" delay="0">
                    <p:tgtEl>
                      <p:spTgt spid="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1" fill="hold">
                      <p:stCondLst>
                        <p:cond delay="0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"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5" grpId="1" animBg="1"/>
      <p:bldP spid="16" grpId="1" animBg="1"/>
      <p:bldP spid="16" grpId="2" animBg="1"/>
      <p:bldP spid="17" grpId="0" animBg="1"/>
      <p:bldP spid="17" grpId="1" animBg="1"/>
      <p:bldP spid="18" grpId="0" animBg="1"/>
      <p:bldP spid="20" grpId="0" animBg="1"/>
      <p:bldP spid="21" grpId="0" animBg="1"/>
      <p:bldP spid="22" grpId="0" animBg="1"/>
      <p:bldP spid="27" grpId="0" animBg="1"/>
      <p:bldP spid="28" grpId="0" animBg="1"/>
      <p:bldP spid="28" grpId="1" animBg="1"/>
      <p:bldP spid="30" grpId="0" animBg="1"/>
      <p:bldP spid="30" grpId="1" animBg="1"/>
      <p:bldP spid="33" grpId="1" animBg="1"/>
      <p:bldP spid="33" grpId="2" animBg="1"/>
      <p:bldP spid="36" grpId="0" uiExpand="1" build="p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745BD9-C94B-9247-AB6E-6207DC434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SUVA Problem Framework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90C66D1C-C3C6-2345-9DED-06B9B94B3B35}"/>
              </a:ext>
            </a:extLst>
          </p:cNvPr>
          <p:cNvSpPr txBox="1"/>
          <p:nvPr/>
        </p:nvSpPr>
        <p:spPr>
          <a:xfrm>
            <a:off x="4070191" y="4707033"/>
            <a:ext cx="5022672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Rest Controller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DC4FAAD9-D5BF-474E-9B49-BB87B0E02CFC}"/>
              </a:ext>
            </a:extLst>
          </p:cNvPr>
          <p:cNvSpPr/>
          <p:nvPr/>
        </p:nvSpPr>
        <p:spPr>
          <a:xfrm>
            <a:off x="4070194" y="5982530"/>
            <a:ext cx="4999665" cy="75594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bg1"/>
                </a:solidFill>
              </a:rPr>
              <a:t>SpringBoot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B372D0C1-1CD7-8848-9DE6-4DFEF4BAA254}"/>
              </a:ext>
            </a:extLst>
          </p:cNvPr>
          <p:cNvSpPr/>
          <p:nvPr/>
        </p:nvSpPr>
        <p:spPr>
          <a:xfrm>
            <a:off x="4070190" y="5172961"/>
            <a:ext cx="1187950" cy="75594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Business Code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B482617B-F707-554C-9BE5-E1B77458B311}"/>
              </a:ext>
            </a:extLst>
          </p:cNvPr>
          <p:cNvSpPr txBox="1"/>
          <p:nvPr/>
        </p:nvSpPr>
        <p:spPr>
          <a:xfrm>
            <a:off x="4070190" y="3429000"/>
            <a:ext cx="4999665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Rest Client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4A912144-7AE7-7846-92F1-F9B60882A946}"/>
              </a:ext>
            </a:extLst>
          </p:cNvPr>
          <p:cNvSpPr/>
          <p:nvPr/>
        </p:nvSpPr>
        <p:spPr>
          <a:xfrm>
            <a:off x="7881905" y="5173284"/>
            <a:ext cx="1210958" cy="75594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Zalando</a:t>
            </a:r>
            <a:br>
              <a:rPr lang="de-DE" dirty="0">
                <a:solidFill>
                  <a:schemeClr val="bg1"/>
                </a:solidFill>
              </a:rPr>
            </a:br>
            <a:r>
              <a:rPr lang="de-DE" dirty="0">
                <a:solidFill>
                  <a:schemeClr val="bg1"/>
                </a:solidFill>
              </a:rPr>
              <a:t>Problem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36416C8C-198A-9D4F-9EE1-CAB43BA5FD9A}"/>
              </a:ext>
            </a:extLst>
          </p:cNvPr>
          <p:cNvSpPr/>
          <p:nvPr/>
        </p:nvSpPr>
        <p:spPr>
          <a:xfrm>
            <a:off x="5387547" y="5166338"/>
            <a:ext cx="2384854" cy="755946"/>
          </a:xfrm>
          <a:prstGeom prst="rect">
            <a:avLst/>
          </a:prstGeom>
          <a:solidFill>
            <a:srgbClr val="FFD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SUVA</a:t>
            </a:r>
            <a:br>
              <a:rPr lang="de-DE" dirty="0">
                <a:solidFill>
                  <a:schemeClr val="bg1"/>
                </a:solidFill>
              </a:rPr>
            </a:br>
            <a:r>
              <a:rPr lang="de-DE" dirty="0">
                <a:solidFill>
                  <a:schemeClr val="bg1"/>
                </a:solidFill>
              </a:rPr>
              <a:t>Problem Framework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0A4FB873-F0DE-9147-85B8-B8D90AA7472A}"/>
              </a:ext>
            </a:extLst>
          </p:cNvPr>
          <p:cNvSpPr/>
          <p:nvPr/>
        </p:nvSpPr>
        <p:spPr>
          <a:xfrm>
            <a:off x="4065713" y="2969693"/>
            <a:ext cx="4999664" cy="369333"/>
          </a:xfrm>
          <a:prstGeom prst="rect">
            <a:avLst/>
          </a:prstGeom>
          <a:solidFill>
            <a:srgbClr val="FFD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SUVA Problem Framework</a:t>
            </a: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EF226DEB-6E74-944D-9933-EF96C73F23FA}"/>
              </a:ext>
            </a:extLst>
          </p:cNvPr>
          <p:cNvSpPr/>
          <p:nvPr/>
        </p:nvSpPr>
        <p:spPr>
          <a:xfrm>
            <a:off x="4070189" y="2261286"/>
            <a:ext cx="4995187" cy="6114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Business Code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9CB5466-2058-5E47-8FB4-AF0538ED36BF}"/>
              </a:ext>
            </a:extLst>
          </p:cNvPr>
          <p:cNvSpPr txBox="1"/>
          <p:nvPr/>
        </p:nvSpPr>
        <p:spPr>
          <a:xfrm>
            <a:off x="4065713" y="5767741"/>
            <a:ext cx="1187950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bg1"/>
                </a:solidFill>
              </a:rPr>
              <a:t>Exception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2C6276AF-06D8-4747-8CC8-E0CA7CB28EB7}"/>
              </a:ext>
            </a:extLst>
          </p:cNvPr>
          <p:cNvSpPr txBox="1"/>
          <p:nvPr/>
        </p:nvSpPr>
        <p:spPr>
          <a:xfrm>
            <a:off x="4738819" y="5350111"/>
            <a:ext cx="2069753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bg1"/>
                </a:solidFill>
              </a:rPr>
              <a:t>ProblemException</a:t>
            </a: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8" name="Grafik 7" descr="Dokument">
            <a:extLst>
              <a:ext uri="{FF2B5EF4-FFF2-40B4-BE49-F238E27FC236}">
                <a16:creationId xmlns:a16="http://schemas.microsoft.com/office/drawing/2014/main" id="{538FA1DC-3D57-3848-BF80-C9C9A1BB74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30184" y="4779083"/>
            <a:ext cx="914400" cy="914400"/>
          </a:xfrm>
          <a:prstGeom prst="rect">
            <a:avLst/>
          </a:prstGeom>
        </p:spPr>
      </p:pic>
      <p:sp>
        <p:nvSpPr>
          <p:cNvPr id="40" name="Textfeld 39">
            <a:extLst>
              <a:ext uri="{FF2B5EF4-FFF2-40B4-BE49-F238E27FC236}">
                <a16:creationId xmlns:a16="http://schemas.microsoft.com/office/drawing/2014/main" id="{E0E7C666-A670-0242-B918-F3700542B157}"/>
              </a:ext>
            </a:extLst>
          </p:cNvPr>
          <p:cNvSpPr txBox="1"/>
          <p:nvPr/>
        </p:nvSpPr>
        <p:spPr>
          <a:xfrm>
            <a:off x="5530668" y="2993843"/>
            <a:ext cx="2069753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bg1"/>
                </a:solidFill>
              </a:rPr>
              <a:t>ProblemException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6420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2278 0.00371 " pathEditMode="relative" ptsTypes="AA">
                                      <p:cBhvr>
                                        <p:cTn id="32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4.07407E-6 L -0.15638 -0.23658 " pathEditMode="relative" ptsTypes="AA">
                                      <p:cBhvr>
                                        <p:cTn id="4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0117 -0.08912 " pathEditMode="relative" ptsTypes="AA">
                                      <p:cBhvr>
                                        <p:cTn id="48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1" grpId="0" animBg="1"/>
      <p:bldP spid="22" grpId="0" animBg="1"/>
      <p:bldP spid="27" grpId="0" animBg="1"/>
      <p:bldP spid="31" grpId="0" animBg="1"/>
      <p:bldP spid="34" grpId="0" animBg="1"/>
      <p:bldP spid="37" grpId="0" animBg="1"/>
      <p:bldP spid="5" grpId="0" animBg="1"/>
      <p:bldP spid="38" grpId="0" animBg="1"/>
      <p:bldP spid="38" grpId="1" animBg="1"/>
      <p:bldP spid="40" grpId="1" animBg="1"/>
      <p:bldP spid="40" grpId="2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F74280-AD96-BC43-ABDB-696796ED2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Überblick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FC2684-2E31-4F4C-AF7C-4B1F0D1EBE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Problematik Fehler in Rest Anwendungen zu kommunizieren</a:t>
            </a:r>
          </a:p>
          <a:p>
            <a:r>
              <a:rPr lang="de-DE" dirty="0"/>
              <a:t>Überblick Signalisierung von Fehlern in Rest Anwendungen</a:t>
            </a:r>
          </a:p>
          <a:p>
            <a:r>
              <a:rPr lang="de-DE" dirty="0"/>
              <a:t>Standardisierte Fehlernachrichten „Problem“ nach RFC-7807</a:t>
            </a:r>
          </a:p>
          <a:p>
            <a:r>
              <a:rPr lang="de-DE" dirty="0"/>
              <a:t>Spezifikation von Fehlernachrichten in </a:t>
            </a:r>
            <a:r>
              <a:rPr lang="de-DE" dirty="0" err="1"/>
              <a:t>OpenAPI</a:t>
            </a:r>
            <a:endParaRPr lang="de-DE" dirty="0"/>
          </a:p>
          <a:p>
            <a:r>
              <a:rPr lang="de-DE" dirty="0"/>
              <a:t>Framework Unterstützung</a:t>
            </a:r>
          </a:p>
          <a:p>
            <a:r>
              <a:rPr lang="de-DE" dirty="0"/>
              <a:t>Verwendung des </a:t>
            </a:r>
            <a:r>
              <a:rPr lang="de-DE" dirty="0" err="1"/>
              <a:t>SpringBoot</a:t>
            </a:r>
            <a:r>
              <a:rPr lang="de-DE" dirty="0"/>
              <a:t> Problem Referenzprojektes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5665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A14FCC-C005-F445-B564-452F93E8A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SUVA Problem Framework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4959BA-CAC1-9B43-8E43-0E1F99430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/>
              <a:t>Client und Server arbeiten mit gewohnten </a:t>
            </a:r>
            <a:r>
              <a:rPr lang="de-DE" dirty="0" err="1"/>
              <a:t>Exception</a:t>
            </a:r>
            <a:r>
              <a:rPr lang="de-DE" dirty="0"/>
              <a:t> Handling</a:t>
            </a:r>
          </a:p>
          <a:p>
            <a:r>
              <a:rPr lang="de-DE" dirty="0"/>
              <a:t>Die JSON Problem Objekte dienen als Transport Objekte über das Rest Interface</a:t>
            </a:r>
          </a:p>
          <a:p>
            <a:r>
              <a:rPr lang="de-DE" dirty="0"/>
              <a:t>Im Server wirft der Business Code </a:t>
            </a:r>
            <a:r>
              <a:rPr lang="de-DE" dirty="0" err="1"/>
              <a:t>Exceptions</a:t>
            </a:r>
            <a:r>
              <a:rPr lang="de-DE" dirty="0"/>
              <a:t> welche im SUVA Problem </a:t>
            </a:r>
            <a:r>
              <a:rPr lang="de-DE" dirty="0" err="1"/>
              <a:t>Framwork</a:t>
            </a:r>
            <a:r>
              <a:rPr lang="de-DE" dirty="0"/>
              <a:t> vordefiniert sind oder projektspezifisch definiert worden sind</a:t>
            </a:r>
          </a:p>
          <a:p>
            <a:r>
              <a:rPr lang="de-DE" dirty="0"/>
              <a:t>Projektspezifische </a:t>
            </a:r>
            <a:r>
              <a:rPr lang="de-DE" dirty="0" err="1"/>
              <a:t>Exceptions</a:t>
            </a:r>
            <a:r>
              <a:rPr lang="de-DE" dirty="0"/>
              <a:t> müssen bestimmte Anforderungen erfüllen</a:t>
            </a:r>
          </a:p>
          <a:p>
            <a:r>
              <a:rPr lang="de-DE" dirty="0"/>
              <a:t>Der Client </a:t>
            </a:r>
            <a:r>
              <a:rPr lang="de-DE" dirty="0" err="1"/>
              <a:t>weiss</a:t>
            </a:r>
            <a:r>
              <a:rPr lang="de-DE" dirty="0"/>
              <a:t> aus der </a:t>
            </a:r>
            <a:r>
              <a:rPr lang="de-DE" dirty="0" err="1"/>
              <a:t>OpenApi</a:t>
            </a:r>
            <a:r>
              <a:rPr lang="de-DE" dirty="0"/>
              <a:t> </a:t>
            </a:r>
            <a:r>
              <a:rPr lang="de-DE" dirty="0" err="1"/>
              <a:t>Spec</a:t>
            </a:r>
            <a:r>
              <a:rPr lang="de-DE" dirty="0"/>
              <a:t> welche Probleme auftreten können und fängt die korrespondierenden </a:t>
            </a:r>
            <a:r>
              <a:rPr lang="de-DE" dirty="0" err="1"/>
              <a:t>Exception</a:t>
            </a:r>
            <a:endParaRPr lang="de-DE" dirty="0"/>
          </a:p>
          <a:p>
            <a:r>
              <a:rPr lang="de-DE" dirty="0"/>
              <a:t>Das Framework konvertiert zwischen </a:t>
            </a:r>
            <a:r>
              <a:rPr lang="de-DE" dirty="0" err="1"/>
              <a:t>Exceptions</a:t>
            </a:r>
            <a:r>
              <a:rPr lang="de-DE" dirty="0"/>
              <a:t> und Problem Objekten.</a:t>
            </a:r>
            <a:br>
              <a:rPr lang="de-DE" dirty="0"/>
            </a:br>
            <a:r>
              <a:rPr lang="de-DE" dirty="0"/>
              <a:t>Bei projektspezifischen </a:t>
            </a:r>
            <a:r>
              <a:rPr lang="de-DE" dirty="0" err="1"/>
              <a:t>Exception</a:t>
            </a:r>
            <a:r>
              <a:rPr lang="de-DE" dirty="0"/>
              <a:t> muss jeweils eine </a:t>
            </a:r>
            <a:r>
              <a:rPr lang="de-DE" dirty="0" err="1"/>
              <a:t>Konvertiereungsmethode</a:t>
            </a:r>
            <a:r>
              <a:rPr lang="de-DE" dirty="0"/>
              <a:t> beim Converter (</a:t>
            </a:r>
            <a:r>
              <a:rPr lang="de-DE" dirty="0" err="1"/>
              <a:t>ProblemMapper</a:t>
            </a:r>
            <a:r>
              <a:rPr lang="de-DE" dirty="0"/>
              <a:t>) registriert werden</a:t>
            </a:r>
          </a:p>
          <a:p>
            <a:r>
              <a:rPr lang="de-DE" dirty="0"/>
              <a:t>Fehlerobjekte können mit einer eindeutigen </a:t>
            </a:r>
            <a:r>
              <a:rPr lang="de-DE" dirty="0" err="1"/>
              <a:t>Tracing</a:t>
            </a:r>
            <a:r>
              <a:rPr lang="de-DE" dirty="0"/>
              <a:t> ID angereichert werden. Mit dieser kann der komplette Vorgang im log </a:t>
            </a:r>
            <a:r>
              <a:rPr lang="de-DE" dirty="0" err="1"/>
              <a:t>file</a:t>
            </a:r>
            <a:r>
              <a:rPr lang="de-DE" dirty="0"/>
              <a:t> nachverfolgt werden</a:t>
            </a:r>
          </a:p>
        </p:txBody>
      </p:sp>
    </p:spTree>
    <p:extLst>
      <p:ext uri="{BB962C8B-B14F-4D97-AF65-F5344CB8AC3E}">
        <p14:creationId xmlns:p14="http://schemas.microsoft.com/office/powerpoint/2010/main" val="42593807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146E45C-1450-4186-B501-74F221F89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EDDA48B-BC04-4915-ADA3-A1A9522EB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8C9D07A-5A22-4E55-B18A-47CF07E50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D71E629-0739-4A59-972B-A9E9A4500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F9C2BBD-AAF7-4C85-9BE4-E4C2F5235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F78925"/>
              </a:gs>
              <a:gs pos="50000">
                <a:srgbClr val="D54209"/>
              </a:gs>
              <a:gs pos="100000">
                <a:srgbClr val="8D0000"/>
              </a:gs>
            </a:gsLst>
            <a:lin ang="2520000" scaled="0"/>
          </a:gradFill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EEF8B78-E487-4E1A-8945-35B4041B0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B9B4F0B3-5A15-4AAD-B054-8BA920987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CCA43FE3-BC3A-4163-B2D9-721AA0F6F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049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488AAD42-9F71-4F14-AE1E-C05DCFC60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414DA93-1C17-654D-8D23-3E0CA13DA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2063262"/>
            <a:ext cx="3739278" cy="266113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600" dirty="0">
                <a:solidFill>
                  <a:srgbClr val="FFFFFF"/>
                </a:solidFill>
              </a:rPr>
              <a:t>SUVA Problem Framework Client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1B962C9-BE53-4915-9C0C-B53DCD378D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6090" y="642795"/>
            <a:ext cx="6272654" cy="557512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A99AD5BB-C920-6545-8D3E-9C58C58F26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70619" y="1104149"/>
            <a:ext cx="6272626" cy="4641743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0654639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CFB3A3-17C3-1544-A0F4-407E615F4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SUVA Problem Framework Server</a:t>
            </a:r>
            <a:endParaRPr lang="de-DE" dirty="0"/>
          </a:p>
        </p:txBody>
      </p:sp>
      <p:pic>
        <p:nvPicPr>
          <p:cNvPr id="5" name="Grafik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E1F2F7CB-841E-824F-A31C-D861D33937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53" y="2119011"/>
            <a:ext cx="11888335" cy="4355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0751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53DEEC-2232-1347-AEED-591E5AA58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FFFF"/>
                </a:solidFill>
              </a:rPr>
              <a:t>Vorgehen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neues</a:t>
            </a:r>
            <a:r>
              <a:rPr lang="en-US" dirty="0">
                <a:solidFill>
                  <a:srgbClr val="FFFFFF"/>
                </a:solidFill>
              </a:rPr>
              <a:t> Problem </a:t>
            </a:r>
            <a:r>
              <a:rPr lang="en-US" dirty="0" err="1">
                <a:solidFill>
                  <a:srgbClr val="FFFFFF"/>
                </a:solidFill>
              </a:rPr>
              <a:t>Objekt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definieren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0F9847-F326-2B4D-B07D-4A1CAB8ABB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DE" dirty="0"/>
              <a:t>Problem Objekt in </a:t>
            </a:r>
            <a:r>
              <a:rPr lang="de-DE" dirty="0" err="1"/>
              <a:t>OpenApi</a:t>
            </a:r>
            <a:r>
              <a:rPr lang="de-DE" dirty="0"/>
              <a:t> definieren:</a:t>
            </a:r>
          </a:p>
          <a:p>
            <a:pPr lvl="1"/>
            <a:r>
              <a:rPr lang="de-DE" dirty="0"/>
              <a:t>Das neue Problem von </a:t>
            </a:r>
            <a:r>
              <a:rPr lang="de-DE" dirty="0" err="1"/>
              <a:t>SuvaProblem</a:t>
            </a:r>
            <a:r>
              <a:rPr lang="de-DE" dirty="0"/>
              <a:t> ableiten</a:t>
            </a:r>
          </a:p>
          <a:p>
            <a:pPr lvl="1"/>
            <a:r>
              <a:rPr lang="de-DE" dirty="0"/>
              <a:t>Eigene Attribute definieren</a:t>
            </a:r>
          </a:p>
          <a:p>
            <a:pPr lvl="1"/>
            <a:r>
              <a:rPr lang="de-DE" dirty="0"/>
              <a:t>Das neue Problem Objekt in den Schnittstellen referenzieren wo es</a:t>
            </a:r>
            <a:br>
              <a:rPr lang="de-DE" dirty="0"/>
            </a:br>
            <a:r>
              <a:rPr lang="de-DE" dirty="0"/>
              <a:t>potentiell auftreten kann</a:t>
            </a:r>
          </a:p>
          <a:p>
            <a:r>
              <a:rPr lang="de-DE" dirty="0" err="1"/>
              <a:t>Exception</a:t>
            </a:r>
            <a:r>
              <a:rPr lang="de-DE" dirty="0"/>
              <a:t> für das Problem Objekt definieren</a:t>
            </a:r>
          </a:p>
          <a:p>
            <a:pPr lvl="1"/>
            <a:r>
              <a:rPr lang="de-DE" dirty="0" err="1"/>
              <a:t>Exception</a:t>
            </a:r>
            <a:r>
              <a:rPr lang="de-DE" dirty="0"/>
              <a:t> muss von </a:t>
            </a:r>
            <a:r>
              <a:rPr lang="de-DE" dirty="0" err="1"/>
              <a:t>SuvaProblemException</a:t>
            </a:r>
            <a:r>
              <a:rPr lang="de-DE" dirty="0"/>
              <a:t> ableiten</a:t>
            </a:r>
          </a:p>
          <a:p>
            <a:pPr lvl="1"/>
            <a:r>
              <a:rPr lang="de-DE" dirty="0"/>
              <a:t>Eindeutige URI für den </a:t>
            </a:r>
            <a:r>
              <a:rPr lang="de-DE" dirty="0" err="1"/>
              <a:t>Exception</a:t>
            </a:r>
            <a:r>
              <a:rPr lang="de-DE" dirty="0"/>
              <a:t> Type definieren</a:t>
            </a:r>
          </a:p>
          <a:p>
            <a:pPr lvl="1"/>
            <a:r>
              <a:rPr lang="de-DE" dirty="0"/>
              <a:t>Eigene Attribute wie im Problem Objekt definieren</a:t>
            </a:r>
          </a:p>
          <a:p>
            <a:pPr lvl="1"/>
            <a:r>
              <a:rPr lang="de-DE" dirty="0" err="1"/>
              <a:t>Constructor</a:t>
            </a:r>
            <a:r>
              <a:rPr lang="de-DE" dirty="0"/>
              <a:t> mit Problem Objekt implementieren welcher die eigenen Attribute aus dem Problem Objekt befüllt (empfohlen aber nicht notwendig)</a:t>
            </a:r>
          </a:p>
          <a:p>
            <a:pPr lvl="1"/>
            <a:r>
              <a:rPr lang="de-DE" dirty="0"/>
              <a:t>Converter Methode definieren welche die </a:t>
            </a:r>
            <a:r>
              <a:rPr lang="de-DE" dirty="0" err="1"/>
              <a:t>Exception</a:t>
            </a:r>
            <a:r>
              <a:rPr lang="de-DE" dirty="0"/>
              <a:t> aus dem Problem Objekt erzeugt, ggf. wie empfohlen über den o.g. </a:t>
            </a:r>
            <a:r>
              <a:rPr lang="de-DE" dirty="0" err="1"/>
              <a:t>Constructor</a:t>
            </a:r>
            <a:endParaRPr lang="de-DE" dirty="0"/>
          </a:p>
          <a:p>
            <a:pPr lvl="1"/>
            <a:r>
              <a:rPr lang="de-DE" dirty="0"/>
              <a:t>Converter Methode am Framework (Klasse </a:t>
            </a:r>
            <a:r>
              <a:rPr lang="de-DE" dirty="0" err="1"/>
              <a:t>ProblemMapper</a:t>
            </a:r>
            <a:r>
              <a:rPr lang="de-DE" dirty="0"/>
              <a:t>) registrieren</a:t>
            </a:r>
            <a:br>
              <a:rPr lang="de-DE" dirty="0"/>
            </a:br>
            <a:br>
              <a:rPr lang="de-DE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762517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9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2" name="Picture 11">
            <a:extLst>
              <a:ext uri="{FF2B5EF4-FFF2-40B4-BE49-F238E27FC236}">
                <a16:creationId xmlns:a16="http://schemas.microsoft.com/office/drawing/2014/main" id="{0146E45C-1450-4186-B501-74F221F89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33" name="Picture 13">
            <a:extLst>
              <a:ext uri="{FF2B5EF4-FFF2-40B4-BE49-F238E27FC236}">
                <a16:creationId xmlns:a16="http://schemas.microsoft.com/office/drawing/2014/main" id="{EEDDA48B-BC04-4915-ADA3-A1A9522EB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34" name="Rectangle 15">
            <a:extLst>
              <a:ext uri="{FF2B5EF4-FFF2-40B4-BE49-F238E27FC236}">
                <a16:creationId xmlns:a16="http://schemas.microsoft.com/office/drawing/2014/main" id="{78C9D07A-5A22-4E55-B18A-47CF07E50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5" name="Rectangle 17">
            <a:extLst>
              <a:ext uri="{FF2B5EF4-FFF2-40B4-BE49-F238E27FC236}">
                <a16:creationId xmlns:a16="http://schemas.microsoft.com/office/drawing/2014/main" id="{3D71E629-0739-4A59-972B-A9E9A4500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6" name="Picture 19">
            <a:extLst>
              <a:ext uri="{FF2B5EF4-FFF2-40B4-BE49-F238E27FC236}">
                <a16:creationId xmlns:a16="http://schemas.microsoft.com/office/drawing/2014/main" id="{AF9C2BBD-AAF7-4C85-9BE4-E4C2F5235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F78925"/>
              </a:gs>
              <a:gs pos="50000">
                <a:srgbClr val="D54209"/>
              </a:gs>
              <a:gs pos="100000">
                <a:srgbClr val="8D0000"/>
              </a:gs>
            </a:gsLst>
            <a:lin ang="2520000" scaled="0"/>
          </a:gradFill>
        </p:spPr>
      </p:pic>
      <p:pic>
        <p:nvPicPr>
          <p:cNvPr id="37" name="Picture 21">
            <a:extLst>
              <a:ext uri="{FF2B5EF4-FFF2-40B4-BE49-F238E27FC236}">
                <a16:creationId xmlns:a16="http://schemas.microsoft.com/office/drawing/2014/main" id="{AEEF8B78-E487-4E1A-8945-35B4041B0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8" name="Rectangle 23">
            <a:extLst>
              <a:ext uri="{FF2B5EF4-FFF2-40B4-BE49-F238E27FC236}">
                <a16:creationId xmlns:a16="http://schemas.microsoft.com/office/drawing/2014/main" id="{B9B4F0B3-5A15-4AAD-B054-8BA920987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25">
            <a:extLst>
              <a:ext uri="{FF2B5EF4-FFF2-40B4-BE49-F238E27FC236}">
                <a16:creationId xmlns:a16="http://schemas.microsoft.com/office/drawing/2014/main" id="{CCA43FE3-BC3A-4163-B2D9-721AA0F6F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049"/>
          </a:xfrm>
          <a:prstGeom prst="rect">
            <a:avLst/>
          </a:prstGeom>
        </p:spPr>
      </p:pic>
      <p:sp>
        <p:nvSpPr>
          <p:cNvPr id="40" name="Rectangle 27">
            <a:extLst>
              <a:ext uri="{FF2B5EF4-FFF2-40B4-BE49-F238E27FC236}">
                <a16:creationId xmlns:a16="http://schemas.microsoft.com/office/drawing/2014/main" id="{488AAD42-9F71-4F14-AE1E-C05DCFC60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CACD0A2-3D26-9842-81F7-256CE5E48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2063262"/>
            <a:ext cx="3739278" cy="266113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 dirty="0" err="1">
                <a:solidFill>
                  <a:srgbClr val="FFFFFF"/>
                </a:solidFill>
              </a:rPr>
              <a:t>Beispiel</a:t>
            </a:r>
            <a:br>
              <a:rPr lang="en-US" sz="5400" dirty="0">
                <a:solidFill>
                  <a:srgbClr val="FFFFFF"/>
                </a:solidFill>
              </a:rPr>
            </a:br>
            <a:r>
              <a:rPr lang="en-US" sz="5400" dirty="0">
                <a:solidFill>
                  <a:srgbClr val="FFFFFF"/>
                </a:solidFill>
              </a:rPr>
              <a:t>Neue</a:t>
            </a:r>
            <a:br>
              <a:rPr lang="en-US" sz="5400" dirty="0">
                <a:solidFill>
                  <a:srgbClr val="FFFFFF"/>
                </a:solidFill>
              </a:rPr>
            </a:br>
            <a:r>
              <a:rPr lang="en-US" sz="5400" dirty="0">
                <a:solidFill>
                  <a:srgbClr val="FFFFFF"/>
                </a:solidFill>
              </a:rPr>
              <a:t>Exception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1B962C9-BE53-4915-9C0C-B53DCD378D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6090" y="642795"/>
            <a:ext cx="6272654" cy="557512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745BDAD1-351F-4841-8378-1C839C15A3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70620" y="1074354"/>
            <a:ext cx="6241058" cy="4727600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4617506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Picture 108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11" name="Picture 110">
            <a:extLst>
              <a:ext uri="{FF2B5EF4-FFF2-40B4-BE49-F238E27FC236}">
                <a16:creationId xmlns:a16="http://schemas.microsoft.com/office/drawing/2014/main" id="{0146E45C-1450-4186-B501-74F221F89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113" name="Picture 112">
            <a:extLst>
              <a:ext uri="{FF2B5EF4-FFF2-40B4-BE49-F238E27FC236}">
                <a16:creationId xmlns:a16="http://schemas.microsoft.com/office/drawing/2014/main" id="{EEDDA48B-BC04-4915-ADA3-A1A9522EB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115" name="Rectangle 114">
            <a:extLst>
              <a:ext uri="{FF2B5EF4-FFF2-40B4-BE49-F238E27FC236}">
                <a16:creationId xmlns:a16="http://schemas.microsoft.com/office/drawing/2014/main" id="{78C9D07A-5A22-4E55-B18A-47CF07E50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3D71E629-0739-4A59-972B-A9E9A4500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9" name="Picture 118">
            <a:extLst>
              <a:ext uri="{FF2B5EF4-FFF2-40B4-BE49-F238E27FC236}">
                <a16:creationId xmlns:a16="http://schemas.microsoft.com/office/drawing/2014/main" id="{AF9C2BBD-AAF7-4C85-9BE4-E4C2F5235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F78925"/>
              </a:gs>
              <a:gs pos="50000">
                <a:srgbClr val="D54209"/>
              </a:gs>
              <a:gs pos="100000">
                <a:srgbClr val="8D0000"/>
              </a:gs>
            </a:gsLst>
            <a:lin ang="2520000" scaled="0"/>
          </a:gradFill>
        </p:spPr>
      </p:pic>
      <p:pic>
        <p:nvPicPr>
          <p:cNvPr id="121" name="Picture 120">
            <a:extLst>
              <a:ext uri="{FF2B5EF4-FFF2-40B4-BE49-F238E27FC236}">
                <a16:creationId xmlns:a16="http://schemas.microsoft.com/office/drawing/2014/main" id="{AEEF8B78-E487-4E1A-8945-35B4041B0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3" name="Rectangle 122">
            <a:extLst>
              <a:ext uri="{FF2B5EF4-FFF2-40B4-BE49-F238E27FC236}">
                <a16:creationId xmlns:a16="http://schemas.microsoft.com/office/drawing/2014/main" id="{B9B4F0B3-5A15-4AAD-B054-8BA920987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5" name="Picture 124">
            <a:extLst>
              <a:ext uri="{FF2B5EF4-FFF2-40B4-BE49-F238E27FC236}">
                <a16:creationId xmlns:a16="http://schemas.microsoft.com/office/drawing/2014/main" id="{CCA43FE3-BC3A-4163-B2D9-721AA0F6F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049"/>
          </a:xfrm>
          <a:prstGeom prst="rect">
            <a:avLst/>
          </a:prstGeom>
        </p:spPr>
      </p:pic>
      <p:sp>
        <p:nvSpPr>
          <p:cNvPr id="127" name="Rectangle 126">
            <a:extLst>
              <a:ext uri="{FF2B5EF4-FFF2-40B4-BE49-F238E27FC236}">
                <a16:creationId xmlns:a16="http://schemas.microsoft.com/office/drawing/2014/main" id="{488AAD42-9F71-4F14-AE1E-C05DCFC60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F5D990D-4F5E-F845-9ECC-9B2BAC4FC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2063262"/>
            <a:ext cx="3739278" cy="266113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600">
                <a:solidFill>
                  <a:srgbClr val="FFFFFF"/>
                </a:solidFill>
              </a:rPr>
              <a:t>Beispiel Registrierung</a:t>
            </a: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61B962C9-BE53-4915-9C0C-B53DCD378D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6090" y="642795"/>
            <a:ext cx="6272654" cy="557512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Grafik 14" descr="Ein Bild, das Text enthält.&#10;&#10;Automatisch generierte Beschreibung">
            <a:extLst>
              <a:ext uri="{FF2B5EF4-FFF2-40B4-BE49-F238E27FC236}">
                <a16:creationId xmlns:a16="http://schemas.microsoft.com/office/drawing/2014/main" id="{CFFAB684-1F60-F94A-A454-86D963B58F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80892" y="2048397"/>
            <a:ext cx="6087450" cy="2769788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6819723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682579-8F79-4941-8D72-A4F7C36CC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Problematik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B4CB8D-463C-0C4C-9912-492D16A04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Fehlende Standards für die Spezifikation von Fehlern</a:t>
            </a:r>
          </a:p>
          <a:p>
            <a:r>
              <a:rPr lang="de-DE" dirty="0"/>
              <a:t>Mapping von </a:t>
            </a:r>
            <a:r>
              <a:rPr lang="de-DE" dirty="0" err="1"/>
              <a:t>Exceptions</a:t>
            </a:r>
            <a:r>
              <a:rPr lang="de-DE" dirty="0"/>
              <a:t> auf Rest Objekte ist Framework spezifisch </a:t>
            </a:r>
          </a:p>
          <a:p>
            <a:r>
              <a:rPr lang="de-DE" dirty="0"/>
              <a:t>Code Generierung aus </a:t>
            </a:r>
            <a:r>
              <a:rPr lang="de-DE" dirty="0" err="1"/>
              <a:t>OpenApi</a:t>
            </a:r>
            <a:r>
              <a:rPr lang="de-DE" dirty="0"/>
              <a:t> unterstützt nur den Happy Flow</a:t>
            </a:r>
          </a:p>
          <a:p>
            <a:r>
              <a:rPr lang="de-DE" dirty="0"/>
              <a:t>Kaum Eingriffsmöglichkeiten in generierten Code</a:t>
            </a:r>
          </a:p>
          <a:p>
            <a:r>
              <a:rPr lang="de-DE" dirty="0"/>
              <a:t>Beschränkungen in Java, z.B. keine alternativen Rückgabewerte</a:t>
            </a:r>
          </a:p>
        </p:txBody>
      </p:sp>
    </p:spTree>
    <p:extLst>
      <p:ext uri="{BB962C8B-B14F-4D97-AF65-F5344CB8AC3E}">
        <p14:creationId xmlns:p14="http://schemas.microsoft.com/office/powerpoint/2010/main" val="3735220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2C6366-B07B-184D-BF5A-BC5916AFC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Überblick Fehlernachrichten in Rest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03C0835-777B-3248-94E4-C93A58C0D5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Fehler sollen auf http Status Codes abgebildet werden</a:t>
            </a:r>
          </a:p>
          <a:p>
            <a:r>
              <a:rPr lang="de-DE" dirty="0"/>
              <a:t>Neben dem reinen Status Code sollte ein aussagekräftiges Objekt mit weiteren Details zurück gegeben werden</a:t>
            </a:r>
          </a:p>
          <a:p>
            <a:r>
              <a:rPr lang="de-DE" dirty="0"/>
              <a:t>Es existieren für Status Codes die Bereiche 4xx für vom Client verursachte Fehler und 5xx für vom Server verursachte Fehler</a:t>
            </a:r>
          </a:p>
          <a:p>
            <a:r>
              <a:rPr lang="de-DE" dirty="0"/>
              <a:t>Es existieren nur Empfehlungen und Guidelines aber keine Standards dafür, welche Fehlercodes für welche Art von Fehlern verwendet werden sollen und wie detailliertere Fehlerobjekte aussehen sollen</a:t>
            </a:r>
          </a:p>
        </p:txBody>
      </p:sp>
    </p:spTree>
    <p:extLst>
      <p:ext uri="{BB962C8B-B14F-4D97-AF65-F5344CB8AC3E}">
        <p14:creationId xmlns:p14="http://schemas.microsoft.com/office/powerpoint/2010/main" val="138751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95B88E-DAB0-E847-A6AE-179A0CE5D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 Fehlernachrichten in Rest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0C6F6B5-86E6-B24B-B9D8-3F0AFF27F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DE" dirty="0"/>
              <a:t>Der Client fragt mit einer falschen ID eine Ressource an, die in der Datenbank nicht existiert:</a:t>
            </a:r>
          </a:p>
          <a:p>
            <a:pPr marL="0" indent="0">
              <a:buNone/>
            </a:pPr>
            <a:r>
              <a:rPr lang="de-DE" dirty="0"/>
              <a:t>-&gt; Das Problem wurde vom Client </a:t>
            </a:r>
            <a:r>
              <a:rPr lang="de-DE" dirty="0" err="1"/>
              <a:t>verursdacht</a:t>
            </a:r>
            <a:r>
              <a:rPr lang="de-DE" dirty="0"/>
              <a:t> durch Angabe einer ungültigen ID: 4xx Fehler</a:t>
            </a:r>
          </a:p>
          <a:p>
            <a:pPr marL="0" indent="0">
              <a:buNone/>
            </a:pPr>
            <a:r>
              <a:rPr lang="de-DE" dirty="0"/>
              <a:t>-&gt; http Status Code 404 „Not </a:t>
            </a:r>
            <a:r>
              <a:rPr lang="de-DE" dirty="0" err="1"/>
              <a:t>Found</a:t>
            </a:r>
            <a:r>
              <a:rPr lang="de-DE" dirty="0"/>
              <a:t>“ signalisiert, dass eine Ressource nicht gefunden werden konnte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In diesem Beispiel würde der http Status Code 404 „Not </a:t>
            </a:r>
            <a:r>
              <a:rPr lang="de-DE" dirty="0" err="1"/>
              <a:t>Found</a:t>
            </a:r>
            <a:r>
              <a:rPr lang="de-DE" dirty="0"/>
              <a:t>“ als passend zurück gegeben werden.</a:t>
            </a:r>
            <a:br>
              <a:rPr lang="de-DE" dirty="0"/>
            </a:br>
            <a:br>
              <a:rPr lang="de-DE" dirty="0"/>
            </a:br>
            <a:r>
              <a:rPr lang="de-DE" dirty="0"/>
              <a:t>Jedoch: Was genau wurde nicht gefunden ? Wie beschreibt man für komplexe Anfragen, was genau nicht gefunden wurde ?</a:t>
            </a:r>
          </a:p>
        </p:txBody>
      </p:sp>
    </p:spTree>
    <p:extLst>
      <p:ext uri="{BB962C8B-B14F-4D97-AF65-F5344CB8AC3E}">
        <p14:creationId xmlns:p14="http://schemas.microsoft.com/office/powerpoint/2010/main" val="2743464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EC55E7-A6F7-E447-9259-61CF8F91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RFC-7807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008A06-5BD4-0044-9E71-A506135565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RFC-7808 standardisiert ein Fehlerobjekt in Rest Anwendungen mit grundlegenden Attributen, es wird als „Problem“ bezeichnet</a:t>
            </a:r>
          </a:p>
          <a:p>
            <a:r>
              <a:rPr lang="de-DE" dirty="0"/>
              <a:t>Problems können mit eigenen Attributen erweitert werden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15128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0CDDD9-D2B3-574B-A1E6-70CE6CDD8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RFC-7807 Attribute (</a:t>
            </a:r>
            <a:r>
              <a:rPr lang="de-DE" dirty="0" err="1"/>
              <a:t>Orgininal</a:t>
            </a:r>
            <a:r>
              <a:rPr lang="de-DE" dirty="0"/>
              <a:t> Definition RFC)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67520E-AB09-494C-8886-426C5995A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DE" dirty="0"/>
              <a:t>"</a:t>
            </a:r>
            <a:r>
              <a:rPr lang="de-DE" sz="3100" b="1" dirty="0"/>
              <a:t>type</a:t>
            </a:r>
            <a:r>
              <a:rPr lang="de-DE" dirty="0"/>
              <a:t>" (</a:t>
            </a:r>
            <a:r>
              <a:rPr lang="de-DE" dirty="0" err="1"/>
              <a:t>string</a:t>
            </a:r>
            <a:r>
              <a:rPr lang="de-DE" dirty="0"/>
              <a:t>) - A URI </a:t>
            </a:r>
            <a:r>
              <a:rPr lang="de-DE" dirty="0" err="1"/>
              <a:t>reference</a:t>
            </a:r>
            <a:r>
              <a:rPr lang="de-DE" dirty="0"/>
              <a:t> [</a:t>
            </a:r>
            <a:r>
              <a:rPr lang="de-DE" dirty="0">
                <a:hlinkClick r:id="rId2" tooltip="&quot;Uniform Resource Identifier (URI): Generic Syntax&quot;"/>
              </a:rPr>
              <a:t>RFC3986</a:t>
            </a:r>
            <a:r>
              <a:rPr lang="de-DE" dirty="0"/>
              <a:t>]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identifies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problem</a:t>
            </a:r>
            <a:r>
              <a:rPr lang="de-DE" dirty="0"/>
              <a:t> type. This </a:t>
            </a:r>
            <a:r>
              <a:rPr lang="de-DE" dirty="0" err="1"/>
              <a:t>specification</a:t>
            </a:r>
            <a:r>
              <a:rPr lang="de-DE" dirty="0"/>
              <a:t> </a:t>
            </a:r>
            <a:r>
              <a:rPr lang="de-DE" dirty="0" err="1"/>
              <a:t>encourages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,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dereferenced</a:t>
            </a:r>
            <a:r>
              <a:rPr lang="de-DE" dirty="0"/>
              <a:t>,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provide</a:t>
            </a:r>
            <a:r>
              <a:rPr lang="de-DE" dirty="0"/>
              <a:t> human-</a:t>
            </a:r>
            <a:r>
              <a:rPr lang="de-DE" dirty="0" err="1"/>
              <a:t>readable</a:t>
            </a:r>
            <a:r>
              <a:rPr lang="de-DE" dirty="0"/>
              <a:t> </a:t>
            </a:r>
            <a:r>
              <a:rPr lang="de-DE" dirty="0" err="1"/>
              <a:t>documentation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problem</a:t>
            </a:r>
            <a:r>
              <a:rPr lang="de-DE" dirty="0"/>
              <a:t> type (e.g., </a:t>
            </a:r>
            <a:r>
              <a:rPr lang="de-DE" dirty="0" err="1"/>
              <a:t>using</a:t>
            </a:r>
            <a:r>
              <a:rPr lang="de-DE" dirty="0"/>
              <a:t> HTML [</a:t>
            </a:r>
            <a:r>
              <a:rPr lang="de-DE" dirty="0">
                <a:hlinkClick r:id="rId3" tooltip="&quot;HTML5&quot;"/>
              </a:rPr>
              <a:t>W3C.REC-html5-20141028</a:t>
            </a:r>
            <a:r>
              <a:rPr lang="de-DE" dirty="0"/>
              <a:t>]).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member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not </a:t>
            </a:r>
            <a:r>
              <a:rPr lang="de-DE" dirty="0" err="1"/>
              <a:t>present</a:t>
            </a:r>
            <a:r>
              <a:rPr lang="de-DE" dirty="0"/>
              <a:t>, </a:t>
            </a:r>
            <a:r>
              <a:rPr lang="de-DE" dirty="0" err="1"/>
              <a:t>its</a:t>
            </a:r>
            <a:r>
              <a:rPr lang="de-DE" dirty="0"/>
              <a:t> </a:t>
            </a:r>
            <a:r>
              <a:rPr lang="de-DE" dirty="0" err="1"/>
              <a:t>value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assumed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"</a:t>
            </a:r>
            <a:r>
              <a:rPr lang="de-DE" dirty="0" err="1"/>
              <a:t>about:blank</a:t>
            </a:r>
            <a:r>
              <a:rPr lang="de-DE" dirty="0"/>
              <a:t>". </a:t>
            </a:r>
          </a:p>
          <a:p>
            <a:r>
              <a:rPr lang="de-DE" dirty="0"/>
              <a:t>"</a:t>
            </a:r>
            <a:r>
              <a:rPr lang="de-DE" sz="3100" b="1" dirty="0"/>
              <a:t>title</a:t>
            </a:r>
            <a:r>
              <a:rPr lang="de-DE" dirty="0"/>
              <a:t>" (</a:t>
            </a:r>
            <a:r>
              <a:rPr lang="de-DE" dirty="0" err="1"/>
              <a:t>string</a:t>
            </a:r>
            <a:r>
              <a:rPr lang="de-DE" dirty="0"/>
              <a:t>) - A </a:t>
            </a:r>
            <a:r>
              <a:rPr lang="de-DE" dirty="0" err="1"/>
              <a:t>short</a:t>
            </a:r>
            <a:r>
              <a:rPr lang="de-DE" dirty="0"/>
              <a:t>, human-</a:t>
            </a:r>
            <a:r>
              <a:rPr lang="de-DE" dirty="0" err="1"/>
              <a:t>readable</a:t>
            </a:r>
            <a:r>
              <a:rPr lang="de-DE" dirty="0"/>
              <a:t> </a:t>
            </a:r>
            <a:r>
              <a:rPr lang="de-DE" dirty="0" err="1"/>
              <a:t>summary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problem</a:t>
            </a:r>
            <a:r>
              <a:rPr lang="de-DE" dirty="0"/>
              <a:t> type. </a:t>
            </a:r>
            <a:r>
              <a:rPr lang="de-DE" dirty="0" err="1"/>
              <a:t>It</a:t>
            </a:r>
            <a:r>
              <a:rPr lang="de-DE" dirty="0"/>
              <a:t> SHOULD NOT </a:t>
            </a:r>
            <a:r>
              <a:rPr lang="de-DE" dirty="0" err="1"/>
              <a:t>change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occurrence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occurrence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problem</a:t>
            </a:r>
            <a:r>
              <a:rPr lang="de-DE" dirty="0"/>
              <a:t>, </a:t>
            </a:r>
            <a:r>
              <a:rPr lang="de-DE" dirty="0" err="1"/>
              <a:t>except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purposes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localization</a:t>
            </a:r>
            <a:r>
              <a:rPr lang="de-DE" dirty="0"/>
              <a:t> (e.g.,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proactive</a:t>
            </a:r>
            <a:r>
              <a:rPr lang="de-DE" dirty="0"/>
              <a:t> </a:t>
            </a:r>
            <a:r>
              <a:rPr lang="de-DE" dirty="0" err="1"/>
              <a:t>content</a:t>
            </a:r>
            <a:r>
              <a:rPr lang="de-DE" dirty="0"/>
              <a:t> </a:t>
            </a:r>
            <a:r>
              <a:rPr lang="de-DE" dirty="0" err="1"/>
              <a:t>negotiation</a:t>
            </a:r>
            <a:r>
              <a:rPr lang="de-DE" dirty="0"/>
              <a:t>; </a:t>
            </a:r>
            <a:r>
              <a:rPr lang="de-DE" dirty="0" err="1"/>
              <a:t>see</a:t>
            </a:r>
            <a:r>
              <a:rPr lang="de-DE" dirty="0"/>
              <a:t> </a:t>
            </a:r>
            <a:r>
              <a:rPr lang="de-DE" dirty="0">
                <a:hlinkClick r:id="rId4"/>
              </a:rPr>
              <a:t>[RFC7231], Section 3.4</a:t>
            </a:r>
            <a:r>
              <a:rPr lang="de-DE" dirty="0"/>
              <a:t>). </a:t>
            </a:r>
          </a:p>
          <a:p>
            <a:r>
              <a:rPr lang="de-DE" dirty="0"/>
              <a:t>"</a:t>
            </a:r>
            <a:r>
              <a:rPr lang="de-DE" sz="3100" b="1" dirty="0" err="1"/>
              <a:t>status</a:t>
            </a:r>
            <a:r>
              <a:rPr lang="de-DE" dirty="0"/>
              <a:t>" (</a:t>
            </a:r>
            <a:r>
              <a:rPr lang="de-DE" dirty="0" err="1"/>
              <a:t>number</a:t>
            </a:r>
            <a:r>
              <a:rPr lang="de-DE" dirty="0"/>
              <a:t>) - The HTTP </a:t>
            </a:r>
            <a:r>
              <a:rPr lang="de-DE" dirty="0" err="1"/>
              <a:t>status</a:t>
            </a:r>
            <a:r>
              <a:rPr lang="de-DE" dirty="0"/>
              <a:t> </a:t>
            </a:r>
            <a:r>
              <a:rPr lang="de-DE" dirty="0" err="1"/>
              <a:t>code</a:t>
            </a:r>
            <a:r>
              <a:rPr lang="de-DE" dirty="0"/>
              <a:t> (</a:t>
            </a:r>
            <a:r>
              <a:rPr lang="de-DE" dirty="0">
                <a:hlinkClick r:id="rId5"/>
              </a:rPr>
              <a:t>[RFC7231], Section 6</a:t>
            </a:r>
            <a:r>
              <a:rPr lang="de-DE" dirty="0"/>
              <a:t>) </a:t>
            </a:r>
            <a:r>
              <a:rPr lang="de-DE" dirty="0" err="1"/>
              <a:t>generated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origin</a:t>
            </a:r>
            <a:r>
              <a:rPr lang="de-DE" dirty="0"/>
              <a:t> </a:t>
            </a:r>
            <a:r>
              <a:rPr lang="de-DE" dirty="0" err="1"/>
              <a:t>server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occurrence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problem</a:t>
            </a:r>
            <a:r>
              <a:rPr lang="de-DE" dirty="0"/>
              <a:t>. </a:t>
            </a:r>
          </a:p>
          <a:p>
            <a:r>
              <a:rPr lang="de-DE" dirty="0"/>
              <a:t>"</a:t>
            </a:r>
            <a:r>
              <a:rPr lang="de-DE" sz="3100" dirty="0" err="1"/>
              <a:t>detail</a:t>
            </a:r>
            <a:r>
              <a:rPr lang="de-DE" dirty="0"/>
              <a:t>" (</a:t>
            </a:r>
            <a:r>
              <a:rPr lang="de-DE" dirty="0" err="1"/>
              <a:t>string</a:t>
            </a:r>
            <a:r>
              <a:rPr lang="de-DE" dirty="0"/>
              <a:t>) - A human-</a:t>
            </a:r>
            <a:r>
              <a:rPr lang="de-DE" dirty="0" err="1"/>
              <a:t>readable</a:t>
            </a:r>
            <a:r>
              <a:rPr lang="de-DE" dirty="0"/>
              <a:t> </a:t>
            </a:r>
            <a:r>
              <a:rPr lang="de-DE" dirty="0" err="1"/>
              <a:t>explanation</a:t>
            </a:r>
            <a:r>
              <a:rPr lang="de-DE" dirty="0"/>
              <a:t> </a:t>
            </a:r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occurrence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problem</a:t>
            </a:r>
            <a:r>
              <a:rPr lang="de-DE" dirty="0"/>
              <a:t>. </a:t>
            </a:r>
          </a:p>
          <a:p>
            <a:r>
              <a:rPr lang="de-DE" dirty="0"/>
              <a:t>"</a:t>
            </a:r>
            <a:r>
              <a:rPr lang="de-DE" sz="3100" b="1" dirty="0" err="1"/>
              <a:t>instance</a:t>
            </a:r>
            <a:r>
              <a:rPr lang="de-DE" dirty="0"/>
              <a:t>" (</a:t>
            </a:r>
            <a:r>
              <a:rPr lang="de-DE" dirty="0" err="1"/>
              <a:t>string</a:t>
            </a:r>
            <a:r>
              <a:rPr lang="de-DE" dirty="0"/>
              <a:t>) - A URI </a:t>
            </a:r>
            <a:r>
              <a:rPr lang="de-DE" dirty="0" err="1"/>
              <a:t>reference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identifies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/>
              <a:t>occurrence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problem</a:t>
            </a:r>
            <a:r>
              <a:rPr lang="de-DE" dirty="0"/>
              <a:t>.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may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may</a:t>
            </a:r>
            <a:r>
              <a:rPr lang="de-DE" dirty="0"/>
              <a:t> not </a:t>
            </a:r>
            <a:r>
              <a:rPr lang="de-DE" dirty="0" err="1"/>
              <a:t>yield</a:t>
            </a:r>
            <a:r>
              <a:rPr lang="de-DE" dirty="0"/>
              <a:t> </a:t>
            </a:r>
            <a:r>
              <a:rPr lang="de-DE" dirty="0" err="1"/>
              <a:t>further</a:t>
            </a:r>
            <a:r>
              <a:rPr lang="de-DE" dirty="0"/>
              <a:t> </a:t>
            </a:r>
            <a:r>
              <a:rPr lang="de-DE" dirty="0" err="1"/>
              <a:t>information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dereferenced</a:t>
            </a:r>
            <a:r>
              <a:rPr lang="de-D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52641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8ABFA1-3B2D-8240-8815-CBD19E31A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RFC-7807 Beispiel Problem für 404/</a:t>
            </a:r>
            <a:r>
              <a:rPr lang="de-DE" dirty="0" err="1"/>
              <a:t>NotFound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94C708C-60E9-B44F-9B37-B2C26249BF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de-DE" dirty="0"/>
              <a:t>{</a:t>
            </a:r>
          </a:p>
          <a:p>
            <a:pPr marL="0" indent="0">
              <a:buNone/>
            </a:pPr>
            <a:r>
              <a:rPr lang="de-DE" dirty="0"/>
              <a:t>	"</a:t>
            </a:r>
            <a:r>
              <a:rPr lang="de-DE" dirty="0" err="1"/>
              <a:t>type":"</a:t>
            </a:r>
            <a:r>
              <a:rPr lang="de-DE" dirty="0" err="1">
                <a:hlinkClick r:id="rId2"/>
              </a:rPr>
              <a:t>https</a:t>
            </a:r>
            <a:r>
              <a:rPr lang="de-DE" dirty="0">
                <a:hlinkClick r:id="rId2"/>
              </a:rPr>
              <a:t>://suva.ch/problem/item-not-found</a:t>
            </a:r>
            <a:r>
              <a:rPr lang="de-DE" dirty="0"/>
              <a:t>",</a:t>
            </a:r>
          </a:p>
          <a:p>
            <a:pPr marL="0" indent="0">
              <a:buNone/>
            </a:pPr>
            <a:r>
              <a:rPr lang="de-DE" dirty="0"/>
              <a:t>	"</a:t>
            </a:r>
            <a:r>
              <a:rPr lang="de-DE" dirty="0" err="1"/>
              <a:t>title":"Item</a:t>
            </a:r>
            <a:r>
              <a:rPr lang="de-DE" dirty="0"/>
              <a:t> not </a:t>
            </a:r>
            <a:r>
              <a:rPr lang="de-DE" dirty="0" err="1"/>
              <a:t>found</a:t>
            </a:r>
            <a:r>
              <a:rPr lang="de-DE" dirty="0"/>
              <a:t>",</a:t>
            </a:r>
          </a:p>
          <a:p>
            <a:pPr marL="0" indent="0">
              <a:buNone/>
            </a:pPr>
            <a:r>
              <a:rPr lang="de-DE" dirty="0"/>
              <a:t>	"status":404,</a:t>
            </a:r>
          </a:p>
          <a:p>
            <a:pPr marL="0" indent="0">
              <a:buNone/>
            </a:pPr>
            <a:r>
              <a:rPr lang="de-DE" dirty="0"/>
              <a:t>	"detail":"Book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id</a:t>
            </a:r>
            <a:r>
              <a:rPr lang="de-DE" dirty="0"/>
              <a:t> 12345 not </a:t>
            </a:r>
            <a:r>
              <a:rPr lang="de-DE" dirty="0" err="1"/>
              <a:t>found</a:t>
            </a:r>
            <a:r>
              <a:rPr lang="de-DE" dirty="0"/>
              <a:t>",</a:t>
            </a:r>
          </a:p>
          <a:p>
            <a:pPr marL="0" indent="0">
              <a:buNone/>
            </a:pPr>
            <a:r>
              <a:rPr lang="de-DE" dirty="0"/>
              <a:t>	"</a:t>
            </a:r>
            <a:r>
              <a:rPr lang="de-DE" dirty="0" err="1"/>
              <a:t>instance</a:t>
            </a:r>
            <a:r>
              <a:rPr lang="de-DE" dirty="0"/>
              <a:t>":"</a:t>
            </a:r>
            <a:r>
              <a:rPr lang="de-DE" dirty="0">
                <a:hlinkClick r:id="rId3"/>
              </a:rPr>
              <a:t>http://localhost:8080/api/books/12345</a:t>
            </a:r>
            <a:r>
              <a:rPr lang="de-DE" dirty="0"/>
              <a:t>",</a:t>
            </a:r>
          </a:p>
          <a:p>
            <a:pPr marL="0" indent="0">
              <a:buNone/>
            </a:pPr>
            <a:r>
              <a:rPr lang="de-DE" dirty="0"/>
              <a:t>	"traceId":"4ce4205219b261e9",</a:t>
            </a:r>
          </a:p>
          <a:p>
            <a:pPr marL="0" indent="0">
              <a:buNone/>
            </a:pPr>
            <a:r>
              <a:rPr lang="de-DE" dirty="0"/>
              <a:t>	"</a:t>
            </a:r>
            <a:r>
              <a:rPr lang="de-DE" dirty="0" err="1"/>
              <a:t>itemType</a:t>
            </a:r>
            <a:r>
              <a:rPr lang="de-DE" dirty="0"/>
              <a:t>":"Book",</a:t>
            </a:r>
          </a:p>
          <a:p>
            <a:pPr marL="0" indent="0">
              <a:buNone/>
            </a:pPr>
            <a:r>
              <a:rPr lang="de-DE" dirty="0"/>
              <a:t>	"itemId":“12345"</a:t>
            </a:r>
          </a:p>
          <a:p>
            <a:pPr marL="0" indent="0">
              <a:buNone/>
            </a:pPr>
            <a:r>
              <a:rPr lang="de-DE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16479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9406E0-C3EE-B441-8C58-A59B23CA7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RFC-7807 Beispiel Problem für 404/</a:t>
            </a:r>
            <a:r>
              <a:rPr lang="de-DE" dirty="0" err="1"/>
              <a:t>NotFound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0CC94E-47B7-2A48-8A3E-F1CD1A920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sz="1800" dirty="0"/>
              <a:t>type: 	URI identifiziert den Fehler eindeutig  </a:t>
            </a:r>
          </a:p>
          <a:p>
            <a:r>
              <a:rPr lang="de-DE" sz="1800" dirty="0"/>
              <a:t>title: 	informativ, beschreibt grob was passiert ist</a:t>
            </a:r>
          </a:p>
          <a:p>
            <a:r>
              <a:rPr lang="de-DE" sz="1800" dirty="0" err="1"/>
              <a:t>status</a:t>
            </a:r>
            <a:r>
              <a:rPr lang="de-DE" sz="1800" dirty="0"/>
              <a:t>: der http Status Code</a:t>
            </a:r>
          </a:p>
          <a:p>
            <a:r>
              <a:rPr lang="de-DE" sz="1800" dirty="0" err="1"/>
              <a:t>detail</a:t>
            </a:r>
            <a:r>
              <a:rPr lang="de-DE" sz="1800" dirty="0"/>
              <a:t>: informativ, beschreibt detaillierter was passiert ist</a:t>
            </a:r>
          </a:p>
          <a:p>
            <a:r>
              <a:rPr lang="de-DE" sz="1800" dirty="0" err="1"/>
              <a:t>instance</a:t>
            </a:r>
            <a:r>
              <a:rPr lang="de-DE" sz="1800" dirty="0"/>
              <a:t>: beschreibt, welche Ressource das Problem verursacht hat</a:t>
            </a:r>
          </a:p>
          <a:p>
            <a:r>
              <a:rPr lang="de-DE" sz="1800" dirty="0" err="1"/>
              <a:t>traceId</a:t>
            </a:r>
            <a:r>
              <a:rPr lang="de-DE" sz="1800" dirty="0"/>
              <a:t>: selbst definiert, eindeutige ID zur Suche in Log Files</a:t>
            </a:r>
          </a:p>
          <a:p>
            <a:r>
              <a:rPr lang="de-DE" sz="1800" dirty="0" err="1"/>
              <a:t>itemType</a:t>
            </a:r>
            <a:r>
              <a:rPr lang="de-DE" sz="1800" dirty="0"/>
              <a:t>: selbst definiert, beschreibt, welche Art von Ressource nicht gefunden wurde</a:t>
            </a:r>
          </a:p>
          <a:p>
            <a:r>
              <a:rPr lang="de-DE" sz="1800" dirty="0" err="1"/>
              <a:t>itemId</a:t>
            </a:r>
            <a:r>
              <a:rPr lang="de-DE" sz="1800" dirty="0"/>
              <a:t>: selbst definiert, </a:t>
            </a:r>
            <a:r>
              <a:rPr lang="de-DE" sz="1800" dirty="0" err="1"/>
              <a:t>id</a:t>
            </a:r>
            <a:r>
              <a:rPr lang="de-DE" sz="1800" dirty="0"/>
              <a:t> der Ressource welche nicht </a:t>
            </a:r>
            <a:r>
              <a:rPr lang="de-DE" sz="1800" dirty="0" err="1"/>
              <a:t>gefundfen</a:t>
            </a:r>
            <a:r>
              <a:rPr lang="de-DE" sz="1800" dirty="0"/>
              <a:t> wurde</a:t>
            </a:r>
          </a:p>
          <a:p>
            <a:pPr marL="0" indent="0">
              <a:buNone/>
            </a:pPr>
            <a:endParaRPr lang="de-DE" sz="1800" dirty="0"/>
          </a:p>
          <a:p>
            <a:pPr marL="0" indent="0">
              <a:buNone/>
            </a:pPr>
            <a:r>
              <a:rPr lang="de-DE" sz="1800" dirty="0"/>
              <a:t>Rein informative Felder enthalten Freitext und sollten nicht ausgewertet werden</a:t>
            </a:r>
          </a:p>
          <a:p>
            <a:pPr marL="0" indent="0">
              <a:buNone/>
            </a:pPr>
            <a:endParaRPr lang="de-DE" sz="1800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34962408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1464</Words>
  <Application>Microsoft Macintosh PowerPoint</Application>
  <PresentationFormat>Breitbild</PresentationFormat>
  <Paragraphs>168</Paragraphs>
  <Slides>25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25</vt:i4>
      </vt:variant>
    </vt:vector>
  </HeadingPairs>
  <TitlesOfParts>
    <vt:vector size="28" baseType="lpstr">
      <vt:lpstr>Arial</vt:lpstr>
      <vt:lpstr>Trebuchet MS</vt:lpstr>
      <vt:lpstr>Berlin</vt:lpstr>
      <vt:lpstr>Rest Problem Handling</vt:lpstr>
      <vt:lpstr>Überblick</vt:lpstr>
      <vt:lpstr>Problematik</vt:lpstr>
      <vt:lpstr>Überblick Fehlernachrichten in Rest</vt:lpstr>
      <vt:lpstr>Beispiel Fehlernachrichten in Rest</vt:lpstr>
      <vt:lpstr>RFC-7807</vt:lpstr>
      <vt:lpstr>RFC-7807 Attribute (Orgininal Definition RFC)</vt:lpstr>
      <vt:lpstr>RFC-7807 Beispiel Problem für 404/NotFound</vt:lpstr>
      <vt:lpstr>RFC-7807 Beispiel Problem für 404/NotFound</vt:lpstr>
      <vt:lpstr>OpenApi</vt:lpstr>
      <vt:lpstr>OpenApi Responses</vt:lpstr>
      <vt:lpstr>OpenApi Responses Einschränkungen</vt:lpstr>
      <vt:lpstr>OpenApi Vorgehen</vt:lpstr>
      <vt:lpstr>PowerPoint-Präsentation</vt:lpstr>
      <vt:lpstr>PowerPoint-Präsentation</vt:lpstr>
      <vt:lpstr>Framework Unterstütztung</vt:lpstr>
      <vt:lpstr>OpenApi Code Generierung</vt:lpstr>
      <vt:lpstr>Zalando Problem Library</vt:lpstr>
      <vt:lpstr>SUVA Problem Framework</vt:lpstr>
      <vt:lpstr>SUVA Problem Framework</vt:lpstr>
      <vt:lpstr>SUVA Problem Framework Client</vt:lpstr>
      <vt:lpstr>SUVA Problem Framework Server</vt:lpstr>
      <vt:lpstr>Vorgehen neues Problem Objekt definieren</vt:lpstr>
      <vt:lpstr>Beispiel Neue Exception</vt:lpstr>
      <vt:lpstr>Beispiel Registrierung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 Problem Handling</dc:title>
  <dc:creator>Markus Reith</dc:creator>
  <cp:lastModifiedBy>Markus Reith</cp:lastModifiedBy>
  <cp:revision>1</cp:revision>
  <dcterms:created xsi:type="dcterms:W3CDTF">2020-10-13T17:13:56Z</dcterms:created>
  <dcterms:modified xsi:type="dcterms:W3CDTF">2020-10-13T18:16:47Z</dcterms:modified>
</cp:coreProperties>
</file>