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1F48"/>
    <a:srgbClr val="EF53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9" d="100"/>
          <a:sy n="69"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9/27/2018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9/27/2018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9/27/2018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9/27/2018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9/27/2018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9/27/2018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9/27/2018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9/27/2018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9/27/2018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9/27/2018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9/27/2018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46F1D-A1C2-4D26-A6C6-5C6D84051E53}"/>
              </a:ext>
            </a:extLst>
          </p:cNvPr>
          <p:cNvSpPr>
            <a:spLocks noGrp="1"/>
          </p:cNvSpPr>
          <p:nvPr>
            <p:ph type="ctrTitle"/>
          </p:nvPr>
        </p:nvSpPr>
        <p:spPr/>
        <p:txBody>
          <a:bodyPr/>
          <a:lstStyle/>
          <a:p>
            <a:r>
              <a:rPr lang="en-US" dirty="0">
                <a:latin typeface="GE Inspira Sans" panose="020B0503060000000003" pitchFamily="34" charset="0"/>
              </a:rPr>
              <a:t>App Development</a:t>
            </a:r>
          </a:p>
        </p:txBody>
      </p:sp>
      <p:sp>
        <p:nvSpPr>
          <p:cNvPr id="3" name="Subtitle 2">
            <a:extLst>
              <a:ext uri="{FF2B5EF4-FFF2-40B4-BE49-F238E27FC236}">
                <a16:creationId xmlns:a16="http://schemas.microsoft.com/office/drawing/2014/main" id="{CECE1A8B-F1B7-40FC-915D-282C725227DC}"/>
              </a:ext>
            </a:extLst>
          </p:cNvPr>
          <p:cNvSpPr>
            <a:spLocks noGrp="1"/>
          </p:cNvSpPr>
          <p:nvPr>
            <p:ph type="subTitle" idx="1"/>
          </p:nvPr>
        </p:nvSpPr>
        <p:spPr>
          <a:xfrm>
            <a:off x="1154955" y="4810233"/>
            <a:ext cx="8825658" cy="861420"/>
          </a:xfrm>
        </p:spPr>
        <p:txBody>
          <a:bodyPr/>
          <a:lstStyle/>
          <a:p>
            <a:r>
              <a:rPr lang="en-US" dirty="0">
                <a:latin typeface="GE Inspira Sans" panose="020B0503060000000003" pitchFamily="34" charset="0"/>
              </a:rPr>
              <a:t>GEIQ Hackathon 2018</a:t>
            </a:r>
          </a:p>
        </p:txBody>
      </p:sp>
      <p:sp>
        <p:nvSpPr>
          <p:cNvPr id="4" name="Footer Placeholder 3">
            <a:extLst>
              <a:ext uri="{FF2B5EF4-FFF2-40B4-BE49-F238E27FC236}">
                <a16:creationId xmlns:a16="http://schemas.microsoft.com/office/drawing/2014/main" id="{3081AAA7-99BA-4F00-9C3D-C503C6E4C3BB}"/>
              </a:ext>
            </a:extLst>
          </p:cNvPr>
          <p:cNvSpPr>
            <a:spLocks noGrp="1"/>
          </p:cNvSpPr>
          <p:nvPr>
            <p:ph type="ftr" sz="quarter" idx="11"/>
          </p:nvPr>
        </p:nvSpPr>
        <p:spPr/>
        <p:txBody>
          <a:bodyPr/>
          <a:lstStyle/>
          <a:p>
            <a:r>
              <a:rPr lang="en-US"/>
              <a:t>
              </a:t>
            </a:r>
            <a:endParaRPr lang="en-US" dirty="0"/>
          </a:p>
        </p:txBody>
      </p:sp>
    </p:spTree>
    <p:extLst>
      <p:ext uri="{BB962C8B-B14F-4D97-AF65-F5344CB8AC3E}">
        <p14:creationId xmlns:p14="http://schemas.microsoft.com/office/powerpoint/2010/main" val="3787377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B78378-08D4-4436-A080-B3C22C86A47D}"/>
              </a:ext>
            </a:extLst>
          </p:cNvPr>
          <p:cNvSpPr>
            <a:spLocks noGrp="1"/>
          </p:cNvSpPr>
          <p:nvPr>
            <p:ph type="title"/>
          </p:nvPr>
        </p:nvSpPr>
        <p:spPr>
          <a:xfrm>
            <a:off x="485775" y="466725"/>
            <a:ext cx="6010276" cy="5905500"/>
          </a:xfrm>
        </p:spPr>
        <p:txBody>
          <a:bodyPr anchor="t"/>
          <a:lstStyle/>
          <a:p>
            <a:r>
              <a:rPr lang="en-US" sz="3600" dirty="0">
                <a:latin typeface="GE Inspira Sans" panose="020B0503060000000003" pitchFamily="34" charset="0"/>
              </a:rPr>
              <a:t>T</a:t>
            </a:r>
            <a:r>
              <a:rPr lang="en-US" sz="2400" dirty="0">
                <a:latin typeface="GE Inspira Sans" panose="020B0503060000000003" pitchFamily="34" charset="0"/>
              </a:rPr>
              <a:t>he</a:t>
            </a:r>
            <a:r>
              <a:rPr lang="en-US" sz="2000" dirty="0">
                <a:latin typeface="GE Inspira Sans" panose="020B0503060000000003" pitchFamily="34" charset="0"/>
              </a:rPr>
              <a:t> </a:t>
            </a:r>
            <a:r>
              <a:rPr lang="en-US" dirty="0">
                <a:latin typeface="GE Inspira Sans" panose="020B0503060000000003" pitchFamily="34" charset="0"/>
              </a:rPr>
              <a:t>c</a:t>
            </a:r>
            <a:r>
              <a:rPr lang="en-US" sz="2400" dirty="0">
                <a:latin typeface="GE Inspira Sans" panose="020B0503060000000003" pitchFamily="34" charset="0"/>
              </a:rPr>
              <a:t>hallenge</a:t>
            </a:r>
            <a:br>
              <a:rPr lang="en-US" sz="2000" dirty="0">
                <a:latin typeface="GE Inspira Sans" panose="020B0503060000000003" pitchFamily="34" charset="0"/>
              </a:rPr>
            </a:br>
            <a:br>
              <a:rPr lang="en-US" sz="2000" dirty="0">
                <a:latin typeface="GE Inspira Sans" panose="020B0503060000000003" pitchFamily="34" charset="0"/>
              </a:rPr>
            </a:br>
            <a:r>
              <a:rPr lang="en-US" sz="1800" dirty="0">
                <a:latin typeface="GE Inspira Sans" panose="020B0503060000000003" pitchFamily="34" charset="0"/>
              </a:rPr>
              <a:t>There is a route and passengers waiting for the bus at different points in the city.</a:t>
            </a:r>
            <a:br>
              <a:rPr lang="en-US" sz="1800" dirty="0">
                <a:latin typeface="GE Inspira Sans" panose="020B0503060000000003" pitchFamily="34" charset="0"/>
              </a:rPr>
            </a:br>
            <a:br>
              <a:rPr lang="en-US" sz="1800" dirty="0">
                <a:latin typeface="GE Inspira Sans" panose="020B0503060000000003" pitchFamily="34" charset="0"/>
              </a:rPr>
            </a:br>
            <a:r>
              <a:rPr lang="en-US" sz="1800" dirty="0">
                <a:latin typeface="GE Inspira Sans" panose="020B0503060000000003" pitchFamily="34" charset="0"/>
              </a:rPr>
              <a:t>You need to architect, design and code a mobile solution for the bus driver and also the passengers.</a:t>
            </a:r>
            <a:br>
              <a:rPr lang="en-US" sz="1800" dirty="0">
                <a:latin typeface="GE Inspira Sans" panose="020B0503060000000003" pitchFamily="34" charset="0"/>
              </a:rPr>
            </a:br>
            <a:br>
              <a:rPr lang="en-US" sz="1800" dirty="0">
                <a:latin typeface="GE Inspira Sans" panose="020B0503060000000003" pitchFamily="34" charset="0"/>
              </a:rPr>
            </a:br>
            <a:r>
              <a:rPr lang="en-US" sz="1800" dirty="0">
                <a:latin typeface="GE Inspira Sans" panose="020B0503060000000003" pitchFamily="34" charset="0"/>
              </a:rPr>
              <a:t>The bus driver has to open the application to start broadcasting its location as long as it is open.</a:t>
            </a:r>
            <a:br>
              <a:rPr lang="en-US" sz="1800" dirty="0">
                <a:latin typeface="GE Inspira Sans" panose="020B0503060000000003" pitchFamily="34" charset="0"/>
              </a:rPr>
            </a:br>
            <a:br>
              <a:rPr lang="en-US" sz="1800" dirty="0">
                <a:latin typeface="GE Inspira Sans" panose="020B0503060000000003" pitchFamily="34" charset="0"/>
              </a:rPr>
            </a:br>
            <a:r>
              <a:rPr lang="en-US" sz="1800" dirty="0">
                <a:latin typeface="GE Inspira Sans" panose="020B0503060000000003" pitchFamily="34" charset="0"/>
              </a:rPr>
              <a:t>The passenger has to be able to check in a map the current location and route of the bus, and its estimated time of arrival to the nearest passenger’s bus stop.</a:t>
            </a:r>
            <a:br>
              <a:rPr lang="en-US" sz="1800" dirty="0">
                <a:latin typeface="GE Inspira Sans" panose="020B0503060000000003" pitchFamily="34" charset="0"/>
              </a:rPr>
            </a:br>
            <a:br>
              <a:rPr lang="en-US" sz="1800" dirty="0">
                <a:latin typeface="GE Inspira Sans" panose="020B0503060000000003" pitchFamily="34" charset="0"/>
              </a:rPr>
            </a:br>
            <a:r>
              <a:rPr lang="en-US" sz="1800" dirty="0">
                <a:latin typeface="GE Inspira Sans" panose="020B0503060000000003" pitchFamily="34" charset="0"/>
              </a:rPr>
              <a:t>The challenge will be divided like this:</a:t>
            </a:r>
            <a:br>
              <a:rPr lang="en-US" sz="1800" dirty="0">
                <a:latin typeface="GE Inspira Sans" panose="020B0503060000000003" pitchFamily="34" charset="0"/>
              </a:rPr>
            </a:br>
            <a:r>
              <a:rPr lang="en-US" sz="1800" dirty="0">
                <a:latin typeface="GE Inspira Sans" panose="020B0503060000000003" pitchFamily="34" charset="0"/>
              </a:rPr>
              <a:t>	</a:t>
            </a:r>
            <a:r>
              <a:rPr lang="en-US" sz="1200" dirty="0">
                <a:latin typeface="GE Inspira Sans" panose="020B0503060000000003" pitchFamily="34" charset="0"/>
              </a:rPr>
              <a:t>&gt;</a:t>
            </a:r>
            <a:r>
              <a:rPr lang="en-US" sz="1800" dirty="0">
                <a:latin typeface="GE Inspira Sans" panose="020B0503060000000003" pitchFamily="34" charset="0"/>
              </a:rPr>
              <a:t> Bus driver app	</a:t>
            </a:r>
            <a:r>
              <a:rPr lang="en-US" sz="1200" dirty="0">
                <a:latin typeface="GE Inspira Sans" panose="020B0503060000000003" pitchFamily="34" charset="0"/>
              </a:rPr>
              <a:t>&gt;</a:t>
            </a:r>
            <a:r>
              <a:rPr lang="en-US" sz="1800" dirty="0">
                <a:latin typeface="GE Inspira Sans" panose="020B0503060000000003" pitchFamily="34" charset="0"/>
              </a:rPr>
              <a:t> Passenger app</a:t>
            </a:r>
            <a:br>
              <a:rPr lang="en-US" sz="1800" dirty="0">
                <a:latin typeface="GE Inspira Sans" panose="020B0503060000000003" pitchFamily="34" charset="0"/>
              </a:rPr>
            </a:br>
            <a:r>
              <a:rPr lang="en-US" sz="1800" dirty="0">
                <a:latin typeface="GE Inspira Sans" panose="020B0503060000000003" pitchFamily="34" charset="0"/>
              </a:rPr>
              <a:t>	</a:t>
            </a:r>
            <a:r>
              <a:rPr lang="en-US" sz="1200" dirty="0">
                <a:latin typeface="GE Inspira Sans" panose="020B0503060000000003" pitchFamily="34" charset="0"/>
              </a:rPr>
              <a:t>&gt;</a:t>
            </a:r>
            <a:r>
              <a:rPr lang="en-US" sz="1800" dirty="0">
                <a:latin typeface="GE Inspira Sans" panose="020B0503060000000003" pitchFamily="34" charset="0"/>
              </a:rPr>
              <a:t> Backend service to receive and broadcast location</a:t>
            </a:r>
            <a:br>
              <a:rPr lang="en-US" sz="1800" dirty="0">
                <a:latin typeface="GE Inspira Sans" panose="020B0503060000000003" pitchFamily="34" charset="0"/>
              </a:rPr>
            </a:br>
            <a:br>
              <a:rPr lang="en-US" sz="1800" dirty="0">
                <a:latin typeface="GE Inspira Sans" panose="020B0503060000000003" pitchFamily="34" charset="0"/>
              </a:rPr>
            </a:br>
            <a:r>
              <a:rPr lang="en-US" sz="1800" dirty="0">
                <a:latin typeface="GE Inspira Sans" panose="020B0503060000000003" pitchFamily="34" charset="0"/>
              </a:rPr>
              <a:t>Have fun!</a:t>
            </a:r>
            <a:endParaRPr lang="en-US" sz="1700" dirty="0">
              <a:latin typeface="GE Inspira Sans" panose="020B0503060000000003" pitchFamily="34" charset="0"/>
            </a:endParaRPr>
          </a:p>
        </p:txBody>
      </p:sp>
      <p:sp>
        <p:nvSpPr>
          <p:cNvPr id="8" name="Rectangle 7">
            <a:extLst>
              <a:ext uri="{FF2B5EF4-FFF2-40B4-BE49-F238E27FC236}">
                <a16:creationId xmlns:a16="http://schemas.microsoft.com/office/drawing/2014/main" id="{E0D76EDD-E1F0-4E89-9568-8298910FCFBF}"/>
              </a:ext>
            </a:extLst>
          </p:cNvPr>
          <p:cNvSpPr/>
          <p:nvPr/>
        </p:nvSpPr>
        <p:spPr>
          <a:xfrm>
            <a:off x="1343026" y="6452771"/>
            <a:ext cx="8191500" cy="338554"/>
          </a:xfrm>
          <a:prstGeom prst="rect">
            <a:avLst/>
          </a:prstGeom>
        </p:spPr>
        <p:txBody>
          <a:bodyPr wrap="square">
            <a:spAutoFit/>
          </a:bodyPr>
          <a:lstStyle/>
          <a:p>
            <a:pPr algn="ctr"/>
            <a:r>
              <a:rPr lang="en-US" sz="1600" dirty="0">
                <a:solidFill>
                  <a:srgbClr val="291F48"/>
                </a:solidFill>
                <a:latin typeface="GE Inspira Sans" panose="020B0503060000000003" pitchFamily="34" charset="0"/>
              </a:rPr>
              <a:t>The spirit of this challenge is to learn, please avoid copy code from another authors</a:t>
            </a:r>
          </a:p>
        </p:txBody>
      </p:sp>
      <p:sp>
        <p:nvSpPr>
          <p:cNvPr id="9" name="TextBox 8">
            <a:extLst>
              <a:ext uri="{FF2B5EF4-FFF2-40B4-BE49-F238E27FC236}">
                <a16:creationId xmlns:a16="http://schemas.microsoft.com/office/drawing/2014/main" id="{372F4FC3-7AAA-44A4-B3A6-D2D630A36898}"/>
              </a:ext>
            </a:extLst>
          </p:cNvPr>
          <p:cNvSpPr txBox="1"/>
          <p:nvPr/>
        </p:nvSpPr>
        <p:spPr>
          <a:xfrm>
            <a:off x="6496051" y="562788"/>
            <a:ext cx="3305175" cy="584775"/>
          </a:xfrm>
          <a:prstGeom prst="rect">
            <a:avLst/>
          </a:prstGeom>
          <a:noFill/>
        </p:spPr>
        <p:txBody>
          <a:bodyPr wrap="square" rtlCol="0">
            <a:spAutoFit/>
          </a:bodyPr>
          <a:lstStyle/>
          <a:p>
            <a:r>
              <a:rPr lang="en-US" sz="3200" dirty="0">
                <a:solidFill>
                  <a:srgbClr val="291F48"/>
                </a:solidFill>
                <a:latin typeface="GE Inspira Sans" panose="020B0503060000000003" pitchFamily="34" charset="0"/>
              </a:rPr>
              <a:t>Scoring</a:t>
            </a:r>
          </a:p>
        </p:txBody>
      </p:sp>
      <p:graphicFrame>
        <p:nvGraphicFramePr>
          <p:cNvPr id="12" name="Table 11">
            <a:extLst>
              <a:ext uri="{FF2B5EF4-FFF2-40B4-BE49-F238E27FC236}">
                <a16:creationId xmlns:a16="http://schemas.microsoft.com/office/drawing/2014/main" id="{CFF6617A-D401-4D93-BF46-99A120055812}"/>
              </a:ext>
            </a:extLst>
          </p:cNvPr>
          <p:cNvGraphicFramePr>
            <a:graphicFrameLocks noGrp="1"/>
          </p:cNvGraphicFramePr>
          <p:nvPr>
            <p:extLst>
              <p:ext uri="{D42A27DB-BD31-4B8C-83A1-F6EECF244321}">
                <p14:modId xmlns:p14="http://schemas.microsoft.com/office/powerpoint/2010/main" val="3755155626"/>
              </p:ext>
            </p:extLst>
          </p:nvPr>
        </p:nvGraphicFramePr>
        <p:xfrm>
          <a:off x="6943727" y="1152126"/>
          <a:ext cx="4133848" cy="4298845"/>
        </p:xfrm>
        <a:graphic>
          <a:graphicData uri="http://schemas.openxmlformats.org/drawingml/2006/table">
            <a:tbl>
              <a:tblPr/>
              <a:tblGrid>
                <a:gridCol w="3590924">
                  <a:extLst>
                    <a:ext uri="{9D8B030D-6E8A-4147-A177-3AD203B41FA5}">
                      <a16:colId xmlns:a16="http://schemas.microsoft.com/office/drawing/2014/main" val="3395654180"/>
                    </a:ext>
                  </a:extLst>
                </a:gridCol>
                <a:gridCol w="542924">
                  <a:extLst>
                    <a:ext uri="{9D8B030D-6E8A-4147-A177-3AD203B41FA5}">
                      <a16:colId xmlns:a16="http://schemas.microsoft.com/office/drawing/2014/main" val="2724945141"/>
                    </a:ext>
                  </a:extLst>
                </a:gridCol>
              </a:tblGrid>
              <a:tr h="347463">
                <a:tc>
                  <a:txBody>
                    <a:bodyPr/>
                    <a:lstStyle/>
                    <a:p>
                      <a:pPr algn="l" fontAlgn="b"/>
                      <a:r>
                        <a:rPr lang="en-US" sz="1200" b="0" i="0" u="none" strike="noStrike" dirty="0">
                          <a:solidFill>
                            <a:srgbClr val="291F48"/>
                          </a:solidFill>
                          <a:effectLst/>
                          <a:latin typeface="GE Inspira Sans" panose="020B0503060000000003" pitchFamily="34" charset="0"/>
                        </a:rPr>
                        <a:t>Evaluation Criteria</a:t>
                      </a:r>
                    </a:p>
                  </a:txBody>
                  <a:tcPr marL="9525" marR="9525" marT="9525" marB="0" anchor="ctr">
                    <a:lnL>
                      <a:noFill/>
                    </a:lnL>
                    <a:lnR>
                      <a:noFill/>
                    </a:lnR>
                    <a:lnT>
                      <a:noFill/>
                    </a:lnT>
                    <a:lnB>
                      <a:noFill/>
                    </a:lnB>
                  </a:tcPr>
                </a:tc>
                <a:tc>
                  <a:txBody>
                    <a:bodyPr/>
                    <a:lstStyle/>
                    <a:p>
                      <a:pPr algn="ctr" fontAlgn="b"/>
                      <a:r>
                        <a:rPr lang="en-US" sz="1200" b="0" i="0" u="none" strike="noStrike" dirty="0">
                          <a:solidFill>
                            <a:srgbClr val="291F48"/>
                          </a:solidFill>
                          <a:effectLst/>
                          <a:latin typeface="GE Inspira Sans" panose="020B0503060000000003" pitchFamily="34" charset="0"/>
                        </a:rPr>
                        <a:t>Points</a:t>
                      </a:r>
                    </a:p>
                  </a:txBody>
                  <a:tcPr marL="9525" marR="9525" marT="9525" marB="0" anchor="ctr">
                    <a:lnL>
                      <a:noFill/>
                    </a:lnL>
                    <a:lnR>
                      <a:noFill/>
                    </a:lnR>
                    <a:lnT>
                      <a:noFill/>
                    </a:lnT>
                    <a:lnB>
                      <a:noFill/>
                    </a:lnB>
                  </a:tcPr>
                </a:tc>
                <a:extLst>
                  <a:ext uri="{0D108BD9-81ED-4DB2-BD59-A6C34878D82A}">
                    <a16:rowId xmlns:a16="http://schemas.microsoft.com/office/drawing/2014/main" val="999408860"/>
                  </a:ext>
                </a:extLst>
              </a:tr>
              <a:tr h="229693">
                <a:tc>
                  <a:txBody>
                    <a:bodyPr/>
                    <a:lstStyle/>
                    <a:p>
                      <a:pPr algn="l" fontAlgn="b"/>
                      <a:r>
                        <a:rPr lang="en-US" sz="1400" b="0" i="0" u="none" strike="noStrike" dirty="0">
                          <a:solidFill>
                            <a:srgbClr val="291F48"/>
                          </a:solidFill>
                          <a:effectLst/>
                          <a:latin typeface="GE Inspira Sans" panose="020B0503060000000003" pitchFamily="34" charset="0"/>
                        </a:rPr>
                        <a:t>Presentation</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291F48"/>
                          </a:solidFill>
                          <a:effectLst/>
                          <a:latin typeface="GE Inspira Sans" panose="020B0503060000000003" pitchFamily="34" charset="0"/>
                        </a:rPr>
                        <a:t>20</a:t>
                      </a:r>
                    </a:p>
                  </a:txBody>
                  <a:tcPr marL="9525" marR="9525" marT="9525" marB="0" anchor="b">
                    <a:lnL>
                      <a:noFill/>
                    </a:lnL>
                    <a:lnR>
                      <a:noFill/>
                    </a:lnR>
                    <a:lnT>
                      <a:noFill/>
                    </a:lnT>
                    <a:lnB>
                      <a:noFill/>
                    </a:lnB>
                  </a:tcPr>
                </a:tc>
                <a:extLst>
                  <a:ext uri="{0D108BD9-81ED-4DB2-BD59-A6C34878D82A}">
                    <a16:rowId xmlns:a16="http://schemas.microsoft.com/office/drawing/2014/main" val="173553562"/>
                  </a:ext>
                </a:extLst>
              </a:tr>
              <a:tr h="229693">
                <a:tc>
                  <a:txBody>
                    <a:bodyPr/>
                    <a:lstStyle/>
                    <a:p>
                      <a:pPr algn="l" fontAlgn="b"/>
                      <a:endParaRPr lang="en-US" sz="1400" b="0" i="0" u="none" strike="noStrike" dirty="0">
                        <a:solidFill>
                          <a:srgbClr val="291F48"/>
                        </a:solidFill>
                        <a:effectLst/>
                        <a:latin typeface="GE Inspira Sans" panose="020B0503060000000003" pitchFamily="34" charset="0"/>
                      </a:endParaRPr>
                    </a:p>
                  </a:txBody>
                  <a:tcPr marL="9525" marR="9525" marT="9525" marB="0" anchor="b">
                    <a:lnL>
                      <a:noFill/>
                    </a:lnL>
                    <a:lnR>
                      <a:noFill/>
                    </a:lnR>
                    <a:lnT>
                      <a:noFill/>
                    </a:lnT>
                    <a:lnB>
                      <a:noFill/>
                    </a:lnB>
                  </a:tcPr>
                </a:tc>
                <a:tc>
                  <a:txBody>
                    <a:bodyPr/>
                    <a:lstStyle/>
                    <a:p>
                      <a:pPr algn="ctr" fontAlgn="b"/>
                      <a:endParaRPr lang="en-US" sz="1400" b="0" i="0" u="none" strike="noStrike" dirty="0">
                        <a:solidFill>
                          <a:srgbClr val="291F48"/>
                        </a:solidFill>
                        <a:effectLst/>
                        <a:latin typeface="GE Inspira Sans" panose="020B0503060000000003"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102021790"/>
                  </a:ext>
                </a:extLst>
              </a:tr>
              <a:tr h="229693">
                <a:tc>
                  <a:txBody>
                    <a:bodyPr/>
                    <a:lstStyle/>
                    <a:p>
                      <a:pPr algn="l" fontAlgn="b"/>
                      <a:r>
                        <a:rPr lang="en-US" sz="1400" b="0" i="0" u="none" strike="noStrike" dirty="0">
                          <a:solidFill>
                            <a:srgbClr val="291F48"/>
                          </a:solidFill>
                          <a:effectLst/>
                          <a:latin typeface="GE Inspira Sans" panose="020B0503060000000003" pitchFamily="34" charset="0"/>
                        </a:rPr>
                        <a:t>Transmitter app</a:t>
                      </a:r>
                    </a:p>
                  </a:txBody>
                  <a:tcPr marL="9525" marR="9525" marT="9525" marB="0" anchor="b">
                    <a:lnL>
                      <a:noFill/>
                    </a:lnL>
                    <a:lnR>
                      <a:noFill/>
                    </a:lnR>
                    <a:lnT>
                      <a:noFill/>
                    </a:lnT>
                    <a:lnB>
                      <a:noFill/>
                    </a:lnB>
                  </a:tcPr>
                </a:tc>
                <a:tc>
                  <a:txBody>
                    <a:bodyPr/>
                    <a:lstStyle/>
                    <a:p>
                      <a:pPr algn="ctr" fontAlgn="b"/>
                      <a:endParaRPr lang="en-US" sz="1400" b="0" i="0" u="none" strike="noStrike" dirty="0">
                        <a:solidFill>
                          <a:srgbClr val="291F48"/>
                        </a:solidFill>
                        <a:effectLst/>
                        <a:latin typeface="GE Inspira Sans" panose="020B0503060000000003"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565747466"/>
                  </a:ext>
                </a:extLst>
              </a:tr>
              <a:tr h="229693">
                <a:tc>
                  <a:txBody>
                    <a:bodyPr/>
                    <a:lstStyle/>
                    <a:p>
                      <a:pPr algn="l" fontAlgn="b"/>
                      <a:r>
                        <a:rPr lang="en-US" sz="1400" b="0" i="0" u="none" strike="noStrike" dirty="0">
                          <a:solidFill>
                            <a:srgbClr val="291F48"/>
                          </a:solidFill>
                          <a:effectLst/>
                          <a:latin typeface="GE Inspira Sans" panose="020B0503060000000003" pitchFamily="34" charset="0"/>
                        </a:rPr>
                        <a:t>Simulate entire route in 1 min</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291F48"/>
                          </a:solidFill>
                          <a:effectLst/>
                          <a:latin typeface="GE Inspira Sans" panose="020B0503060000000003" pitchFamily="34" charset="0"/>
                        </a:rPr>
                        <a:t>20</a:t>
                      </a:r>
                    </a:p>
                  </a:txBody>
                  <a:tcPr marL="9525" marR="9525" marT="9525" marB="0" anchor="b">
                    <a:lnL>
                      <a:noFill/>
                    </a:lnL>
                    <a:lnR>
                      <a:noFill/>
                    </a:lnR>
                    <a:lnT>
                      <a:noFill/>
                    </a:lnT>
                    <a:lnB>
                      <a:noFill/>
                    </a:lnB>
                  </a:tcPr>
                </a:tc>
                <a:extLst>
                  <a:ext uri="{0D108BD9-81ED-4DB2-BD59-A6C34878D82A}">
                    <a16:rowId xmlns:a16="http://schemas.microsoft.com/office/drawing/2014/main" val="276686037"/>
                  </a:ext>
                </a:extLst>
              </a:tr>
              <a:tr h="229693">
                <a:tc>
                  <a:txBody>
                    <a:bodyPr/>
                    <a:lstStyle/>
                    <a:p>
                      <a:pPr algn="l" fontAlgn="b"/>
                      <a:r>
                        <a:rPr lang="en-US" sz="1200" b="0" i="0" u="none" strike="noStrike" dirty="0">
                          <a:solidFill>
                            <a:srgbClr val="291F48"/>
                          </a:solidFill>
                          <a:effectLst/>
                          <a:latin typeface="GE Inspira Sans" panose="020B0503060000000003" pitchFamily="34" charset="0"/>
                        </a:rPr>
                        <a:t>(check that broadcasts coordinates, real time vs API)</a:t>
                      </a:r>
                    </a:p>
                  </a:txBody>
                  <a:tcPr marL="9525" marR="9525" marT="9525" marB="0" anchor="b">
                    <a:lnL>
                      <a:noFill/>
                    </a:lnL>
                    <a:lnR>
                      <a:noFill/>
                    </a:lnR>
                    <a:lnT>
                      <a:noFill/>
                    </a:lnT>
                    <a:lnB>
                      <a:noFill/>
                    </a:lnB>
                  </a:tcPr>
                </a:tc>
                <a:tc>
                  <a:txBody>
                    <a:bodyPr/>
                    <a:lstStyle/>
                    <a:p>
                      <a:pPr algn="ctr" fontAlgn="b"/>
                      <a:endParaRPr lang="en-US" sz="1400" b="0" i="0" u="none" strike="noStrike" dirty="0">
                        <a:solidFill>
                          <a:srgbClr val="291F48"/>
                        </a:solidFill>
                        <a:effectLst/>
                        <a:latin typeface="GE Inspira Sans" panose="020B0503060000000003"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476459369"/>
                  </a:ext>
                </a:extLst>
              </a:tr>
              <a:tr h="229693">
                <a:tc>
                  <a:txBody>
                    <a:bodyPr/>
                    <a:lstStyle/>
                    <a:p>
                      <a:pPr algn="l" fontAlgn="b"/>
                      <a:endParaRPr lang="en-US" sz="1200" b="0" i="0" u="none" strike="noStrike" dirty="0">
                        <a:solidFill>
                          <a:srgbClr val="291F48"/>
                        </a:solidFill>
                        <a:effectLst/>
                        <a:latin typeface="GE Inspira Sans" panose="020B0503060000000003" pitchFamily="34" charset="0"/>
                      </a:endParaRPr>
                    </a:p>
                  </a:txBody>
                  <a:tcPr marL="9525" marR="9525" marT="9525" marB="0" anchor="b">
                    <a:lnL>
                      <a:noFill/>
                    </a:lnL>
                    <a:lnR>
                      <a:noFill/>
                    </a:lnR>
                    <a:lnT>
                      <a:noFill/>
                    </a:lnT>
                    <a:lnB>
                      <a:noFill/>
                    </a:lnB>
                  </a:tcPr>
                </a:tc>
                <a:tc>
                  <a:txBody>
                    <a:bodyPr/>
                    <a:lstStyle/>
                    <a:p>
                      <a:pPr algn="ctr" fontAlgn="b"/>
                      <a:endParaRPr lang="en-US" sz="1400" b="0" i="0" u="none" strike="noStrike" dirty="0">
                        <a:solidFill>
                          <a:srgbClr val="291F48"/>
                        </a:solidFill>
                        <a:effectLst/>
                        <a:latin typeface="GE Inspira Sans" panose="020B0503060000000003"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581088405"/>
                  </a:ext>
                </a:extLst>
              </a:tr>
              <a:tr h="229693">
                <a:tc>
                  <a:txBody>
                    <a:bodyPr/>
                    <a:lstStyle/>
                    <a:p>
                      <a:pPr algn="l" fontAlgn="b"/>
                      <a:r>
                        <a:rPr lang="en-US" sz="1400" b="0" i="0" u="none" strike="noStrike" dirty="0">
                          <a:solidFill>
                            <a:srgbClr val="291F48"/>
                          </a:solidFill>
                          <a:effectLst/>
                          <a:latin typeface="GE Inspira Sans" panose="020B0503060000000003" pitchFamily="34" charset="0"/>
                        </a:rPr>
                        <a:t>Passenger app</a:t>
                      </a:r>
                    </a:p>
                  </a:txBody>
                  <a:tcPr marL="9525" marR="9525" marT="9525" marB="0" anchor="b">
                    <a:lnL>
                      <a:noFill/>
                    </a:lnL>
                    <a:lnR>
                      <a:noFill/>
                    </a:lnR>
                    <a:lnT>
                      <a:noFill/>
                    </a:lnT>
                    <a:lnB>
                      <a:noFill/>
                    </a:lnB>
                  </a:tcPr>
                </a:tc>
                <a:tc>
                  <a:txBody>
                    <a:bodyPr/>
                    <a:lstStyle/>
                    <a:p>
                      <a:pPr algn="ctr" fontAlgn="b"/>
                      <a:endParaRPr lang="en-US" sz="1400" b="0" i="0" u="none" strike="noStrike" dirty="0">
                        <a:solidFill>
                          <a:srgbClr val="291F48"/>
                        </a:solidFill>
                        <a:effectLst/>
                        <a:latin typeface="GE Inspira Sans" panose="020B0503060000000003"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887079551"/>
                  </a:ext>
                </a:extLst>
              </a:tr>
              <a:tr h="229693">
                <a:tc>
                  <a:txBody>
                    <a:bodyPr/>
                    <a:lstStyle/>
                    <a:p>
                      <a:pPr algn="l" fontAlgn="b"/>
                      <a:r>
                        <a:rPr lang="en-US" sz="1400" b="0" i="0" u="none" strike="noStrike" dirty="0">
                          <a:solidFill>
                            <a:srgbClr val="291F48"/>
                          </a:solidFill>
                          <a:effectLst/>
                          <a:latin typeface="GE Inspira Sans" panose="020B0503060000000003" pitchFamily="34" charset="0"/>
                        </a:rPr>
                        <a:t>Correctly display drivers position in map</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291F48"/>
                          </a:solidFill>
                          <a:effectLst/>
                          <a:latin typeface="GE Inspira Sans" panose="020B0503060000000003" pitchFamily="34" charset="0"/>
                        </a:rPr>
                        <a:t>20</a:t>
                      </a:r>
                    </a:p>
                  </a:txBody>
                  <a:tcPr marL="9525" marR="9525" marT="9525" marB="0" anchor="b">
                    <a:lnL>
                      <a:noFill/>
                    </a:lnL>
                    <a:lnR>
                      <a:noFill/>
                    </a:lnR>
                    <a:lnT>
                      <a:noFill/>
                    </a:lnT>
                    <a:lnB>
                      <a:noFill/>
                    </a:lnB>
                  </a:tcPr>
                </a:tc>
                <a:extLst>
                  <a:ext uri="{0D108BD9-81ED-4DB2-BD59-A6C34878D82A}">
                    <a16:rowId xmlns:a16="http://schemas.microsoft.com/office/drawing/2014/main" val="3193849387"/>
                  </a:ext>
                </a:extLst>
              </a:tr>
              <a:tr h="229693">
                <a:tc>
                  <a:txBody>
                    <a:bodyPr/>
                    <a:lstStyle/>
                    <a:p>
                      <a:pPr algn="l" fontAlgn="b"/>
                      <a:r>
                        <a:rPr lang="en-US" sz="1400" b="0" i="0" u="none" strike="noStrike" dirty="0">
                          <a:solidFill>
                            <a:srgbClr val="291F48"/>
                          </a:solidFill>
                          <a:effectLst/>
                          <a:latin typeface="GE Inspira Sans" panose="020B0503060000000003" pitchFamily="34" charset="0"/>
                        </a:rPr>
                        <a:t>Correctly display estimated time of arrival</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291F48"/>
                          </a:solidFill>
                          <a:effectLst/>
                          <a:latin typeface="GE Inspira Sans" panose="020B0503060000000003" pitchFamily="34" charset="0"/>
                        </a:rPr>
                        <a:t>10</a:t>
                      </a:r>
                    </a:p>
                  </a:txBody>
                  <a:tcPr marL="9525" marR="9525" marT="9525" marB="0" anchor="b">
                    <a:lnL>
                      <a:noFill/>
                    </a:lnL>
                    <a:lnR>
                      <a:noFill/>
                    </a:lnR>
                    <a:lnT>
                      <a:noFill/>
                    </a:lnT>
                    <a:lnB>
                      <a:noFill/>
                    </a:lnB>
                  </a:tcPr>
                </a:tc>
                <a:extLst>
                  <a:ext uri="{0D108BD9-81ED-4DB2-BD59-A6C34878D82A}">
                    <a16:rowId xmlns:a16="http://schemas.microsoft.com/office/drawing/2014/main" val="2185792109"/>
                  </a:ext>
                </a:extLst>
              </a:tr>
              <a:tr h="229693">
                <a:tc>
                  <a:txBody>
                    <a:bodyPr/>
                    <a:lstStyle/>
                    <a:p>
                      <a:pPr algn="l" fontAlgn="b"/>
                      <a:r>
                        <a:rPr lang="en-US" sz="1400" b="0" i="0" u="none" strike="noStrike" dirty="0">
                          <a:solidFill>
                            <a:srgbClr val="291F48"/>
                          </a:solidFill>
                          <a:effectLst/>
                          <a:latin typeface="GE Inspira Sans" panose="020B0503060000000003" pitchFamily="34" charset="0"/>
                        </a:rPr>
                        <a:t>Ability to install app in another device </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291F48"/>
                          </a:solidFill>
                          <a:effectLst/>
                          <a:latin typeface="GE Inspira Sans" panose="020B0503060000000003" pitchFamily="34" charset="0"/>
                        </a:rPr>
                        <a:t>10</a:t>
                      </a:r>
                    </a:p>
                  </a:txBody>
                  <a:tcPr marL="9525" marR="9525" marT="9525" marB="0" anchor="b">
                    <a:lnL>
                      <a:noFill/>
                    </a:lnL>
                    <a:lnR>
                      <a:noFill/>
                    </a:lnR>
                    <a:lnT>
                      <a:noFill/>
                    </a:lnT>
                    <a:lnB>
                      <a:noFill/>
                    </a:lnB>
                  </a:tcPr>
                </a:tc>
                <a:extLst>
                  <a:ext uri="{0D108BD9-81ED-4DB2-BD59-A6C34878D82A}">
                    <a16:rowId xmlns:a16="http://schemas.microsoft.com/office/drawing/2014/main" val="3970614529"/>
                  </a:ext>
                </a:extLst>
              </a:tr>
              <a:tr h="229693">
                <a:tc>
                  <a:txBody>
                    <a:bodyPr/>
                    <a:lstStyle/>
                    <a:p>
                      <a:pPr algn="l" fontAlgn="b"/>
                      <a:r>
                        <a:rPr lang="en-US" sz="1400" b="0" i="0" u="none" strike="noStrike" dirty="0">
                          <a:solidFill>
                            <a:srgbClr val="291F48"/>
                          </a:solidFill>
                          <a:effectLst/>
                          <a:latin typeface="GE Inspira Sans" panose="020B0503060000000003" pitchFamily="34" charset="0"/>
                        </a:rPr>
                        <a:t>Design &amp; Usability UI/UX</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291F48"/>
                          </a:solidFill>
                          <a:effectLst/>
                          <a:latin typeface="GE Inspira Sans" panose="020B0503060000000003" pitchFamily="34" charset="0"/>
                        </a:rPr>
                        <a:t>20</a:t>
                      </a:r>
                    </a:p>
                  </a:txBody>
                  <a:tcPr marL="9525" marR="9525" marT="9525" marB="0" anchor="b">
                    <a:lnL>
                      <a:noFill/>
                    </a:lnL>
                    <a:lnR>
                      <a:noFill/>
                    </a:lnR>
                    <a:lnT>
                      <a:noFill/>
                    </a:lnT>
                    <a:lnB>
                      <a:noFill/>
                    </a:lnB>
                  </a:tcPr>
                </a:tc>
                <a:extLst>
                  <a:ext uri="{0D108BD9-81ED-4DB2-BD59-A6C34878D82A}">
                    <a16:rowId xmlns:a16="http://schemas.microsoft.com/office/drawing/2014/main" val="3155520070"/>
                  </a:ext>
                </a:extLst>
              </a:tr>
              <a:tr h="229693">
                <a:tc>
                  <a:txBody>
                    <a:bodyPr/>
                    <a:lstStyle/>
                    <a:p>
                      <a:pPr algn="l" fontAlgn="b"/>
                      <a:endParaRPr lang="en-US" sz="1400" b="0" i="0" u="none" strike="noStrike">
                        <a:solidFill>
                          <a:srgbClr val="291F48"/>
                        </a:solidFill>
                        <a:effectLst/>
                        <a:latin typeface="GE Inspira Sans" panose="020B0503060000000003" pitchFamily="34" charset="0"/>
                      </a:endParaRPr>
                    </a:p>
                  </a:txBody>
                  <a:tcPr marL="9525" marR="9525" marT="9525" marB="0" anchor="b">
                    <a:lnL>
                      <a:noFill/>
                    </a:lnL>
                    <a:lnR>
                      <a:noFill/>
                    </a:lnR>
                    <a:lnT>
                      <a:noFill/>
                    </a:lnT>
                    <a:lnB>
                      <a:noFill/>
                    </a:lnB>
                  </a:tcPr>
                </a:tc>
                <a:tc>
                  <a:txBody>
                    <a:bodyPr/>
                    <a:lstStyle/>
                    <a:p>
                      <a:pPr algn="ctr" fontAlgn="b"/>
                      <a:endParaRPr lang="en-US" sz="1400" b="0" i="0" u="none" strike="noStrike" dirty="0">
                        <a:solidFill>
                          <a:srgbClr val="291F48"/>
                        </a:solidFill>
                        <a:effectLst/>
                        <a:latin typeface="GE Inspira Sans" panose="020B0503060000000003"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278867765"/>
                  </a:ext>
                </a:extLst>
              </a:tr>
              <a:tr h="229693">
                <a:tc>
                  <a:txBody>
                    <a:bodyPr/>
                    <a:lstStyle/>
                    <a:p>
                      <a:pPr algn="l" fontAlgn="b"/>
                      <a:r>
                        <a:rPr lang="en-US" sz="1400" b="0" i="0" u="none" strike="noStrike" dirty="0">
                          <a:solidFill>
                            <a:srgbClr val="291F48"/>
                          </a:solidFill>
                          <a:effectLst/>
                          <a:latin typeface="GE Inspira Sans" panose="020B0503060000000003" pitchFamily="34" charset="0"/>
                        </a:rPr>
                        <a:t>Bonus!</a:t>
                      </a:r>
                    </a:p>
                  </a:txBody>
                  <a:tcPr marL="9525" marR="9525" marT="9525" marB="0" anchor="b">
                    <a:lnL>
                      <a:noFill/>
                    </a:lnL>
                    <a:lnR>
                      <a:noFill/>
                    </a:lnR>
                    <a:lnT>
                      <a:noFill/>
                    </a:lnT>
                    <a:lnB>
                      <a:noFill/>
                    </a:lnB>
                  </a:tcPr>
                </a:tc>
                <a:tc>
                  <a:txBody>
                    <a:bodyPr/>
                    <a:lstStyle/>
                    <a:p>
                      <a:pPr algn="ctr" fontAlgn="b"/>
                      <a:endParaRPr lang="en-US" sz="1400" b="0" i="0" u="none" strike="noStrike" dirty="0">
                        <a:solidFill>
                          <a:srgbClr val="291F48"/>
                        </a:solidFill>
                        <a:effectLst/>
                        <a:latin typeface="GE Inspira Sans" panose="020B0503060000000003"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974468888"/>
                  </a:ext>
                </a:extLst>
              </a:tr>
              <a:tr h="229693">
                <a:tc>
                  <a:txBody>
                    <a:bodyPr/>
                    <a:lstStyle/>
                    <a:p>
                      <a:pPr algn="l" fontAlgn="b"/>
                      <a:r>
                        <a:rPr lang="en-US" sz="1400" b="0" i="0" u="none" strike="noStrike" dirty="0">
                          <a:solidFill>
                            <a:srgbClr val="291F48"/>
                          </a:solidFill>
                          <a:effectLst/>
                          <a:latin typeface="GE Inspira Sans" panose="020B0503060000000003" pitchFamily="34" charset="0"/>
                        </a:rPr>
                        <a:t>Use of GitHub repositories</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291F48"/>
                          </a:solidFill>
                          <a:effectLst/>
                          <a:latin typeface="GE Inspira Sans" panose="020B0503060000000003" pitchFamily="34" charset="0"/>
                        </a:rPr>
                        <a:t>5</a:t>
                      </a:r>
                    </a:p>
                  </a:txBody>
                  <a:tcPr marL="9525" marR="9525" marT="9525" marB="0" anchor="b">
                    <a:lnL>
                      <a:noFill/>
                    </a:lnL>
                    <a:lnR>
                      <a:noFill/>
                    </a:lnR>
                    <a:lnT>
                      <a:noFill/>
                    </a:lnT>
                    <a:lnB>
                      <a:noFill/>
                    </a:lnB>
                  </a:tcPr>
                </a:tc>
                <a:extLst>
                  <a:ext uri="{0D108BD9-81ED-4DB2-BD59-A6C34878D82A}">
                    <a16:rowId xmlns:a16="http://schemas.microsoft.com/office/drawing/2014/main" val="265994069"/>
                  </a:ext>
                </a:extLst>
              </a:tr>
              <a:tr h="283186">
                <a:tc>
                  <a:txBody>
                    <a:bodyPr/>
                    <a:lstStyle/>
                    <a:p>
                      <a:pPr algn="l" fontAlgn="b"/>
                      <a:r>
                        <a:rPr lang="en-US" sz="1400" b="0" i="0" u="none" strike="noStrike" dirty="0">
                          <a:solidFill>
                            <a:srgbClr val="291F48"/>
                          </a:solidFill>
                          <a:effectLst/>
                          <a:latin typeface="GE Inspira Sans" panose="020B0503060000000003" pitchFamily="34" charset="0"/>
                        </a:rPr>
                        <a:t>Upload your broadcast service to a cloud service </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291F48"/>
                          </a:solidFill>
                          <a:effectLst/>
                          <a:latin typeface="GE Inspira Sans" panose="020B0503060000000003" pitchFamily="34" charset="0"/>
                        </a:rPr>
                        <a:t>10</a:t>
                      </a:r>
                    </a:p>
                  </a:txBody>
                  <a:tcPr marL="9525" marR="9525" marT="9525" marB="0" anchor="b">
                    <a:lnL>
                      <a:noFill/>
                    </a:lnL>
                    <a:lnR>
                      <a:noFill/>
                    </a:lnR>
                    <a:lnT>
                      <a:noFill/>
                    </a:lnT>
                    <a:lnB>
                      <a:noFill/>
                    </a:lnB>
                  </a:tcPr>
                </a:tc>
                <a:extLst>
                  <a:ext uri="{0D108BD9-81ED-4DB2-BD59-A6C34878D82A}">
                    <a16:rowId xmlns:a16="http://schemas.microsoft.com/office/drawing/2014/main" val="3816574116"/>
                  </a:ext>
                </a:extLst>
              </a:tr>
              <a:tr h="452494">
                <a:tc>
                  <a:txBody>
                    <a:bodyPr/>
                    <a:lstStyle/>
                    <a:p>
                      <a:pPr algn="l" fontAlgn="b"/>
                      <a:endParaRPr lang="en-US" sz="1400" b="0" i="0" u="none" strike="noStrike" dirty="0">
                        <a:solidFill>
                          <a:srgbClr val="291F48"/>
                        </a:solidFill>
                        <a:effectLst/>
                        <a:latin typeface="GE Inspira Sans" panose="020B0503060000000003" pitchFamily="34" charset="0"/>
                      </a:endParaRPr>
                    </a:p>
                  </a:txBody>
                  <a:tcPr marL="9525" marR="9525" marT="9525" marB="0" anchor="b">
                    <a:lnL>
                      <a:noFill/>
                    </a:lnL>
                    <a:lnR>
                      <a:noFill/>
                    </a:lnR>
                    <a:lnT>
                      <a:noFill/>
                    </a:lnT>
                    <a:lnB>
                      <a:noFill/>
                    </a:lnB>
                  </a:tcPr>
                </a:tc>
                <a:tc>
                  <a:txBody>
                    <a:bodyPr/>
                    <a:lstStyle/>
                    <a:p>
                      <a:pPr algn="l" fontAlgn="b"/>
                      <a:endParaRPr lang="en-US" sz="1400" b="0" i="0" u="none" strike="noStrike" dirty="0">
                        <a:solidFill>
                          <a:srgbClr val="291F48"/>
                        </a:solidFill>
                        <a:effectLst/>
                        <a:latin typeface="GE Inspira Sans" panose="020B0503060000000003"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474098061"/>
                  </a:ext>
                </a:extLst>
              </a:tr>
            </a:tbl>
          </a:graphicData>
        </a:graphic>
      </p:graphicFrame>
      <p:pic>
        <p:nvPicPr>
          <p:cNvPr id="1028" name="Picture 4" descr="Image result for mapa + carro + ruta">
            <a:extLst>
              <a:ext uri="{FF2B5EF4-FFF2-40B4-BE49-F238E27FC236}">
                <a16:creationId xmlns:a16="http://schemas.microsoft.com/office/drawing/2014/main" id="{1F1B1DF0-9AFA-4EBC-9376-AB7A124B49D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1750" l="2615" r="99077">
                        <a14:foregroundMark x1="8154" y1="45000" x2="8154" y2="45000"/>
                        <a14:foregroundMark x1="3846" y1="44000" x2="3846" y2="44000"/>
                        <a14:foregroundMark x1="95385" y1="58750" x2="95385" y2="58750"/>
                        <a14:foregroundMark x1="14000" y1="35250" x2="14000" y2="35250"/>
                        <a14:foregroundMark x1="23077" y1="38500" x2="23077" y2="38500"/>
                        <a14:foregroundMark x1="39231" y1="53250" x2="39231" y2="53250"/>
                        <a14:foregroundMark x1="48000" y1="53500" x2="48000" y2="53500"/>
                        <a14:foregroundMark x1="55692" y1="46750" x2="55692" y2="46750"/>
                        <a14:foregroundMark x1="33538" y1="31250" x2="33538" y2="31250"/>
                        <a14:foregroundMark x1="33385" y1="28250" x2="33385" y2="28250"/>
                        <a14:foregroundMark x1="33077" y1="36000" x2="33077" y2="36000"/>
                        <a14:foregroundMark x1="35538" y1="29750" x2="35538" y2="29750"/>
                        <a14:foregroundMark x1="32923" y1="34000" x2="32923" y2="34000"/>
                        <a14:foregroundMark x1="62923" y1="91750" x2="62923" y2="91750"/>
                        <a14:foregroundMark x1="2769" y1="45500" x2="2769" y2="45500"/>
                        <a14:foregroundMark x1="99077" y1="57500" x2="99077" y2="57500"/>
                      </a14:backgroundRemoval>
                    </a14:imgEffect>
                  </a14:imgLayer>
                </a14:imgProps>
              </a:ext>
              <a:ext uri="{28A0092B-C50C-407E-A947-70E740481C1C}">
                <a14:useLocalDpi xmlns:a14="http://schemas.microsoft.com/office/drawing/2010/main" val="0"/>
              </a:ext>
            </a:extLst>
          </a:blip>
          <a:srcRect/>
          <a:stretch>
            <a:fillRect/>
          </a:stretch>
        </p:blipFill>
        <p:spPr bwMode="auto">
          <a:xfrm>
            <a:off x="8764658" y="4849091"/>
            <a:ext cx="3276061" cy="20160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mages.clarin.com/2018/03/09/HJz4sIZFz_930x525__1.jpg">
            <a:extLst>
              <a:ext uri="{FF2B5EF4-FFF2-40B4-BE49-F238E27FC236}">
                <a16:creationId xmlns:a16="http://schemas.microsoft.com/office/drawing/2014/main" id="{DE2F44D1-8ADD-4D69-A11B-EC4D675913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9017" y="114616"/>
            <a:ext cx="1766534" cy="997237"/>
          </a:xfrm>
          <a:prstGeom prst="rect">
            <a:avLst/>
          </a:prstGeom>
          <a:ln>
            <a:noFill/>
          </a:ln>
          <a:effectLst>
            <a:softEdge rad="215900"/>
          </a:effectLst>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8936AAD9-E532-479C-92FB-33A6BB70A4DF}"/>
              </a:ext>
            </a:extLst>
          </p:cNvPr>
          <p:cNvPicPr>
            <a:picLocks noChangeAspect="1"/>
          </p:cNvPicPr>
          <p:nvPr/>
        </p:nvPicPr>
        <p:blipFill>
          <a:blip r:embed="rId5"/>
          <a:stretch>
            <a:fillRect/>
          </a:stretch>
        </p:blipFill>
        <p:spPr>
          <a:xfrm rot="1392602">
            <a:off x="7824090" y="5334609"/>
            <a:ext cx="535418" cy="1030085"/>
          </a:xfrm>
          <a:prstGeom prst="rect">
            <a:avLst/>
          </a:prstGeom>
        </p:spPr>
      </p:pic>
      <p:pic>
        <p:nvPicPr>
          <p:cNvPr id="20" name="Picture 19">
            <a:extLst>
              <a:ext uri="{FF2B5EF4-FFF2-40B4-BE49-F238E27FC236}">
                <a16:creationId xmlns:a16="http://schemas.microsoft.com/office/drawing/2014/main" id="{0B7FF3B4-D7DB-451A-B9F2-DD871410DBBF}"/>
              </a:ext>
            </a:extLst>
          </p:cNvPr>
          <p:cNvPicPr>
            <a:picLocks noChangeAspect="1"/>
          </p:cNvPicPr>
          <p:nvPr/>
        </p:nvPicPr>
        <p:blipFill>
          <a:blip r:embed="rId5"/>
          <a:stretch>
            <a:fillRect/>
          </a:stretch>
        </p:blipFill>
        <p:spPr>
          <a:xfrm rot="19318321">
            <a:off x="6955411" y="5310977"/>
            <a:ext cx="387126" cy="744788"/>
          </a:xfrm>
          <a:prstGeom prst="rect">
            <a:avLst/>
          </a:prstGeom>
        </p:spPr>
      </p:pic>
    </p:spTree>
    <p:extLst>
      <p:ext uri="{BB962C8B-B14F-4D97-AF65-F5344CB8AC3E}">
        <p14:creationId xmlns:p14="http://schemas.microsoft.com/office/powerpoint/2010/main" val="22112912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117</TotalTime>
  <Words>96</Words>
  <Application>Microsoft Office PowerPoint</Application>
  <PresentationFormat>Widescreen</PresentationFormat>
  <Paragraphs>28</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Century Gothic</vt:lpstr>
      <vt:lpstr>GE Inspira Sans</vt:lpstr>
      <vt:lpstr>Wingdings 3</vt:lpstr>
      <vt:lpstr>Ion Boardroom</vt:lpstr>
      <vt:lpstr>App Development</vt:lpstr>
      <vt:lpstr>The challenge  There is a route and passengers waiting for the bus at different points in the city.  You need to architect, design and code a mobile solution for the bus driver and also the passengers.  The bus driver has to open the application to start broadcasting its location as long as it is open.  The passenger has to be able to check in a map the current location and route of the bus, and its estimated time of arrival to the nearest passenger’s bus stop.  The challenge will be divided like this:  &gt; Bus driver app &gt; Passenger app  &gt; Backend service to receive and broadcast location  Have fun!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Development</dc:title>
  <dc:creator>Diaz, Liliana (GE Aviation)</dc:creator>
  <cp:lastModifiedBy>Diaz, Liliana (GE Aviation)</cp:lastModifiedBy>
  <cp:revision>13</cp:revision>
  <dcterms:created xsi:type="dcterms:W3CDTF">2018-09-27T18:24:52Z</dcterms:created>
  <dcterms:modified xsi:type="dcterms:W3CDTF">2018-09-27T20:22:48Z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E Classification">
    <vt:lpwstr/>
  </property>
</Properties>
</file>