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0A27D8-063E-4F12-9CA7-F8A6C8638384}" type="datetimeFigureOut">
              <a:rPr lang="en-GB"/>
              <a:t>01/03/2023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A54835-FB91-41C5-A60B-E43DE1B1A720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32079" y="1122363"/>
            <a:ext cx="11123525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Определение возможности определения пяти различных спиртов с помощью двухканального газового датчика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494116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/>
              <a:t>Данные взяты из работы </a:t>
            </a:r>
            <a:r>
              <a:rPr lang="en-GB" dirty="0"/>
              <a:t>M. </a:t>
            </a:r>
            <a:r>
              <a:rPr lang="en-GB" dirty="0" err="1"/>
              <a:t>Fatih</a:t>
            </a:r>
            <a:r>
              <a:rPr lang="en-GB" dirty="0"/>
              <a:t> Adak, Peter </a:t>
            </a:r>
            <a:r>
              <a:rPr lang="en-GB" dirty="0" err="1"/>
              <a:t>Lieberzeit</a:t>
            </a:r>
            <a:r>
              <a:rPr lang="en-GB" dirty="0"/>
              <a:t>, Purim </a:t>
            </a:r>
            <a:r>
              <a:rPr lang="en-GB" dirty="0" err="1"/>
              <a:t>Jarujamrus</a:t>
            </a:r>
            <a:r>
              <a:rPr lang="en-GB" dirty="0"/>
              <a:t>, Nejat </a:t>
            </a:r>
            <a:r>
              <a:rPr lang="en-GB" dirty="0" err="1"/>
              <a:t>Yumusak</a:t>
            </a:r>
            <a:r>
              <a:rPr lang="en-GB" dirty="0"/>
              <a:t>, Classification of alcohols obtained by QCM sensors with different characteristics using ABC based neural network, Engineering Science and Technology, an International Journal, </a:t>
            </a:r>
            <a:r>
              <a:rPr lang="ru-RU" dirty="0"/>
              <a:t>2019, 23(3), 463-469.</a:t>
            </a:r>
            <a:endParaRPr lang="en-GB" dirty="0"/>
          </a:p>
          <a:p>
            <a:pPr>
              <a:defRPr/>
            </a:pPr>
            <a:r>
              <a:rPr lang="en-GB" dirty="0"/>
              <a:t>https://doi.org/10.1016/j.jestch.2019.06.011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E76FF-BFEF-B949-7179-AC54E82486D8}"/>
              </a:ext>
            </a:extLst>
          </p:cNvPr>
          <p:cNvSpPr txBox="1"/>
          <p:nvPr/>
        </p:nvSpPr>
        <p:spPr>
          <a:xfrm>
            <a:off x="2254676" y="3645024"/>
            <a:ext cx="7478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Парфенов П.С.</a:t>
            </a:r>
          </a:p>
          <a:p>
            <a:pPr algn="ctr"/>
            <a:r>
              <a:rPr lang="ru-RU" dirty="0"/>
              <a:t>Международный научно-образовательный центр «Физика наноструктур»</a:t>
            </a:r>
          </a:p>
          <a:p>
            <a:pPr algn="ctr"/>
            <a:r>
              <a:rPr lang="ru-RU" dirty="0"/>
              <a:t>Университет ИТМО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199" y="444499"/>
            <a:ext cx="10515600" cy="61271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Задача:</a:t>
            </a:r>
            <a:endParaRPr/>
          </a:p>
          <a:p>
            <a:pPr>
              <a:defRPr/>
            </a:pPr>
            <a:r>
              <a:rPr lang="ru-RU"/>
              <a:t>распознавание известных химических веществ по показаниям сенсоров. Экспериментальные данные должны быть сами классифицированы и после обучения алгоритм должен распознавать какой именно спирт присутствует.</a:t>
            </a:r>
          </a:p>
          <a:p>
            <a:pPr marL="0" indent="0">
              <a:buNone/>
              <a:defRPr/>
            </a:pPr>
            <a:r>
              <a:rPr lang="ru-RU"/>
              <a:t>Исходные данные:</a:t>
            </a:r>
            <a:endParaRPr/>
          </a:p>
          <a:p>
            <a:pPr>
              <a:defRPr/>
            </a:pPr>
            <a:r>
              <a:rPr lang="ru-RU"/>
              <a:t>Данные с пяти датчиков (5 файлов), различающихся соотношением двух каналов (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MIP/NP</a:t>
            </a:r>
            <a:r>
              <a:rPr lang="ru-RU"/>
              <a:t>): QCM3, QCM6, QCM7, QCM10, QCM12.</a:t>
            </a:r>
            <a:endParaRPr/>
          </a:p>
          <a:p>
            <a:pPr>
              <a:defRPr/>
            </a:pPr>
            <a:r>
              <a:rPr lang="ru-RU"/>
              <a:t>Пять типов спиртов: 1-октанол, 1-пропанол, 2-бутанол, 2-пропанол, 1-изобутанол</a:t>
            </a:r>
            <a:endParaRPr/>
          </a:p>
          <a:p>
            <a:pPr>
              <a:defRPr/>
            </a:pPr>
            <a:r>
              <a:rPr lang="ru-RU"/>
              <a:t>Проба газа проходит через датчик в пяти различных концентрациях</a:t>
            </a:r>
            <a:endParaRPr/>
          </a:p>
          <a:p>
            <a:pPr>
              <a:defRPr/>
            </a:pPr>
            <a:r>
              <a:rPr lang="ru-RU"/>
              <a:t>10 измерений с каждым спиртом/концентрацией = 250 измерений/датчик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Общий алгоритм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получить результаты для каждого сенсора, определить лучший, определить возможность детектирования спиртов.</a:t>
            </a:r>
            <a:endParaRPr sz="2800"/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301451"/>
            <a:ext cx="10515600" cy="5875512"/>
          </a:xfrm>
        </p:spPr>
        <p:txBody>
          <a:bodyPr/>
          <a:lstStyle/>
          <a:p>
            <a:pPr>
              <a:defRPr/>
            </a:pPr>
            <a:r>
              <a:rPr lang="ru-RU"/>
              <a:t>Общий алгоритм</a:t>
            </a:r>
            <a:r>
              <a:rPr lang="en-US"/>
              <a:t>: </a:t>
            </a:r>
            <a:r>
              <a:rPr lang="ru-RU"/>
              <a:t>получить результаты для каждого сенсор, определить лучший, определить возможность детектирования спиртов.</a:t>
            </a:r>
            <a:endParaRPr lang="en-US"/>
          </a:p>
          <a:p>
            <a:pPr>
              <a:defRPr/>
            </a:pPr>
            <a:r>
              <a:rPr lang="ru-RU"/>
              <a:t>Исходные файлы: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Создать для каждого сенсора массив данных</a:t>
            </a:r>
            <a:endParaRPr/>
          </a:p>
          <a:p>
            <a:pPr marL="0" indent="0">
              <a:buNone/>
              <a:defRPr/>
            </a:pPr>
            <a:r>
              <a:rPr lang="en-GB"/>
              <a:t>'Concentration', 'Sensor', 'Readings',</a:t>
            </a:r>
            <a:r>
              <a:rPr lang="ru-RU"/>
              <a:t> </a:t>
            </a:r>
            <a:r>
              <a:rPr lang="en-GB"/>
              <a:t>'1-Octanol', '1-Propanol', '2-Butanol', '2-propanol', '1-isobutanol'</a:t>
            </a:r>
            <a:r>
              <a:rPr lang="ru-RU"/>
              <a:t>, </a:t>
            </a:r>
            <a:r>
              <a:rPr lang="en-GB"/>
              <a:t>'</a:t>
            </a:r>
            <a:r>
              <a:rPr lang="en-US"/>
              <a:t>Alcohol</a:t>
            </a:r>
            <a:r>
              <a:rPr lang="en-GB"/>
              <a:t>’</a:t>
            </a:r>
            <a:r>
              <a:rPr lang="ru-RU"/>
              <a:t>.</a:t>
            </a:r>
            <a:endParaRPr/>
          </a:p>
          <a:p>
            <a:pPr>
              <a:defRPr/>
            </a:pPr>
            <a:r>
              <a:rPr lang="ru-RU"/>
              <a:t>Собрать массивы в список кортежей вида (датчик, массив)</a:t>
            </a:r>
            <a:endParaRPr/>
          </a:p>
          <a:p>
            <a:pPr>
              <a:defRPr/>
            </a:pPr>
            <a:endParaRPr lang="en-GB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96227" y="2009252"/>
            <a:ext cx="10721509" cy="1799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Сравнение </a:t>
            </a:r>
            <a:r>
              <a:rPr lang="en-US"/>
              <a:t>Dummy / Log reg</a:t>
            </a:r>
            <a:endParaRPr lang="en-GB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534708" y="1392237"/>
            <a:ext cx="7122584" cy="5341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Диаграмма рассеяния (сенсор </a:t>
            </a:r>
            <a:r>
              <a:rPr lang="en-GB"/>
              <a:t>QCM12</a:t>
            </a:r>
            <a:r>
              <a:rPr lang="ru-RU"/>
              <a:t>)</a:t>
            </a:r>
            <a:endParaRPr lang="en-GB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rcRect l="7341" t="11164" r="8995" b="6465"/>
          <a:stretch/>
        </p:blipFill>
        <p:spPr bwMode="auto">
          <a:xfrm>
            <a:off x="2146950" y="1333015"/>
            <a:ext cx="8127350" cy="5334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Парный </a:t>
            </a:r>
            <a:br>
              <a:rPr lang="ru-RU"/>
            </a:br>
            <a:r>
              <a:rPr lang="ru-RU"/>
              <a:t>график</a:t>
            </a:r>
            <a:endParaRPr lang="en-GB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478270" y="218453"/>
            <a:ext cx="8167630" cy="6421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Пробное обучение 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 bwMode="auto">
          <a:xfrm>
            <a:off x="5910106" y="2773778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random classification_report:</a:t>
            </a:r>
            <a:endParaRPr/>
          </a:p>
          <a:p>
            <a:pPr>
              <a:defRPr/>
            </a:pPr>
            <a:r>
              <a:rPr lang="en-GB"/>
              <a:t>               precision    recall  f1-score   support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   1-Octanol       1.00      1.00      1.00        13</a:t>
            </a:r>
            <a:endParaRPr/>
          </a:p>
          <a:p>
            <a:pPr>
              <a:defRPr/>
            </a:pPr>
            <a:r>
              <a:rPr lang="en-GB"/>
              <a:t>  1-Propanol       0.29      0.62      0.40         8</a:t>
            </a:r>
            <a:endParaRPr/>
          </a:p>
          <a:p>
            <a:pPr>
              <a:defRPr/>
            </a:pPr>
            <a:r>
              <a:rPr lang="en-GB"/>
              <a:t>1-isobutanol       0.00      0.00      0.00        14</a:t>
            </a:r>
            <a:endParaRPr/>
          </a:p>
          <a:p>
            <a:pPr>
              <a:defRPr/>
            </a:pPr>
            <a:r>
              <a:rPr lang="en-GB"/>
              <a:t>   2-Butanol       0.60      0.86      0.71        14</a:t>
            </a:r>
            <a:endParaRPr/>
          </a:p>
          <a:p>
            <a:pPr>
              <a:defRPr/>
            </a:pPr>
            <a:r>
              <a:rPr lang="en-GB"/>
              <a:t>  2-propanol       0.92      0.79      0.85        14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    accuracy                           0.65        63</a:t>
            </a:r>
            <a:endParaRPr/>
          </a:p>
          <a:p>
            <a:pPr>
              <a:defRPr/>
            </a:pPr>
            <a:r>
              <a:rPr lang="en-GB"/>
              <a:t>   macro avg       0.56      0.65      0.59        63</a:t>
            </a:r>
            <a:endParaRPr/>
          </a:p>
          <a:p>
            <a:pPr>
              <a:defRPr/>
            </a:pPr>
            <a:r>
              <a:rPr lang="en-GB"/>
              <a:t>weighted avg       0.58      0.65      0.60        63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66411" y="2760643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 grid classification_report (1000 and 3000 iterations):</a:t>
            </a:r>
            <a:endParaRPr/>
          </a:p>
          <a:p>
            <a:pPr>
              <a:defRPr/>
            </a:pPr>
            <a:r>
              <a:rPr lang="en-GB"/>
              <a:t>                   precision    recall  f1-score   support</a:t>
            </a:r>
            <a:endParaRPr/>
          </a:p>
          <a:p>
            <a:pPr>
              <a:defRPr/>
            </a:pP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   1-Octanol       1.00      1.00      1.00        13</a:t>
            </a:r>
            <a:endParaRPr/>
          </a:p>
          <a:p>
            <a:pPr>
              <a:defRPr/>
            </a:pPr>
            <a:r>
              <a:rPr lang="en-GB"/>
              <a:t>      1-Propanol       0.45      0.62      0.53         8</a:t>
            </a:r>
            <a:endParaRPr/>
          </a:p>
          <a:p>
            <a:pPr>
              <a:defRPr/>
            </a:pPr>
            <a:r>
              <a:rPr lang="en-GB"/>
              <a:t>    1-isobutanol       0.50      0.21      0.30        14</a:t>
            </a:r>
            <a:endParaRPr/>
          </a:p>
          <a:p>
            <a:pPr>
              <a:defRPr/>
            </a:pPr>
            <a:r>
              <a:rPr lang="en-GB"/>
              <a:t>       2-Butanol       0.72      0.93      0.81        14</a:t>
            </a:r>
            <a:endParaRPr/>
          </a:p>
          <a:p>
            <a:pPr>
              <a:defRPr/>
            </a:pPr>
            <a:r>
              <a:rPr lang="en-GB"/>
              <a:t>      2-propanol       0.80      0.86      0.83        14</a:t>
            </a:r>
            <a:endParaRPr/>
          </a:p>
          <a:p>
            <a:pPr>
              <a:defRPr/>
            </a:pP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    accuracy                           0.73        63</a:t>
            </a:r>
            <a:endParaRPr/>
          </a:p>
          <a:p>
            <a:pPr>
              <a:defRPr/>
            </a:pPr>
            <a:r>
              <a:rPr lang="en-GB"/>
              <a:t>       macro avg       0.70      0.72      0.69        63</a:t>
            </a:r>
            <a:endParaRPr/>
          </a:p>
          <a:p>
            <a:pPr>
              <a:defRPr/>
            </a:pPr>
            <a:r>
              <a:rPr lang="en-GB"/>
              <a:t>    weighted avg       0.71      0.73      0.70        63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/>
              <a:t>Точность предсказания</a:t>
            </a:r>
            <a:endParaRPr lang="en-GB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rcRect l="4250" t="10872" r="8629" b="1861"/>
          <a:stretch/>
        </p:blipFill>
        <p:spPr bwMode="auto">
          <a:xfrm>
            <a:off x="2562639" y="1564045"/>
            <a:ext cx="6911561" cy="5192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531" y="365125"/>
            <a:ext cx="11987683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300"/>
              <a:t>Тестирование модели</a:t>
            </a:r>
            <a:endParaRPr lang="en-GB" sz="4300"/>
          </a:p>
        </p:txBody>
      </p:sp>
      <p:sp>
        <p:nvSpPr>
          <p:cNvPr id="9" name="TextBox 8"/>
          <p:cNvSpPr txBox="1"/>
          <p:nvPr/>
        </p:nvSpPr>
        <p:spPr bwMode="auto">
          <a:xfrm>
            <a:off x="678264" y="2044005"/>
            <a:ext cx="30396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 # test_predict for</a:t>
            </a:r>
            <a:endParaRPr/>
          </a:p>
          <a:p>
            <a:pPr>
              <a:defRPr/>
            </a:pPr>
            <a:r>
              <a:rPr lang="en-GB"/>
              <a:t>    # 0.02 = ['2-Butanol’] 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r>
              <a:rPr lang="en-GB"/>
              <a:t>    </a:t>
            </a:r>
            <a:endParaRPr/>
          </a:p>
          <a:p>
            <a:pPr>
              <a:defRPr/>
            </a:pPr>
            <a:r>
              <a:rPr lang="en-GB"/>
              <a:t>    # 0.22 = ['2-Butanol’]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0.42 = ['2-Butanol']</a:t>
            </a:r>
            <a:endParaRPr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0.42 = ['2-Butanol']</a:t>
            </a:r>
            <a:endParaRPr/>
          </a:p>
          <a:p>
            <a:pPr>
              <a:defRPr/>
            </a:pPr>
            <a:r>
              <a:rPr lang="en-GB"/>
              <a:t>    # 0.42 = ['1-Propanol']</a:t>
            </a:r>
            <a:endParaRPr/>
          </a:p>
          <a:p>
            <a:pPr>
              <a:defRPr/>
            </a:pPr>
            <a:r>
              <a:rPr lang="en-GB"/>
              <a:t>    # 0.62 = ['1-Propanol’]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  <a:p>
            <a:pPr>
              <a:defRPr/>
            </a:pPr>
            <a:r>
              <a:rPr lang="en-GB"/>
              <a:t>    # 0.82 = ['1-Octanol’]</a:t>
            </a:r>
            <a:endParaRPr lang="ru-RU"/>
          </a:p>
          <a:p>
            <a:pPr>
              <a:defRPr/>
            </a:pPr>
            <a:r>
              <a:rPr lang="ru-RU"/>
              <a:t>…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642149" y="3429000"/>
            <a:ext cx="6159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/>
              <a:t>"All the five of the QCM sensors gave successful results, but QCM12-constructed using only NP-was the most successful... The results of 300 different scenarios showed that different alcohols can be classified successfully by using ANN-ABC on the sensor data from QCM12.</a:t>
            </a:r>
            <a:endParaRPr lang="ru-RU"/>
          </a:p>
          <a:p>
            <a:pPr>
              <a:defRPr/>
            </a:pPr>
            <a:r>
              <a:rPr lang="en-GB"/>
              <a:t>ANN-ABC is able to classify the 5 gasses with a success rate of over 99%. " (https://www.sciencedirect.com/science/article/pii/S2215098619303337)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547</Words>
  <Application>Microsoft Office PowerPoint</Application>
  <DocSecurity>0</DocSecurity>
  <PresentationFormat>Широкоэкранный</PresentationFormat>
  <Paragraphs>70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Определение возможности определения пяти различных спиртов с помощью двухканального газового датчика</vt:lpstr>
      <vt:lpstr>Презентация PowerPoint</vt:lpstr>
      <vt:lpstr>Презентация PowerPoint</vt:lpstr>
      <vt:lpstr>Сравнение Dummy / Log reg</vt:lpstr>
      <vt:lpstr>Диаграмма рассеяния (сенсор QCM12)</vt:lpstr>
      <vt:lpstr>Парный  график</vt:lpstr>
      <vt:lpstr>Пробное обучение </vt:lpstr>
      <vt:lpstr>Точность предсказания</vt:lpstr>
      <vt:lpstr>Тестирование модели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возможности определения пяти различных спиртов с помощью двухканального газового датчика</dc:title>
  <dc:subject/>
  <dc:creator>Парфенов Петр Сергеевич</dc:creator>
  <cp:keywords/>
  <dc:description/>
  <cp:lastModifiedBy>Парфенов Петр Сергеевич</cp:lastModifiedBy>
  <cp:revision>7</cp:revision>
  <dcterms:created xsi:type="dcterms:W3CDTF">2023-02-09T13:17:09Z</dcterms:created>
  <dcterms:modified xsi:type="dcterms:W3CDTF">2023-03-01T14:02:59Z</dcterms:modified>
  <cp:category/>
  <dc:identifier/>
  <cp:contentStatus/>
  <dc:language/>
  <cp:version/>
</cp:coreProperties>
</file>