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7A775-F45D-6EFD-05AB-30496F373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6E063-1FD1-045E-6A61-B7D23849D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40256-FD01-1FA4-FE8B-87541C85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27F409-242E-365F-7AED-F41BD7B2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4CBDE-4E09-6542-4440-91F1A2F0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49157-A053-7AC0-C31C-57510342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7BDCAB-09C4-EDA6-4252-D02D0943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CE37B-2243-D40A-8EBD-A5352823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96316-7B4B-EFDD-3876-DF6F138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2770A7-0837-300A-ECB1-6F0673FE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CE3596-6F23-8D41-D2D1-31893B5B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D50F68-30DB-77E5-20C0-291A6543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1286B-9658-8C89-8F33-4E518C68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51AFC-E7A1-1535-09E8-89BE0C1F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F5E0D-F456-04B1-35C5-58C5499D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12B8C-ED7B-4DC3-8F89-5DC7AF4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F2513-9BE9-2BB5-43F8-8F4465F5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F864E-963D-B748-DA8D-2774AFAA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E69E2-A8D9-9B61-6BB2-DBB86EEE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B820C-4552-021C-447D-9F5CD218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7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46166-31DD-20AD-C6D7-6FFB36D2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4B2362-142A-069C-BB33-6FB338C8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4C711-3465-0B34-7E4F-DCD1C587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DDF9C-3801-A66A-1703-B0B8CE60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97339-AFAE-F057-1C5B-21C5B8CC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B90E6-AC67-BFBF-AE39-EAD4322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2BDD-2A5F-56AD-E616-40B234A2B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07154C-243A-1ED1-D09A-E1476723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1CF5DA-4D83-EED7-1A30-D251CDAE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21EB27-FED7-9EFA-62A9-AFD8A528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5ED55-2674-9669-2362-D0BA4957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493CB-6AF5-9D9C-8C9D-BA45A519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426F7-8A9F-7465-C980-A1ACABF5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AFC2F1-FB03-FF0F-EC4C-3235ECE5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06BFCC-DA23-CEE9-8FD2-9844D6CA6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4D7B05-B033-E9F6-852A-DC34BF55F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C86605-4BCA-1E5C-589F-141028AC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EAAB00-C4B7-0B5A-CE77-4AC281D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833569-B6E7-15E8-4034-602D89E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8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764B4-EC13-F98F-22E5-1340DC11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C71070-7AD9-B8A3-9E2D-AB89A0D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407B51-1288-7DB6-35F4-925DF26C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CCB742-A309-944D-4FCC-36E2411F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0B3E1B-BC67-7E54-08D2-D5FCC4F7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92F7FD-E7DC-DBF0-F457-3AD7ED87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0598AC-35B6-9CD6-7A1B-A1D056E6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96416-FE9C-6B35-BA54-F192DC66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3616F-6231-F3A2-3572-9FC085DC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2426D-1E12-11F2-0749-5572F7643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6972F-5B85-0F3C-17D0-E03641D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6CA64-908F-1407-98FE-5B6D1FE7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8AD900-ED15-1F7C-9EE6-2C48AFC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B3A26-7620-2B44-6331-E3DB82D0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BAC180-23CF-6B18-D1BE-F6BD4B854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BF1C0-7411-3112-6475-34F860A8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E7CFD-6C87-2DF0-AD02-133F852A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28673A-C1A3-8A28-D2C4-6319902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E5CA4-AD9B-E457-B763-611E3ED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D5B8D-DC18-6ACA-1682-F34D43A8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3B74C5-37D8-A622-75C0-F0817E47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6A1EE-D073-F965-99C8-2EA6622BF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27D8-063E-4F12-9CA7-F8A6C863838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EF62C-35B8-FEAE-1C77-1D94D10D7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F52B-ED3B-ACB8-E0E6-A5EE44486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54835-FB91-41C5-A60B-E43DE1B1A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77923-EB0F-3D9C-2EFA-B61EC2B01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79" y="1122363"/>
            <a:ext cx="11123525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возможности определения пяти различных спиртов с помощью двухканального газового датчика</a:t>
            </a:r>
            <a:endParaRPr lang="en-GB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CE8A42-45A7-983E-A83E-7F27159AA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7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Данные взяты из работы </a:t>
            </a:r>
            <a:r>
              <a:rPr lang="en-GB" dirty="0"/>
              <a:t>M. </a:t>
            </a:r>
            <a:r>
              <a:rPr lang="en-GB" dirty="0" err="1"/>
              <a:t>Fatih</a:t>
            </a:r>
            <a:r>
              <a:rPr lang="en-GB" dirty="0"/>
              <a:t> Adak, Peter </a:t>
            </a:r>
            <a:r>
              <a:rPr lang="en-GB" dirty="0" err="1"/>
              <a:t>Lieberzeit</a:t>
            </a:r>
            <a:r>
              <a:rPr lang="en-GB" dirty="0"/>
              <a:t>, Purim </a:t>
            </a:r>
            <a:r>
              <a:rPr lang="en-GB" dirty="0" err="1"/>
              <a:t>Jarujamrus</a:t>
            </a:r>
            <a:r>
              <a:rPr lang="en-GB" dirty="0"/>
              <a:t>, Nejat </a:t>
            </a:r>
            <a:r>
              <a:rPr lang="en-GB" dirty="0" err="1"/>
              <a:t>Yumusak</a:t>
            </a:r>
            <a:r>
              <a:rPr lang="en-GB" dirty="0"/>
              <a:t>, Classification of alcohols obtained by QCM sensors with different characteristics using ABC based neural network, Engineering Science and Technology, an International Journal, </a:t>
            </a:r>
            <a:r>
              <a:rPr lang="ru-RU" dirty="0"/>
              <a:t>2019, 23(3), 463-469.</a:t>
            </a:r>
            <a:endParaRPr lang="en-GB" dirty="0"/>
          </a:p>
          <a:p>
            <a:r>
              <a:rPr lang="en-GB" dirty="0"/>
              <a:t>https://doi.org/10.1016/j.jestch.2019.06.011</a:t>
            </a:r>
          </a:p>
        </p:txBody>
      </p:sp>
    </p:spTree>
    <p:extLst>
      <p:ext uri="{BB962C8B-B14F-4D97-AF65-F5344CB8AC3E}">
        <p14:creationId xmlns:p14="http://schemas.microsoft.com/office/powerpoint/2010/main" val="318442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D7D5A-78ED-AAE9-2875-75E7AFBB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89392-6171-E164-9239-82889CF5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576"/>
            <a:ext cx="10515600" cy="520504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распознавание известных химических веществ по показаниям сенсоров. Экспериментальные данные должны быть сами классифицированы и после обучения алгоритм должен распознавать какой именно спирт присутствует.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Исходные данные:</a:t>
            </a:r>
          </a:p>
          <a:p>
            <a:r>
              <a:rPr lang="ru-RU" dirty="0"/>
              <a:t>Данные с пяти датчиков (5 файлов), различающихся соотношением двух каналов: QCM3, QCM6, QCM7, QCM10, QCM12.</a:t>
            </a:r>
          </a:p>
          <a:p>
            <a:r>
              <a:rPr lang="ru-RU" dirty="0"/>
              <a:t>Пять типов спиртов: 1-октанол, 1-пропанол, 2-бутанол, 2-пропанол, 1-изобутанол</a:t>
            </a:r>
          </a:p>
          <a:p>
            <a:r>
              <a:rPr lang="ru-RU" dirty="0"/>
              <a:t>Проба газа проходит через датчик в пяти различных концентрациях</a:t>
            </a:r>
          </a:p>
          <a:p>
            <a:r>
              <a:rPr lang="ru-RU" dirty="0"/>
              <a:t>10 измерений с каждым спиртом/концентрацией = 250 измерений/датчик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4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C59E11-72EB-39E7-3B23-DA03A520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51"/>
            <a:ext cx="10515600" cy="5875512"/>
          </a:xfrm>
        </p:spPr>
        <p:txBody>
          <a:bodyPr/>
          <a:lstStyle/>
          <a:p>
            <a:r>
              <a:rPr lang="ru-RU" dirty="0"/>
              <a:t>Общий алгоритм</a:t>
            </a:r>
            <a:r>
              <a:rPr lang="en-US" dirty="0"/>
              <a:t>: </a:t>
            </a:r>
            <a:r>
              <a:rPr lang="ru-RU" dirty="0"/>
              <a:t>получить результаты для каждого сенсор, определить лучший, определить возможность детектирования спиртов.</a:t>
            </a:r>
            <a:endParaRPr lang="en-US" dirty="0"/>
          </a:p>
          <a:p>
            <a:r>
              <a:rPr lang="ru-RU" dirty="0"/>
              <a:t>Исходные файлы: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Создать для каждого сенсора массив данных</a:t>
            </a:r>
          </a:p>
          <a:p>
            <a:pPr marL="0" indent="0">
              <a:buNone/>
            </a:pPr>
            <a:r>
              <a:rPr lang="en-GB" dirty="0"/>
              <a:t>'Concentration', 'Sensor', 'Readings',</a:t>
            </a:r>
            <a:r>
              <a:rPr lang="ru-RU" dirty="0"/>
              <a:t> </a:t>
            </a:r>
            <a:r>
              <a:rPr lang="en-GB" dirty="0"/>
              <a:t>'1-Octanol', '1-Propanol', '2-Butanol', '2-propanol', '1-isobutanol'</a:t>
            </a:r>
            <a:r>
              <a:rPr lang="ru-RU" dirty="0"/>
              <a:t>, </a:t>
            </a:r>
            <a:r>
              <a:rPr lang="en-GB" dirty="0"/>
              <a:t>'</a:t>
            </a:r>
            <a:r>
              <a:rPr lang="en-US" dirty="0"/>
              <a:t>Alcohol</a:t>
            </a:r>
            <a:r>
              <a:rPr lang="en-GB" dirty="0"/>
              <a:t>’</a:t>
            </a:r>
            <a:r>
              <a:rPr lang="ru-RU" dirty="0"/>
              <a:t>.</a:t>
            </a:r>
          </a:p>
          <a:p>
            <a:r>
              <a:rPr lang="ru-RU" dirty="0"/>
              <a:t>Собрать массивы в список кортежей вида (датчик, массив)</a:t>
            </a:r>
          </a:p>
          <a:p>
            <a:endParaRPr lang="en-GB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AFAF82-F028-E4FF-C84D-8F9A1A09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8" y="2009252"/>
            <a:ext cx="10721509" cy="17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EA529-53DF-238E-A52A-BC2CE38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Dummy / Log reg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D63BA3-696A-0AEF-EC5B-15628E5DC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08" y="1392237"/>
            <a:ext cx="7122584" cy="5341938"/>
          </a:xfrm>
        </p:spPr>
      </p:pic>
    </p:spTree>
    <p:extLst>
      <p:ext uri="{BB962C8B-B14F-4D97-AF65-F5344CB8AC3E}">
        <p14:creationId xmlns:p14="http://schemas.microsoft.com/office/powerpoint/2010/main" val="408211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7A9C8-3A7C-DF84-042A-BD0BAE1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рассеяния (сенсор </a:t>
            </a:r>
            <a:r>
              <a:rPr lang="en-GB" dirty="0"/>
              <a:t>QCM12</a:t>
            </a:r>
            <a:r>
              <a:rPr lang="ru-RU" dirty="0"/>
              <a:t>)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DABF80-0A78-4FC2-47A3-51C07A88C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" t="11164" r="8996" b="6466"/>
          <a:stretch/>
        </p:blipFill>
        <p:spPr>
          <a:xfrm>
            <a:off x="2146950" y="1333016"/>
            <a:ext cx="8127350" cy="5334484"/>
          </a:xfrm>
        </p:spPr>
      </p:pic>
    </p:spTree>
    <p:extLst>
      <p:ext uri="{BB962C8B-B14F-4D97-AF65-F5344CB8AC3E}">
        <p14:creationId xmlns:p14="http://schemas.microsoft.com/office/powerpoint/2010/main" val="390825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F8E5B-E279-EB00-7135-E2912011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Парный </a:t>
            </a:r>
            <a:br>
              <a:rPr lang="ru-RU" dirty="0"/>
            </a:br>
            <a:r>
              <a:rPr lang="ru-RU" dirty="0"/>
              <a:t>график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D6F926-C1B6-0568-D515-201AB89C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70" y="218453"/>
            <a:ext cx="8167630" cy="6421093"/>
          </a:xfrm>
        </p:spPr>
      </p:pic>
    </p:spTree>
    <p:extLst>
      <p:ext uri="{BB962C8B-B14F-4D97-AF65-F5344CB8AC3E}">
        <p14:creationId xmlns:p14="http://schemas.microsoft.com/office/powerpoint/2010/main" val="371329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F1D1D-B7E9-11A3-C597-D4268DCD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Пробное обучение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FF3B3-22BD-9168-0925-C622ED957846}"/>
              </a:ext>
            </a:extLst>
          </p:cNvPr>
          <p:cNvSpPr txBox="1"/>
          <p:nvPr/>
        </p:nvSpPr>
        <p:spPr>
          <a:xfrm>
            <a:off x="5910106" y="2773778"/>
            <a:ext cx="6094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random </a:t>
            </a:r>
            <a:r>
              <a:rPr lang="en-GB" dirty="0" err="1"/>
              <a:t>classification_report</a:t>
            </a:r>
            <a:r>
              <a:rPr lang="en-GB" dirty="0"/>
              <a:t>:</a:t>
            </a:r>
          </a:p>
          <a:p>
            <a:r>
              <a:rPr lang="en-GB" dirty="0"/>
              <a:t>               precision    recall  f1-score   support</a:t>
            </a:r>
          </a:p>
          <a:p>
            <a:endParaRPr lang="en-GB" dirty="0"/>
          </a:p>
          <a:p>
            <a:r>
              <a:rPr lang="en-GB" dirty="0"/>
              <a:t>   1-Octanol       1.00      1.00      1.00        13</a:t>
            </a:r>
          </a:p>
          <a:p>
            <a:r>
              <a:rPr lang="en-GB" dirty="0"/>
              <a:t>  1-Propanol       0.29      0.62      0.40         8</a:t>
            </a:r>
          </a:p>
          <a:p>
            <a:r>
              <a:rPr lang="en-GB" dirty="0"/>
              <a:t>1-isobutanol       0.00      0.00      0.00        14</a:t>
            </a:r>
          </a:p>
          <a:p>
            <a:r>
              <a:rPr lang="en-GB" dirty="0"/>
              <a:t>   2-Butanol       0.60      0.86      0.71        14</a:t>
            </a:r>
          </a:p>
          <a:p>
            <a:r>
              <a:rPr lang="en-GB" dirty="0"/>
              <a:t>  2-propanol       0.92      0.79      0.85        14</a:t>
            </a:r>
          </a:p>
          <a:p>
            <a:endParaRPr lang="en-GB" dirty="0"/>
          </a:p>
          <a:p>
            <a:r>
              <a:rPr lang="en-GB" dirty="0"/>
              <a:t>    accuracy                           0.65        63</a:t>
            </a:r>
          </a:p>
          <a:p>
            <a:r>
              <a:rPr lang="en-GB" dirty="0"/>
              <a:t>   macro </a:t>
            </a:r>
            <a:r>
              <a:rPr lang="en-GB" dirty="0" err="1"/>
              <a:t>avg</a:t>
            </a:r>
            <a:r>
              <a:rPr lang="en-GB" dirty="0"/>
              <a:t>       0.56      0.65      0.59        63</a:t>
            </a:r>
          </a:p>
          <a:p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   0.58      0.65      0.60        63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422A4-4DB1-D761-A65F-86753752FF88}"/>
              </a:ext>
            </a:extLst>
          </p:cNvPr>
          <p:cNvSpPr txBox="1"/>
          <p:nvPr/>
        </p:nvSpPr>
        <p:spPr>
          <a:xfrm>
            <a:off x="466411" y="2760643"/>
            <a:ext cx="6094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grid </a:t>
            </a:r>
            <a:r>
              <a:rPr lang="en-GB" dirty="0" err="1"/>
              <a:t>classification_report</a:t>
            </a:r>
            <a:r>
              <a:rPr lang="en-GB" dirty="0"/>
              <a:t> (1000 and 3000 iterations):</a:t>
            </a:r>
          </a:p>
          <a:p>
            <a:r>
              <a:rPr lang="en-GB" dirty="0"/>
              <a:t>                   precision    recall  f1-score   support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   1-Octanol       1.00      1.00      1.00        13</a:t>
            </a:r>
          </a:p>
          <a:p>
            <a:r>
              <a:rPr lang="en-GB" dirty="0"/>
              <a:t>      1-Propanol       0.45      0.62      0.53         8</a:t>
            </a:r>
          </a:p>
          <a:p>
            <a:r>
              <a:rPr lang="en-GB" dirty="0"/>
              <a:t>    1-isobutanol       0.50      0.21      0.30        14</a:t>
            </a:r>
          </a:p>
          <a:p>
            <a:r>
              <a:rPr lang="en-GB" dirty="0"/>
              <a:t>       2-Butanol       0.72      0.93      0.81        14</a:t>
            </a:r>
          </a:p>
          <a:p>
            <a:r>
              <a:rPr lang="en-GB" dirty="0"/>
              <a:t>      2-propanol       0.80      0.86      0.83        14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    accuracy                           0.73        63</a:t>
            </a:r>
          </a:p>
          <a:p>
            <a:r>
              <a:rPr lang="en-GB" dirty="0"/>
              <a:t>       macro </a:t>
            </a:r>
            <a:r>
              <a:rPr lang="en-GB" dirty="0" err="1"/>
              <a:t>avg</a:t>
            </a:r>
            <a:r>
              <a:rPr lang="en-GB" dirty="0"/>
              <a:t>       0.70      0.72      0.69        63</a:t>
            </a:r>
          </a:p>
          <a:p>
            <a:r>
              <a:rPr lang="en-GB" dirty="0"/>
              <a:t>    weighted </a:t>
            </a:r>
            <a:r>
              <a:rPr lang="en-GB" dirty="0" err="1"/>
              <a:t>avg</a:t>
            </a:r>
            <a:r>
              <a:rPr lang="en-GB" dirty="0"/>
              <a:t>       0.71      0.73      0.70        63</a:t>
            </a:r>
          </a:p>
        </p:txBody>
      </p:sp>
    </p:spTree>
    <p:extLst>
      <p:ext uri="{BB962C8B-B14F-4D97-AF65-F5344CB8AC3E}">
        <p14:creationId xmlns:p14="http://schemas.microsoft.com/office/powerpoint/2010/main" val="4931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5DFE7-AF7A-51D8-E500-5DEDDF49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Точность предсказания</a:t>
            </a:r>
            <a:endParaRPr lang="en-GB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2545B9-5E4A-582B-4605-997F93BD5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10872" r="8629" b="1861"/>
          <a:stretch/>
        </p:blipFill>
        <p:spPr>
          <a:xfrm>
            <a:off x="2562639" y="1564045"/>
            <a:ext cx="6911561" cy="5192355"/>
          </a:xfrm>
        </p:spPr>
      </p:pic>
    </p:spTree>
    <p:extLst>
      <p:ext uri="{BB962C8B-B14F-4D97-AF65-F5344CB8AC3E}">
        <p14:creationId xmlns:p14="http://schemas.microsoft.com/office/powerpoint/2010/main" val="356413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BE95-CD2C-95F8-E7E3-E638FF5A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1" y="365125"/>
            <a:ext cx="11987683" cy="1325563"/>
          </a:xfrm>
        </p:spPr>
        <p:txBody>
          <a:bodyPr>
            <a:normAutofit/>
          </a:bodyPr>
          <a:lstStyle/>
          <a:p>
            <a:r>
              <a:rPr lang="ru-RU" sz="4300" dirty="0"/>
              <a:t>Тестирование модели</a:t>
            </a:r>
            <a:endParaRPr lang="en-GB" sz="4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85948-F4A9-F6FE-BF2B-4FAEDCDAC3F1}"/>
              </a:ext>
            </a:extLst>
          </p:cNvPr>
          <p:cNvSpPr txBox="1"/>
          <p:nvPr/>
        </p:nvSpPr>
        <p:spPr>
          <a:xfrm>
            <a:off x="678264" y="2044005"/>
            <a:ext cx="30396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# </a:t>
            </a:r>
            <a:r>
              <a:rPr lang="en-GB" dirty="0" err="1"/>
              <a:t>test_predict</a:t>
            </a:r>
            <a:r>
              <a:rPr lang="en-GB" dirty="0"/>
              <a:t> for</a:t>
            </a:r>
          </a:p>
          <a:p>
            <a:r>
              <a:rPr lang="en-GB" dirty="0"/>
              <a:t>    # 0.02 = ['2-Butanol’] </a:t>
            </a:r>
            <a:endParaRPr lang="ru-RU" dirty="0"/>
          </a:p>
          <a:p>
            <a:r>
              <a:rPr lang="ru-RU" dirty="0"/>
              <a:t>…</a:t>
            </a:r>
            <a:r>
              <a:rPr lang="en-GB" dirty="0"/>
              <a:t>    </a:t>
            </a:r>
          </a:p>
          <a:p>
            <a:r>
              <a:rPr lang="en-GB" dirty="0"/>
              <a:t>    # 0.22 = ['2-Butanol’]</a:t>
            </a:r>
            <a:endParaRPr lang="ru-RU" dirty="0"/>
          </a:p>
          <a:p>
            <a:r>
              <a:rPr lang="ru-RU" dirty="0"/>
              <a:t>…</a:t>
            </a:r>
            <a:endParaRPr lang="en-GB" dirty="0"/>
          </a:p>
          <a:p>
            <a:r>
              <a:rPr lang="en-GB" dirty="0"/>
              <a:t>    # 0.42 = ['1-Propanol']</a:t>
            </a:r>
          </a:p>
          <a:p>
            <a:r>
              <a:rPr lang="en-GB" dirty="0"/>
              <a:t>    # 0.42 = ['2-Butanol']</a:t>
            </a:r>
          </a:p>
          <a:p>
            <a:r>
              <a:rPr lang="en-GB" dirty="0"/>
              <a:t>    # 0.42 = ['1-Propanol']</a:t>
            </a:r>
          </a:p>
          <a:p>
            <a:r>
              <a:rPr lang="en-GB" dirty="0"/>
              <a:t>    # 0.42 = ['2-Butanol']</a:t>
            </a:r>
          </a:p>
          <a:p>
            <a:r>
              <a:rPr lang="en-GB" dirty="0"/>
              <a:t>    # 0.42 = ['1-Propanol']</a:t>
            </a:r>
          </a:p>
          <a:p>
            <a:r>
              <a:rPr lang="en-GB" dirty="0"/>
              <a:t>    # 0.62 = ['1-Propanol’]</a:t>
            </a:r>
            <a:endParaRPr lang="ru-RU" dirty="0"/>
          </a:p>
          <a:p>
            <a:r>
              <a:rPr lang="ru-RU" dirty="0"/>
              <a:t>…</a:t>
            </a:r>
            <a:endParaRPr lang="en-GB" dirty="0"/>
          </a:p>
          <a:p>
            <a:r>
              <a:rPr lang="en-GB" dirty="0"/>
              <a:t>    # 0.82 = ['1-Octanol’]</a:t>
            </a:r>
            <a:endParaRPr lang="ru-RU" dirty="0"/>
          </a:p>
          <a:p>
            <a:r>
              <a:rPr lang="ru-RU" dirty="0"/>
              <a:t>…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25968-EE38-2931-FE57-D0953B3B904E}"/>
              </a:ext>
            </a:extLst>
          </p:cNvPr>
          <p:cNvSpPr txBox="1"/>
          <p:nvPr/>
        </p:nvSpPr>
        <p:spPr>
          <a:xfrm>
            <a:off x="5642149" y="3429000"/>
            <a:ext cx="6159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"All the five of the QCM sensors gave successful results, but QCM12-constructed using only NP-was the most successful... The results of 300 different scenarios showed that different alcohols can be classified successfully by using ANN-ABC on the sensor data from QCM12.</a:t>
            </a:r>
            <a:endParaRPr lang="ru-RU" dirty="0"/>
          </a:p>
          <a:p>
            <a:r>
              <a:rPr lang="en-GB" dirty="0"/>
              <a:t>ANN-ABC is able to classify the 5 gasses with a success rate of over 99%. " (https://www.sciencedirect.com/science/article/pii/S2215098619303337)</a:t>
            </a:r>
          </a:p>
        </p:txBody>
      </p:sp>
    </p:spTree>
    <p:extLst>
      <p:ext uri="{BB962C8B-B14F-4D97-AF65-F5344CB8AC3E}">
        <p14:creationId xmlns:p14="http://schemas.microsoft.com/office/powerpoint/2010/main" val="3156887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511</Words>
  <Application>Microsoft Office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Определение возможности определения пяти различных спиртов с помощью двухканального газового датчика</vt:lpstr>
      <vt:lpstr>Задача </vt:lpstr>
      <vt:lpstr>Презентация PowerPoint</vt:lpstr>
      <vt:lpstr>Сравнение Dummy / Log reg</vt:lpstr>
      <vt:lpstr>Диаграмма рассеяния (сенсор QCM12)</vt:lpstr>
      <vt:lpstr>Парный  график</vt:lpstr>
      <vt:lpstr>Пробное обучение </vt:lpstr>
      <vt:lpstr>Точность предсказания</vt:lpstr>
      <vt:lpstr>Тестирование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возможности определения пяти различных спиртов с помощью двухканального газового датчика</dc:title>
  <dc:creator>Парфенов Петр Сергеевич</dc:creator>
  <cp:lastModifiedBy>Парфенов Петр Сергеевич</cp:lastModifiedBy>
  <cp:revision>5</cp:revision>
  <dcterms:created xsi:type="dcterms:W3CDTF">2023-02-09T13:17:09Z</dcterms:created>
  <dcterms:modified xsi:type="dcterms:W3CDTF">2023-02-09T15:31:40Z</dcterms:modified>
</cp:coreProperties>
</file>