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7" r:id="rId9"/>
    <p:sldId id="269" r:id="rId10"/>
    <p:sldId id="268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0D6"/>
    <a:srgbClr val="F30000"/>
    <a:srgbClr val="4D92C7"/>
    <a:srgbClr val="1A73B7"/>
    <a:srgbClr val="FFC0CB"/>
    <a:srgbClr val="FFD700"/>
    <a:srgbClr val="7FFDD4"/>
    <a:srgbClr val="87CEEB"/>
    <a:srgbClr val="0063AE"/>
    <a:srgbClr val="DF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7D1D8-0285-443C-BAEB-B97E74E77594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033AD-515E-424B-902C-C91587E0E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98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033AD-515E-424B-902C-C91587E0E17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929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033AD-515E-424B-902C-C91587E0E17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073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033AD-515E-424B-902C-C91587E0E17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207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033AD-515E-424B-902C-C91587E0E17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59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033AD-515E-424B-902C-C91587E0E17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991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033AD-515E-424B-902C-C91587E0E17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143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033AD-515E-424B-902C-C91587E0E17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088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033AD-515E-424B-902C-C91587E0E17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21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033AD-515E-424B-902C-C91587E0E17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21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033AD-515E-424B-902C-C91587E0E17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886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033AD-515E-424B-902C-C91587E0E17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17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DF8ED-5044-FFC9-FDCE-6247CC787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4AEAFF-8733-DBEA-5B19-3D01E6999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C015D2-C7CC-EE46-798C-9C05C66C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F19F-62FB-4A4B-9CDA-B756FE8F196B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5C75C2-0F40-5A67-7856-1BDD8DEF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AE02D-A774-B946-9838-6BE90693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843D-A8C5-4353-A26C-FD24C2F104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08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98D485-5FD2-E5DF-0B34-306EB31B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537621-5F0F-743C-2C19-A22210C18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8F41BA-6501-D2A9-1736-E08939A5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F19F-62FB-4A4B-9CDA-B756FE8F196B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E468F6-07BF-E907-666E-AE3262E1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1767ED-46D9-3948-4E26-C5E78F75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843D-A8C5-4353-A26C-FD24C2F104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88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B39D23D-967C-10BC-82B8-5A3586EA9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847FBC8-79F5-2922-0C6F-0A579441C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EFD8DE-F9B7-E82B-5D6A-9C5A9B74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F19F-62FB-4A4B-9CDA-B756FE8F196B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EFD1B2-1FAF-06D4-FA99-A4573F9F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025657-ABC5-81A8-575A-DB97C1AA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843D-A8C5-4353-A26C-FD24C2F104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42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E3373E-96E3-66A4-51AC-DF525A96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2FC0CD-E7D5-286E-0887-358645D0D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C7B4D3-6366-1973-DAA8-BEEE5607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F19F-62FB-4A4B-9CDA-B756FE8F196B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43F27B-928C-9B31-B51B-A80490A7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9FC1F2-4FAA-78E4-665F-C1F51B71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843D-A8C5-4353-A26C-FD24C2F104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90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DEB008-704A-521D-51CD-347DFB9F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ED74FB-327E-35E5-49C9-34F773EB5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C50426-726F-4B3E-E662-77B8894D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F19F-62FB-4A4B-9CDA-B756FE8F196B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24CED2-B3A9-4A5F-B5BE-B454CC82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2427FA-E6E6-9CDE-3264-1D28A933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843D-A8C5-4353-A26C-FD24C2F104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55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91009-E4C5-C2EB-C52A-FC43C2E5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ECD8DF-EAFF-6D8F-9BD2-4F73BBE08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A32899-782A-5D3E-E905-940F2A37D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FFEFB0-2DA3-490A-F543-ED1D522C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F19F-62FB-4A4B-9CDA-B756FE8F196B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70B924-917A-0627-5444-D26CD82A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63CFB9-51D9-E87C-4284-6E1D34A0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843D-A8C5-4353-A26C-FD24C2F104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27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6A8895-61F9-DD92-4198-EA077742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196DDA-B440-C4EF-935E-79AB49F4A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9C74D-3558-9D35-04C3-792D9C753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674F70-4DC6-67DD-5279-03B295DCC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D5909FB-CC94-4F36-A673-1EEE65B1F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B2E0D3F-EBCB-B44C-9718-5861D699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F19F-62FB-4A4B-9CDA-B756FE8F196B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48ADE29-B66A-1242-220B-96D57EAD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B28D968-7C8E-81B8-AE62-D4E20B67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843D-A8C5-4353-A26C-FD24C2F104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49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1DA44-42ED-D6C1-9182-12DBEF24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603180-BB5A-7D88-FE28-30CBD2EA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F19F-62FB-4A4B-9CDA-B756FE8F196B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CB9280-522F-AC81-F8B8-70D2EDFD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2F6033-98FD-25C9-51FB-1129AC40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843D-A8C5-4353-A26C-FD24C2F104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52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C4E98EB-F994-3A18-3761-D014B612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F19F-62FB-4A4B-9CDA-B756FE8F196B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BE3374-CCCA-8953-3C7D-608FA39A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4F4BD8-0A90-8D7A-3906-D417C7966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843D-A8C5-4353-A26C-FD24C2F104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585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7E791-4677-9FC0-DBC0-95CA83ED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73D5B1-6BE9-A9A3-6FDB-694708477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F9B877-3207-9ADC-B408-28BAFFCBF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0C8302-240C-B4DA-1A3E-A877C9AA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F19F-62FB-4A4B-9CDA-B756FE8F196B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AA2683-382F-98A2-A5BB-F39049DC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EFB7BF-CABD-9798-B13E-7A8CB322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843D-A8C5-4353-A26C-FD24C2F104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16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A61D8-95FD-D410-A7A9-5EDA0FDB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CBCA035-CBB3-9379-895E-B17E6B7D8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30C9D4-B37A-FE56-6A21-B21121EE7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F4F38D-AB74-D99A-09DD-933A7217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F19F-62FB-4A4B-9CDA-B756FE8F196B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3ADBA5-7260-04EB-547E-207B098B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112BBA-D99A-EBD3-44DA-13DD219E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D843D-A8C5-4353-A26C-FD24C2F104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9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E2C8D4-4A80-412A-BF85-7B66D272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B49F5F-1135-C79C-8D3B-9A7488502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0334C3-6BAD-6A7D-8B67-3F2A590AA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5CF19F-62FB-4A4B-9CDA-B756FE8F196B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8AE006-BCD4-0AD1-4CCE-56CA35523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107EAC-0A00-BEA9-67D0-C27145548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1D843D-A8C5-4353-A26C-FD24C2F104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6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microsoft.com/office/2007/relationships/hdphoto" Target="../media/hdphoto4.wdp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microsoft.com/office/2007/relationships/hdphoto" Target="../media/hdphoto5.wdp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3.jpeg"/><Relationship Id="rId7" Type="http://schemas.microsoft.com/office/2007/relationships/hdphoto" Target="../media/hdphoto7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6.wdp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3.jpeg"/><Relationship Id="rId7" Type="http://schemas.microsoft.com/office/2007/relationships/hdphoto" Target="../media/hdphoto3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5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6A4AB6F-93AD-B49D-5510-65000CE260B1}"/>
              </a:ext>
            </a:extLst>
          </p:cNvPr>
          <p:cNvSpPr txBox="1"/>
          <p:nvPr/>
        </p:nvSpPr>
        <p:spPr>
          <a:xfrm>
            <a:off x="2976880" y="1558071"/>
            <a:ext cx="4848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Calibri" panose="020F0502020204030204" pitchFamily="34" charset="0"/>
              </a:rPr>
              <a:t>ATELIER SAS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10AA41B-30DB-7131-4A0E-8D16E246DBED}"/>
              </a:ext>
            </a:extLst>
          </p:cNvPr>
          <p:cNvSpPr txBox="1"/>
          <p:nvPr/>
        </p:nvSpPr>
        <p:spPr>
          <a:xfrm>
            <a:off x="2976880" y="2967335"/>
            <a:ext cx="8209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Dynamiques des Alternances en Centre-Val de Loire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B98EC03-7D83-CA54-CFDE-0A3D6237FE80}"/>
              </a:ext>
            </a:extLst>
          </p:cNvPr>
          <p:cNvCxnSpPr>
            <a:cxnSpLocks/>
          </p:cNvCxnSpPr>
          <p:nvPr/>
        </p:nvCxnSpPr>
        <p:spPr>
          <a:xfrm>
            <a:off x="2976880" y="2685494"/>
            <a:ext cx="60833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ED779F8D-A2AF-31D1-A485-872AFF63ED76}"/>
              </a:ext>
            </a:extLst>
          </p:cNvPr>
          <p:cNvSpPr txBox="1"/>
          <p:nvPr/>
        </p:nvSpPr>
        <p:spPr>
          <a:xfrm>
            <a:off x="2976880" y="5684649"/>
            <a:ext cx="60833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Présenté par Quentin RUEL et </a:t>
            </a:r>
            <a:r>
              <a:rPr lang="fr-FR" sz="2200" dirty="0" err="1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Njiva</a:t>
            </a:r>
            <a:r>
              <a:rPr lang="fr-FR" sz="2200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RAKOTO</a:t>
            </a:r>
          </a:p>
        </p:txBody>
      </p:sp>
      <p:pic>
        <p:nvPicPr>
          <p:cNvPr id="20" name="Image 19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8D723FD4-DA56-42C4-6977-20C2EA3D99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40" y="84411"/>
            <a:ext cx="2867660" cy="820254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1903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3F1E30AC-076C-46C4-708D-533AB1F2AA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9440" y="1694831"/>
            <a:ext cx="4432265" cy="505321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13F4B968-AE50-BD97-D2AB-85461F72FDE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341680" y="2172893"/>
            <a:ext cx="5088533" cy="4077019"/>
          </a:xfrm>
          <a:custGeom>
            <a:avLst/>
            <a:gdLst/>
            <a:ahLst/>
            <a:cxnLst/>
            <a:rect l="l" t="t" r="r" b="b"/>
            <a:pathLst>
              <a:path w="5088533" h="4077019">
                <a:moveTo>
                  <a:pt x="0" y="0"/>
                </a:moveTo>
                <a:lnTo>
                  <a:pt x="5088533" y="0"/>
                </a:lnTo>
                <a:lnTo>
                  <a:pt x="5088533" y="4077019"/>
                </a:lnTo>
                <a:lnTo>
                  <a:pt x="1746262" y="4077019"/>
                </a:lnTo>
                <a:lnTo>
                  <a:pt x="1791870" y="4062577"/>
                </a:lnTo>
                <a:cubicBezTo>
                  <a:pt x="1897096" y="4021885"/>
                  <a:pt x="1958538" y="3972830"/>
                  <a:pt x="1958538" y="3920026"/>
                </a:cubicBezTo>
                <a:cubicBezTo>
                  <a:pt x="1958538" y="3779215"/>
                  <a:pt x="1521614" y="3665065"/>
                  <a:pt x="982641" y="3665065"/>
                </a:cubicBezTo>
                <a:cubicBezTo>
                  <a:pt x="443668" y="3665065"/>
                  <a:pt x="6744" y="3779215"/>
                  <a:pt x="6744" y="3920026"/>
                </a:cubicBezTo>
                <a:cubicBezTo>
                  <a:pt x="6744" y="3972830"/>
                  <a:pt x="68187" y="4021885"/>
                  <a:pt x="173412" y="4062577"/>
                </a:cubicBezTo>
                <a:lnTo>
                  <a:pt x="219021" y="4077019"/>
                </a:lnTo>
                <a:lnTo>
                  <a:pt x="0" y="4077019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60D037A-D4A6-2CEC-D480-60DBE4377340}"/>
              </a:ext>
            </a:extLst>
          </p:cNvPr>
          <p:cNvSpPr/>
          <p:nvPr/>
        </p:nvSpPr>
        <p:spPr>
          <a:xfrm>
            <a:off x="599440" y="6602941"/>
            <a:ext cx="1646049" cy="255060"/>
          </a:xfrm>
          <a:prstGeom prst="rect">
            <a:avLst/>
          </a:prstGeom>
          <a:solidFill>
            <a:srgbClr val="7FB0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AA3F3D-C399-71BA-E237-01664B0BC455}"/>
              </a:ext>
            </a:extLst>
          </p:cNvPr>
          <p:cNvSpPr/>
          <p:nvPr/>
        </p:nvSpPr>
        <p:spPr>
          <a:xfrm>
            <a:off x="179547" y="6092821"/>
            <a:ext cx="1646049" cy="510119"/>
          </a:xfrm>
          <a:prstGeom prst="rect">
            <a:avLst/>
          </a:prstGeom>
          <a:solidFill>
            <a:srgbClr val="7FB0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D2F129-0C09-3032-9223-CE522932C0B6}"/>
              </a:ext>
            </a:extLst>
          </p:cNvPr>
          <p:cNvSpPr/>
          <p:nvPr/>
        </p:nvSpPr>
        <p:spPr>
          <a:xfrm>
            <a:off x="51733" y="5896884"/>
            <a:ext cx="1646049" cy="510119"/>
          </a:xfrm>
          <a:prstGeom prst="rect">
            <a:avLst/>
          </a:prstGeom>
          <a:solidFill>
            <a:srgbClr val="7FB0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6D8DCF-53FE-23E3-7858-B8B1079788E5}"/>
              </a:ext>
            </a:extLst>
          </p:cNvPr>
          <p:cNvSpPr/>
          <p:nvPr/>
        </p:nvSpPr>
        <p:spPr>
          <a:xfrm>
            <a:off x="442474" y="6249912"/>
            <a:ext cx="1646049" cy="510119"/>
          </a:xfrm>
          <a:prstGeom prst="rect">
            <a:avLst/>
          </a:prstGeom>
          <a:solidFill>
            <a:srgbClr val="7FB0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45041-0E43-6B95-FEE2-0CDBFF211BDF}"/>
              </a:ext>
            </a:extLst>
          </p:cNvPr>
          <p:cNvSpPr/>
          <p:nvPr/>
        </p:nvSpPr>
        <p:spPr>
          <a:xfrm>
            <a:off x="5837969" y="6423683"/>
            <a:ext cx="1788906" cy="324357"/>
          </a:xfrm>
          <a:prstGeom prst="rect">
            <a:avLst/>
          </a:prstGeom>
          <a:solidFill>
            <a:srgbClr val="7FB0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436D30-F4E8-04C7-D066-3C2B4417D7FB}"/>
              </a:ext>
            </a:extLst>
          </p:cNvPr>
          <p:cNvSpPr/>
          <p:nvPr/>
        </p:nvSpPr>
        <p:spPr>
          <a:xfrm>
            <a:off x="5188671" y="6320155"/>
            <a:ext cx="1153009" cy="252980"/>
          </a:xfrm>
          <a:prstGeom prst="rect">
            <a:avLst/>
          </a:prstGeom>
          <a:solidFill>
            <a:srgbClr val="7FB0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69EDA2E-F0F2-F133-91AF-08E9DE48D8E2}"/>
              </a:ext>
            </a:extLst>
          </p:cNvPr>
          <p:cNvSpPr txBox="1"/>
          <p:nvPr/>
        </p:nvSpPr>
        <p:spPr>
          <a:xfrm>
            <a:off x="1422464" y="1171611"/>
            <a:ext cx="41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Centre-Val de Loire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64D11C6-E61D-47A5-3624-DDFDCF66201D}"/>
              </a:ext>
            </a:extLst>
          </p:cNvPr>
          <p:cNvSpPr txBox="1"/>
          <p:nvPr/>
        </p:nvSpPr>
        <p:spPr>
          <a:xfrm>
            <a:off x="7705328" y="1171611"/>
            <a:ext cx="236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Île de France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FCE0B2E-B81F-DDD2-9702-8336D171D02D}"/>
              </a:ext>
            </a:extLst>
          </p:cNvPr>
          <p:cNvSpPr txBox="1"/>
          <p:nvPr/>
        </p:nvSpPr>
        <p:spPr>
          <a:xfrm>
            <a:off x="599440" y="206791"/>
            <a:ext cx="845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fr-FR" sz="3200" b="1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|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Analyse des tendances des lieux d’alternance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9B249D0-3DA6-6882-09FF-6705685F2334}"/>
              </a:ext>
            </a:extLst>
          </p:cNvPr>
          <p:cNvCxnSpPr>
            <a:cxnSpLocks/>
          </p:cNvCxnSpPr>
          <p:nvPr/>
        </p:nvCxnSpPr>
        <p:spPr>
          <a:xfrm>
            <a:off x="599440" y="907752"/>
            <a:ext cx="833621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Image 27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23186E79-362F-6C16-4F32-9A51072FBAC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40" y="84411"/>
            <a:ext cx="2867660" cy="820254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4230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>
            <a:extLst>
              <a:ext uri="{FF2B5EF4-FFF2-40B4-BE49-F238E27FC236}">
                <a16:creationId xmlns:a16="http://schemas.microsoft.com/office/drawing/2014/main" id="{C0254ACC-7F32-A1D7-4E00-3A7168F9575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61530" y="2829010"/>
            <a:ext cx="1737885" cy="165801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A51F38FB-D5DF-0F0E-544A-BBAF5CFB09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61530" y="1121483"/>
            <a:ext cx="1734571" cy="1658011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25F932B3-05E7-D334-9529-199B3D644EC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2542" y="1105560"/>
            <a:ext cx="1803642" cy="1692914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194A8675-CDB8-BFFA-F31D-5A4164B15ED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32374" y="2850420"/>
            <a:ext cx="1735724" cy="1658150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022CD3F8-9C8D-3489-AB14-FFDA3812B238}"/>
              </a:ext>
            </a:extLst>
          </p:cNvPr>
          <p:cNvSpPr txBox="1"/>
          <p:nvPr/>
        </p:nvSpPr>
        <p:spPr>
          <a:xfrm>
            <a:off x="6972669" y="1419709"/>
            <a:ext cx="937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LP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1D7258C-45C6-5929-A944-427FA51EEED6}"/>
              </a:ext>
            </a:extLst>
          </p:cNvPr>
          <p:cNvSpPr txBox="1"/>
          <p:nvPr/>
        </p:nvSpPr>
        <p:spPr>
          <a:xfrm>
            <a:off x="9667060" y="1429583"/>
            <a:ext cx="96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DUT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EF72539-4BF4-2B86-C9EE-6A5859AE4C6A}"/>
              </a:ext>
            </a:extLst>
          </p:cNvPr>
          <p:cNvSpPr txBox="1"/>
          <p:nvPr/>
        </p:nvSpPr>
        <p:spPr>
          <a:xfrm>
            <a:off x="6722518" y="3166854"/>
            <a:ext cx="165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Master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8B52E6F-615D-AEAD-5A70-801F9660FC30}"/>
              </a:ext>
            </a:extLst>
          </p:cNvPr>
          <p:cNvSpPr txBox="1"/>
          <p:nvPr/>
        </p:nvSpPr>
        <p:spPr>
          <a:xfrm>
            <a:off x="9678398" y="3166854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BUT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3D17A7F9-9B7C-5645-E190-39403059EAB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33526" y="4565911"/>
            <a:ext cx="1758401" cy="1692000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EA943AB3-E17C-DAEA-2C8D-5F1077D7E17C}"/>
              </a:ext>
            </a:extLst>
          </p:cNvPr>
          <p:cNvSpPr txBox="1"/>
          <p:nvPr/>
        </p:nvSpPr>
        <p:spPr>
          <a:xfrm>
            <a:off x="6461931" y="5431454"/>
            <a:ext cx="1562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DCG-DSCG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63EF7DBD-D5C5-6D0F-15F5-879C4483B4D7}"/>
              </a:ext>
            </a:extLst>
          </p:cNvPr>
          <p:cNvSpPr/>
          <p:nvPr/>
        </p:nvSpPr>
        <p:spPr>
          <a:xfrm>
            <a:off x="8779666" y="4880925"/>
            <a:ext cx="462987" cy="256497"/>
          </a:xfrm>
          <a:prstGeom prst="roundRect">
            <a:avLst/>
          </a:prstGeom>
          <a:solidFill>
            <a:srgbClr val="87CEEB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260A46C4-A5A5-A5E4-9B20-7E8C24AB7F1B}"/>
              </a:ext>
            </a:extLst>
          </p:cNvPr>
          <p:cNvSpPr/>
          <p:nvPr/>
        </p:nvSpPr>
        <p:spPr>
          <a:xfrm>
            <a:off x="8779668" y="5568787"/>
            <a:ext cx="462987" cy="256497"/>
          </a:xfrm>
          <a:prstGeom prst="roundRect">
            <a:avLst/>
          </a:prstGeom>
          <a:solidFill>
            <a:srgbClr val="FFC0CB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334E59AA-950B-4200-2DFB-A38CD387B0B8}"/>
              </a:ext>
            </a:extLst>
          </p:cNvPr>
          <p:cNvSpPr/>
          <p:nvPr/>
        </p:nvSpPr>
        <p:spPr>
          <a:xfrm>
            <a:off x="8779667" y="5225787"/>
            <a:ext cx="462987" cy="256497"/>
          </a:xfrm>
          <a:prstGeom prst="roundRect">
            <a:avLst/>
          </a:prstGeom>
          <a:solidFill>
            <a:srgbClr val="FFD7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7AD24015-05A0-725B-F5E4-0C8A144A853F}"/>
              </a:ext>
            </a:extLst>
          </p:cNvPr>
          <p:cNvSpPr/>
          <p:nvPr/>
        </p:nvSpPr>
        <p:spPr>
          <a:xfrm>
            <a:off x="8779669" y="5927869"/>
            <a:ext cx="462987" cy="256497"/>
          </a:xfrm>
          <a:prstGeom prst="roundRect">
            <a:avLst/>
          </a:prstGeom>
          <a:solidFill>
            <a:srgbClr val="7FFDD4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59D029A-7F04-53BC-FC7F-1E984C887C06}"/>
              </a:ext>
            </a:extLst>
          </p:cNvPr>
          <p:cNvSpPr txBox="1"/>
          <p:nvPr/>
        </p:nvSpPr>
        <p:spPr>
          <a:xfrm>
            <a:off x="9328969" y="4824508"/>
            <a:ext cx="210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</a:rPr>
              <a:t>Centre-Val de Loire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553453D-2B55-D0E0-F382-D001DE04A5D0}"/>
              </a:ext>
            </a:extLst>
          </p:cNvPr>
          <p:cNvSpPr txBox="1"/>
          <p:nvPr/>
        </p:nvSpPr>
        <p:spPr>
          <a:xfrm>
            <a:off x="9328969" y="5514232"/>
            <a:ext cx="272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</a:rPr>
              <a:t>Bourgogne-Franche-Comté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A408F45-80EF-F950-81B2-F50C41E2F185}"/>
              </a:ext>
            </a:extLst>
          </p:cNvPr>
          <p:cNvSpPr txBox="1"/>
          <p:nvPr/>
        </p:nvSpPr>
        <p:spPr>
          <a:xfrm>
            <a:off x="9337587" y="5169370"/>
            <a:ext cx="210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</a:rPr>
              <a:t>Île de France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07C2535-3DF4-DCF3-66FA-C934F8FF85A2}"/>
              </a:ext>
            </a:extLst>
          </p:cNvPr>
          <p:cNvSpPr txBox="1"/>
          <p:nvPr/>
        </p:nvSpPr>
        <p:spPr>
          <a:xfrm>
            <a:off x="9337586" y="5846199"/>
            <a:ext cx="210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Roboto Condensed" panose="02000000000000000000" pitchFamily="2" charset="0"/>
                <a:ea typeface="Roboto Condensed" panose="02000000000000000000" pitchFamily="2" charset="0"/>
              </a:rPr>
              <a:t>Autres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244052A-5CB5-D0B0-5869-DA150F45F80C}"/>
              </a:ext>
            </a:extLst>
          </p:cNvPr>
          <p:cNvSpPr txBox="1"/>
          <p:nvPr/>
        </p:nvSpPr>
        <p:spPr>
          <a:xfrm>
            <a:off x="448719" y="1746103"/>
            <a:ext cx="565440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Répartition très similaire entre les 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BUT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DUT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accent1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Les 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DCG-DSCG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se démarquent avec une forte part d’alternances en B-F-C : explicable au vu de la spécialité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accent1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Les 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Masters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ont significativement une plus grande part d’alternances en Île de France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accent1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endParaRPr lang="fr-FR" dirty="0"/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876F0755-E132-2559-6704-83F08DDE8194}"/>
              </a:ext>
            </a:extLst>
          </p:cNvPr>
          <p:cNvCxnSpPr>
            <a:cxnSpLocks/>
          </p:cNvCxnSpPr>
          <p:nvPr/>
        </p:nvCxnSpPr>
        <p:spPr>
          <a:xfrm flipV="1">
            <a:off x="8504696" y="4676934"/>
            <a:ext cx="0" cy="1664872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1C076883-2CE2-CD1F-E156-B1177AEBAFE0}"/>
              </a:ext>
            </a:extLst>
          </p:cNvPr>
          <p:cNvCxnSpPr>
            <a:cxnSpLocks/>
          </p:cNvCxnSpPr>
          <p:nvPr/>
        </p:nvCxnSpPr>
        <p:spPr>
          <a:xfrm>
            <a:off x="599440" y="907752"/>
            <a:ext cx="833621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E4138C95-6AEF-03D4-B0D5-AF87C9EE327B}"/>
              </a:ext>
            </a:extLst>
          </p:cNvPr>
          <p:cNvSpPr txBox="1"/>
          <p:nvPr/>
        </p:nvSpPr>
        <p:spPr>
          <a:xfrm>
            <a:off x="599440" y="206791"/>
            <a:ext cx="845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fr-FR" sz="3200" b="1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|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Analyse des tendances des lieux d’alternance</a:t>
            </a:r>
          </a:p>
        </p:txBody>
      </p:sp>
      <p:pic>
        <p:nvPicPr>
          <p:cNvPr id="62" name="Image 61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D1F2248D-67AF-7CD9-A2B8-2E91FA32465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40" y="84411"/>
            <a:ext cx="2867660" cy="820254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75FAE74-4ACB-BB87-D549-F19921CAFF2B}"/>
              </a:ext>
            </a:extLst>
          </p:cNvPr>
          <p:cNvCxnSpPr>
            <a:cxnSpLocks/>
          </p:cNvCxnSpPr>
          <p:nvPr/>
        </p:nvCxnSpPr>
        <p:spPr>
          <a:xfrm flipH="1" flipV="1">
            <a:off x="8494864" y="4676933"/>
            <a:ext cx="3323510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610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3422AEF1-2B50-4DA2-6D35-93BA509CF108}"/>
              </a:ext>
            </a:extLst>
          </p:cNvPr>
          <p:cNvSpPr txBox="1"/>
          <p:nvPr/>
        </p:nvSpPr>
        <p:spPr>
          <a:xfrm>
            <a:off x="599440" y="206791"/>
            <a:ext cx="845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fr-FR" sz="3200" b="1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|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Analyse des tendances des lieux d’alternance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DB3F72F-738D-74D0-CEBA-3364EF0D2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1554391"/>
            <a:ext cx="5456986" cy="4119607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8B50C9C-8C3F-2D6B-C708-12185D123DE1}"/>
              </a:ext>
            </a:extLst>
          </p:cNvPr>
          <p:cNvCxnSpPr>
            <a:cxnSpLocks/>
          </p:cNvCxnSpPr>
          <p:nvPr/>
        </p:nvCxnSpPr>
        <p:spPr>
          <a:xfrm>
            <a:off x="599440" y="907752"/>
            <a:ext cx="833621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Image 11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81125366-59AF-4088-3B20-6EE7309A9BF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40" y="84411"/>
            <a:ext cx="2867660" cy="820254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6192E7B-BAE7-5AF5-14AF-0BD88F70FBDE}"/>
              </a:ext>
            </a:extLst>
          </p:cNvPr>
          <p:cNvSpPr txBox="1"/>
          <p:nvPr/>
        </p:nvSpPr>
        <p:spPr>
          <a:xfrm>
            <a:off x="599440" y="1519014"/>
            <a:ext cx="51425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La répartition des 3 premiers quartiles des </a:t>
            </a:r>
            <a:r>
              <a:rPr lang="fr-FR" sz="2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BUT</a:t>
            </a:r>
            <a:r>
              <a:rPr lang="fr-FR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, </a:t>
            </a:r>
            <a:r>
              <a:rPr lang="fr-FR" sz="2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DUT</a:t>
            </a:r>
            <a:r>
              <a:rPr lang="fr-FR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fr-FR" sz="2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LP</a:t>
            </a:r>
            <a:r>
              <a:rPr lang="fr-FR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est sensiblement équivalente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Les lieux d’alternances des </a:t>
            </a:r>
            <a:r>
              <a:rPr lang="fr-FR" sz="2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DCG-DSCG</a:t>
            </a:r>
            <a:r>
              <a:rPr lang="fr-FR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sont considérablement moins éloignés que ceux des autres types de diplômes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Au moins la moitié des </a:t>
            </a:r>
            <a:r>
              <a:rPr lang="fr-FR" sz="24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Masters</a:t>
            </a:r>
            <a:r>
              <a:rPr lang="fr-FR" sz="24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 font leur alternance dans la même ville que leur établissement de formation</a:t>
            </a:r>
          </a:p>
        </p:txBody>
      </p:sp>
    </p:spTree>
    <p:extLst>
      <p:ext uri="{BB962C8B-B14F-4D97-AF65-F5344CB8AC3E}">
        <p14:creationId xmlns:p14="http://schemas.microsoft.com/office/powerpoint/2010/main" val="379093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A805B6-AD87-8A32-8D8D-8F14983EF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B085E1FB-AD11-CA24-444D-3D8AD5FE1B9A}"/>
              </a:ext>
            </a:extLst>
          </p:cNvPr>
          <p:cNvSpPr txBox="1"/>
          <p:nvPr/>
        </p:nvSpPr>
        <p:spPr>
          <a:xfrm>
            <a:off x="599440" y="206791"/>
            <a:ext cx="845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fr-FR" sz="3200" b="1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|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Analyse des tendances des Masters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62CE0AA-8063-46EE-C1D0-8F8C1511D9D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143" y="1054666"/>
            <a:ext cx="5725103" cy="5396493"/>
          </a:xfrm>
          <a:prstGeom prst="rect">
            <a:avLst/>
          </a:prstGeom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15E0001-8F82-AC66-E81A-CB3D76B9AC11}"/>
              </a:ext>
            </a:extLst>
          </p:cNvPr>
          <p:cNvCxnSpPr>
            <a:cxnSpLocks/>
          </p:cNvCxnSpPr>
          <p:nvPr/>
        </p:nvCxnSpPr>
        <p:spPr>
          <a:xfrm>
            <a:off x="599440" y="907752"/>
            <a:ext cx="833621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Image 25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974BF544-4D5C-8A92-3FDD-769006BF6E3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40" y="84411"/>
            <a:ext cx="2867660" cy="820254"/>
          </a:xfrm>
          <a:prstGeom prst="rect">
            <a:avLst/>
          </a:prstGeom>
          <a:effectLst>
            <a:softEdge rad="0"/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09462B3-52A4-D47D-BB84-10C43DCDDFFD}"/>
              </a:ext>
            </a:extLst>
          </p:cNvPr>
          <p:cNvSpPr/>
          <p:nvPr/>
        </p:nvSpPr>
        <p:spPr>
          <a:xfrm>
            <a:off x="260137" y="6003122"/>
            <a:ext cx="1917024" cy="496560"/>
          </a:xfrm>
          <a:prstGeom prst="rect">
            <a:avLst/>
          </a:prstGeom>
          <a:solidFill>
            <a:srgbClr val="4D92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9A8DCF-9AA2-32D7-2657-DC607CE5E6C0}"/>
              </a:ext>
            </a:extLst>
          </p:cNvPr>
          <p:cNvSpPr/>
          <p:nvPr/>
        </p:nvSpPr>
        <p:spPr>
          <a:xfrm>
            <a:off x="720904" y="6228125"/>
            <a:ext cx="2696903" cy="496560"/>
          </a:xfrm>
          <a:prstGeom prst="rect">
            <a:avLst/>
          </a:prstGeom>
          <a:solidFill>
            <a:srgbClr val="4D92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0BBD61-DA56-103A-8CEE-A488172D1F9C}"/>
              </a:ext>
            </a:extLst>
          </p:cNvPr>
          <p:cNvSpPr/>
          <p:nvPr/>
        </p:nvSpPr>
        <p:spPr>
          <a:xfrm>
            <a:off x="720904" y="5822528"/>
            <a:ext cx="1010549" cy="496560"/>
          </a:xfrm>
          <a:prstGeom prst="rect">
            <a:avLst/>
          </a:prstGeom>
          <a:solidFill>
            <a:srgbClr val="4D92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F4A9B9-A10D-2D27-92A3-B027E46F67F5}"/>
              </a:ext>
            </a:extLst>
          </p:cNvPr>
          <p:cNvSpPr/>
          <p:nvPr/>
        </p:nvSpPr>
        <p:spPr>
          <a:xfrm>
            <a:off x="1628530" y="6270697"/>
            <a:ext cx="1010549" cy="496560"/>
          </a:xfrm>
          <a:prstGeom prst="rect">
            <a:avLst/>
          </a:prstGeom>
          <a:solidFill>
            <a:srgbClr val="4D92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FD6087-32BE-7B70-B445-488085158328}"/>
              </a:ext>
            </a:extLst>
          </p:cNvPr>
          <p:cNvSpPr/>
          <p:nvPr/>
        </p:nvSpPr>
        <p:spPr>
          <a:xfrm>
            <a:off x="720903" y="6212588"/>
            <a:ext cx="2696903" cy="554669"/>
          </a:xfrm>
          <a:prstGeom prst="rect">
            <a:avLst/>
          </a:prstGeom>
          <a:solidFill>
            <a:srgbClr val="7FB0D6"/>
          </a:solidFill>
          <a:ln>
            <a:solidFill>
              <a:srgbClr val="7FB0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752539-CD75-289D-5287-35BD155614FB}"/>
              </a:ext>
            </a:extLst>
          </p:cNvPr>
          <p:cNvSpPr/>
          <p:nvPr/>
        </p:nvSpPr>
        <p:spPr>
          <a:xfrm>
            <a:off x="260137" y="5989563"/>
            <a:ext cx="2020074" cy="510119"/>
          </a:xfrm>
          <a:prstGeom prst="rect">
            <a:avLst/>
          </a:prstGeom>
          <a:solidFill>
            <a:srgbClr val="7FB0D6"/>
          </a:solidFill>
          <a:ln>
            <a:solidFill>
              <a:srgbClr val="7FB0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63918B-B7F0-D84A-6FD7-C8563DBAA3CC}"/>
              </a:ext>
            </a:extLst>
          </p:cNvPr>
          <p:cNvSpPr/>
          <p:nvPr/>
        </p:nvSpPr>
        <p:spPr>
          <a:xfrm>
            <a:off x="682905" y="5630965"/>
            <a:ext cx="1064871" cy="510119"/>
          </a:xfrm>
          <a:prstGeom prst="rect">
            <a:avLst/>
          </a:prstGeom>
          <a:solidFill>
            <a:srgbClr val="7FB0D6"/>
          </a:solidFill>
          <a:ln>
            <a:solidFill>
              <a:srgbClr val="7FB0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894C81-42DF-7F3B-FBCA-4986DFA22315}"/>
              </a:ext>
            </a:extLst>
          </p:cNvPr>
          <p:cNvSpPr/>
          <p:nvPr/>
        </p:nvSpPr>
        <p:spPr>
          <a:xfrm>
            <a:off x="1590531" y="6244622"/>
            <a:ext cx="1064871" cy="510119"/>
          </a:xfrm>
          <a:prstGeom prst="rect">
            <a:avLst/>
          </a:prstGeom>
          <a:solidFill>
            <a:srgbClr val="7FB0D6"/>
          </a:solidFill>
          <a:ln>
            <a:solidFill>
              <a:srgbClr val="7FB0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40B055A-1841-205A-A323-38D1CDD8E22B}"/>
              </a:ext>
            </a:extLst>
          </p:cNvPr>
          <p:cNvSpPr txBox="1"/>
          <p:nvPr/>
        </p:nvSpPr>
        <p:spPr>
          <a:xfrm>
            <a:off x="6947175" y="1340020"/>
            <a:ext cx="4361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Carte des Alternances Masters 2017-2018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F67E080-513E-055C-2CE5-7F2D281A1D09}"/>
              </a:ext>
            </a:extLst>
          </p:cNvPr>
          <p:cNvSpPr/>
          <p:nvPr/>
        </p:nvSpPr>
        <p:spPr>
          <a:xfrm>
            <a:off x="7025833" y="2892942"/>
            <a:ext cx="738394" cy="702709"/>
          </a:xfrm>
          <a:prstGeom prst="ellipse">
            <a:avLst/>
          </a:prstGeom>
          <a:solidFill>
            <a:srgbClr val="BE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DCCCAE60-091F-3504-6363-615881580C69}"/>
              </a:ext>
            </a:extLst>
          </p:cNvPr>
          <p:cNvSpPr/>
          <p:nvPr/>
        </p:nvSpPr>
        <p:spPr>
          <a:xfrm>
            <a:off x="7084621" y="3828940"/>
            <a:ext cx="603599" cy="574429"/>
          </a:xfrm>
          <a:prstGeom prst="ellipse">
            <a:avLst/>
          </a:prstGeom>
          <a:solidFill>
            <a:srgbClr val="FF4D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85896F2-7100-B90C-8028-DA91A0F6A998}"/>
              </a:ext>
            </a:extLst>
          </p:cNvPr>
          <p:cNvSpPr/>
          <p:nvPr/>
        </p:nvSpPr>
        <p:spPr>
          <a:xfrm>
            <a:off x="7161014" y="4727102"/>
            <a:ext cx="460683" cy="438419"/>
          </a:xfrm>
          <a:prstGeom prst="ellipse">
            <a:avLst/>
          </a:prstGeom>
          <a:solidFill>
            <a:srgbClr val="FF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5751DAF2-4F90-5DE9-5C11-A6979768DF6C}"/>
              </a:ext>
            </a:extLst>
          </p:cNvPr>
          <p:cNvSpPr/>
          <p:nvPr/>
        </p:nvSpPr>
        <p:spPr>
          <a:xfrm flipH="1">
            <a:off x="7220629" y="5567659"/>
            <a:ext cx="348801" cy="331944"/>
          </a:xfrm>
          <a:prstGeom prst="ellipse">
            <a:avLst/>
          </a:prstGeom>
          <a:solidFill>
            <a:srgbClr val="DFFF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13F2AAE-23B5-43F8-0727-1481AB42B6F2}"/>
              </a:ext>
            </a:extLst>
          </p:cNvPr>
          <p:cNvSpPr txBox="1"/>
          <p:nvPr/>
        </p:nvSpPr>
        <p:spPr>
          <a:xfrm>
            <a:off x="7901586" y="305090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150+ Alternants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A88D71E-68C7-555D-3C6C-6F1E9E9BCC91}"/>
              </a:ext>
            </a:extLst>
          </p:cNvPr>
          <p:cNvSpPr txBox="1"/>
          <p:nvPr/>
        </p:nvSpPr>
        <p:spPr>
          <a:xfrm>
            <a:off x="7904126" y="392276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51-150 Alternants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87ED230-BC9F-F7BB-1341-1DD795582D27}"/>
              </a:ext>
            </a:extLst>
          </p:cNvPr>
          <p:cNvSpPr txBox="1"/>
          <p:nvPr/>
        </p:nvSpPr>
        <p:spPr>
          <a:xfrm>
            <a:off x="7901586" y="475878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16-50 Alternants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0EFB7E9-3940-75E2-77D1-9DBF71544B0F}"/>
              </a:ext>
            </a:extLst>
          </p:cNvPr>
          <p:cNvSpPr txBox="1"/>
          <p:nvPr/>
        </p:nvSpPr>
        <p:spPr>
          <a:xfrm>
            <a:off x="7901586" y="554024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1-15 Alternants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8149AE99-6E69-9CD7-2E12-4C8B793E6C51}"/>
              </a:ext>
            </a:extLst>
          </p:cNvPr>
          <p:cNvCxnSpPr>
            <a:cxnSpLocks/>
          </p:cNvCxnSpPr>
          <p:nvPr/>
        </p:nvCxnSpPr>
        <p:spPr>
          <a:xfrm>
            <a:off x="7025833" y="2635045"/>
            <a:ext cx="3408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57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272732-46AD-0DCC-6498-1BFA97570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3314490-B810-EC14-A812-57D0BE953AF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5684" y="1036015"/>
            <a:ext cx="5703598" cy="545402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6D1FEA0C-6891-C1D5-5CE8-F5883CCE0A72}"/>
              </a:ext>
            </a:extLst>
          </p:cNvPr>
          <p:cNvSpPr txBox="1"/>
          <p:nvPr/>
        </p:nvSpPr>
        <p:spPr>
          <a:xfrm>
            <a:off x="599440" y="206791"/>
            <a:ext cx="845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fr-FR" sz="3200" b="1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|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Analyse des tendances des Masters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69703F11-6CAC-0BA1-8D61-8BBB20AC5E02}"/>
              </a:ext>
            </a:extLst>
          </p:cNvPr>
          <p:cNvCxnSpPr>
            <a:cxnSpLocks/>
          </p:cNvCxnSpPr>
          <p:nvPr/>
        </p:nvCxnSpPr>
        <p:spPr>
          <a:xfrm>
            <a:off x="599440" y="907752"/>
            <a:ext cx="833621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Image 24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5FA951D0-AAE0-2D1A-4812-D547FA5B07A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40" y="84411"/>
            <a:ext cx="2867660" cy="820254"/>
          </a:xfrm>
          <a:prstGeom prst="rect">
            <a:avLst/>
          </a:prstGeom>
          <a:effectLst>
            <a:softEdge rad="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FAC88F-DB4F-3420-C7F8-D61E5988F0F8}"/>
              </a:ext>
            </a:extLst>
          </p:cNvPr>
          <p:cNvSpPr/>
          <p:nvPr/>
        </p:nvSpPr>
        <p:spPr>
          <a:xfrm>
            <a:off x="260137" y="6003122"/>
            <a:ext cx="1917024" cy="496560"/>
          </a:xfrm>
          <a:prstGeom prst="rect">
            <a:avLst/>
          </a:prstGeom>
          <a:solidFill>
            <a:srgbClr val="4D92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FDC17F-9081-A80A-7047-ED72A2452D3D}"/>
              </a:ext>
            </a:extLst>
          </p:cNvPr>
          <p:cNvSpPr/>
          <p:nvPr/>
        </p:nvSpPr>
        <p:spPr>
          <a:xfrm>
            <a:off x="720904" y="6228125"/>
            <a:ext cx="2696903" cy="496560"/>
          </a:xfrm>
          <a:prstGeom prst="rect">
            <a:avLst/>
          </a:prstGeom>
          <a:solidFill>
            <a:srgbClr val="4D92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0DE57-E529-587B-4ADD-4A4DCB82E08F}"/>
              </a:ext>
            </a:extLst>
          </p:cNvPr>
          <p:cNvSpPr/>
          <p:nvPr/>
        </p:nvSpPr>
        <p:spPr>
          <a:xfrm>
            <a:off x="720904" y="5822528"/>
            <a:ext cx="1010549" cy="496560"/>
          </a:xfrm>
          <a:prstGeom prst="rect">
            <a:avLst/>
          </a:prstGeom>
          <a:solidFill>
            <a:srgbClr val="4D92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7A80BA-6AAE-3A74-3DE2-A9F636F77141}"/>
              </a:ext>
            </a:extLst>
          </p:cNvPr>
          <p:cNvSpPr/>
          <p:nvPr/>
        </p:nvSpPr>
        <p:spPr>
          <a:xfrm>
            <a:off x="1628530" y="6270697"/>
            <a:ext cx="1010549" cy="496560"/>
          </a:xfrm>
          <a:prstGeom prst="rect">
            <a:avLst/>
          </a:prstGeom>
          <a:solidFill>
            <a:srgbClr val="4D92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C8AA1D-367C-D4CE-6379-A2B3BA5E9E43}"/>
              </a:ext>
            </a:extLst>
          </p:cNvPr>
          <p:cNvSpPr/>
          <p:nvPr/>
        </p:nvSpPr>
        <p:spPr>
          <a:xfrm>
            <a:off x="720903" y="6212588"/>
            <a:ext cx="2696903" cy="554669"/>
          </a:xfrm>
          <a:prstGeom prst="rect">
            <a:avLst/>
          </a:prstGeom>
          <a:solidFill>
            <a:srgbClr val="7FB0D6"/>
          </a:solidFill>
          <a:ln>
            <a:solidFill>
              <a:srgbClr val="7FB0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3EE73D-FEE1-DDA7-4AB6-A0B563A336F5}"/>
              </a:ext>
            </a:extLst>
          </p:cNvPr>
          <p:cNvSpPr/>
          <p:nvPr/>
        </p:nvSpPr>
        <p:spPr>
          <a:xfrm>
            <a:off x="260137" y="5989563"/>
            <a:ext cx="2020074" cy="510119"/>
          </a:xfrm>
          <a:prstGeom prst="rect">
            <a:avLst/>
          </a:prstGeom>
          <a:solidFill>
            <a:srgbClr val="7FB0D6"/>
          </a:solidFill>
          <a:ln>
            <a:solidFill>
              <a:srgbClr val="7FB0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1B7CB7-8EC2-5607-16A7-0D0619011E0D}"/>
              </a:ext>
            </a:extLst>
          </p:cNvPr>
          <p:cNvSpPr/>
          <p:nvPr/>
        </p:nvSpPr>
        <p:spPr>
          <a:xfrm>
            <a:off x="682905" y="5630965"/>
            <a:ext cx="1064871" cy="510119"/>
          </a:xfrm>
          <a:prstGeom prst="rect">
            <a:avLst/>
          </a:prstGeom>
          <a:solidFill>
            <a:srgbClr val="7FB0D6"/>
          </a:solidFill>
          <a:ln>
            <a:solidFill>
              <a:srgbClr val="7FB0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06FD6-C90A-5A4D-1186-D61B084234AA}"/>
              </a:ext>
            </a:extLst>
          </p:cNvPr>
          <p:cNvSpPr/>
          <p:nvPr/>
        </p:nvSpPr>
        <p:spPr>
          <a:xfrm>
            <a:off x="1590531" y="6244622"/>
            <a:ext cx="1064871" cy="510119"/>
          </a:xfrm>
          <a:prstGeom prst="rect">
            <a:avLst/>
          </a:prstGeom>
          <a:solidFill>
            <a:srgbClr val="7FB0D6"/>
          </a:solidFill>
          <a:ln>
            <a:solidFill>
              <a:srgbClr val="7FB0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8BB1639-3D35-F4A9-D92A-4C4FF435D259}"/>
              </a:ext>
            </a:extLst>
          </p:cNvPr>
          <p:cNvSpPr txBox="1"/>
          <p:nvPr/>
        </p:nvSpPr>
        <p:spPr>
          <a:xfrm>
            <a:off x="6947175" y="1340020"/>
            <a:ext cx="4361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Carte des Alternances Masters 2020-2021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0D12580-A0BF-03B2-70EF-9665C719B803}"/>
              </a:ext>
            </a:extLst>
          </p:cNvPr>
          <p:cNvSpPr/>
          <p:nvPr/>
        </p:nvSpPr>
        <p:spPr>
          <a:xfrm>
            <a:off x="7025833" y="2892942"/>
            <a:ext cx="738394" cy="702709"/>
          </a:xfrm>
          <a:prstGeom prst="ellipse">
            <a:avLst/>
          </a:prstGeom>
          <a:solidFill>
            <a:srgbClr val="BE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3A5610E1-F929-33F7-F7BB-BB2C46635D73}"/>
              </a:ext>
            </a:extLst>
          </p:cNvPr>
          <p:cNvSpPr/>
          <p:nvPr/>
        </p:nvSpPr>
        <p:spPr>
          <a:xfrm>
            <a:off x="7084621" y="3828940"/>
            <a:ext cx="603599" cy="574429"/>
          </a:xfrm>
          <a:prstGeom prst="ellipse">
            <a:avLst/>
          </a:prstGeom>
          <a:solidFill>
            <a:srgbClr val="FF4D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16B0B5D3-FEFA-C0D9-E6F2-C4D730175A87}"/>
              </a:ext>
            </a:extLst>
          </p:cNvPr>
          <p:cNvSpPr/>
          <p:nvPr/>
        </p:nvSpPr>
        <p:spPr>
          <a:xfrm>
            <a:off x="7161014" y="4727102"/>
            <a:ext cx="460683" cy="438419"/>
          </a:xfrm>
          <a:prstGeom prst="ellipse">
            <a:avLst/>
          </a:prstGeom>
          <a:solidFill>
            <a:srgbClr val="FF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A7FAACE-420E-2BA0-902A-F89763D46FF1}"/>
              </a:ext>
            </a:extLst>
          </p:cNvPr>
          <p:cNvSpPr/>
          <p:nvPr/>
        </p:nvSpPr>
        <p:spPr>
          <a:xfrm flipH="1">
            <a:off x="7220629" y="5567659"/>
            <a:ext cx="348801" cy="331944"/>
          </a:xfrm>
          <a:prstGeom prst="ellipse">
            <a:avLst/>
          </a:prstGeom>
          <a:solidFill>
            <a:srgbClr val="DFFF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91D332E-72EF-D0FA-0213-FBCA806FF796}"/>
              </a:ext>
            </a:extLst>
          </p:cNvPr>
          <p:cNvSpPr txBox="1"/>
          <p:nvPr/>
        </p:nvSpPr>
        <p:spPr>
          <a:xfrm>
            <a:off x="7901586" y="305090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150+ Alternants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CB43B06-EB3D-20D7-B4C0-2A3BED2797C0}"/>
              </a:ext>
            </a:extLst>
          </p:cNvPr>
          <p:cNvSpPr txBox="1"/>
          <p:nvPr/>
        </p:nvSpPr>
        <p:spPr>
          <a:xfrm>
            <a:off x="7904126" y="392276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51-150 Alternants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FA75EF6-D408-4901-B0C9-28A55D8E66D0}"/>
              </a:ext>
            </a:extLst>
          </p:cNvPr>
          <p:cNvSpPr txBox="1"/>
          <p:nvPr/>
        </p:nvSpPr>
        <p:spPr>
          <a:xfrm>
            <a:off x="7901586" y="475878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16-50 Alternants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B88352A-A10D-9F4F-ED13-DC4A45FCEF42}"/>
              </a:ext>
            </a:extLst>
          </p:cNvPr>
          <p:cNvSpPr txBox="1"/>
          <p:nvPr/>
        </p:nvSpPr>
        <p:spPr>
          <a:xfrm>
            <a:off x="7901586" y="554024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1-15 Alternants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C2761905-A41D-0FA4-3F3C-050BBCAABAB8}"/>
              </a:ext>
            </a:extLst>
          </p:cNvPr>
          <p:cNvCxnSpPr>
            <a:cxnSpLocks/>
          </p:cNvCxnSpPr>
          <p:nvPr/>
        </p:nvCxnSpPr>
        <p:spPr>
          <a:xfrm>
            <a:off x="7025833" y="2635045"/>
            <a:ext cx="3408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228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C2F9D4-76FF-5266-7298-6CA817E1F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49FF99B-0D66-6D82-C298-46EFD88E0A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4952" y="1076428"/>
            <a:ext cx="5555847" cy="538771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DA89621-D0D2-3E6A-890A-6AE2793C81F4}"/>
              </a:ext>
            </a:extLst>
          </p:cNvPr>
          <p:cNvSpPr txBox="1"/>
          <p:nvPr/>
        </p:nvSpPr>
        <p:spPr>
          <a:xfrm>
            <a:off x="599440" y="206791"/>
            <a:ext cx="845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fr-FR" sz="3200" b="1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|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Analyse des tendances des Masters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38940050-277D-F0E5-803A-84FF40949593}"/>
              </a:ext>
            </a:extLst>
          </p:cNvPr>
          <p:cNvCxnSpPr>
            <a:cxnSpLocks/>
          </p:cNvCxnSpPr>
          <p:nvPr/>
        </p:nvCxnSpPr>
        <p:spPr>
          <a:xfrm>
            <a:off x="599440" y="907752"/>
            <a:ext cx="833621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Image 25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5F4ECE46-3891-DD62-FCC0-267CFF17A88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40" y="84411"/>
            <a:ext cx="2867660" cy="820254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9B58EE6-3F29-8451-0AF9-5AF740BD6153}"/>
              </a:ext>
            </a:extLst>
          </p:cNvPr>
          <p:cNvSpPr txBox="1"/>
          <p:nvPr/>
        </p:nvSpPr>
        <p:spPr>
          <a:xfrm>
            <a:off x="6947175" y="1340020"/>
            <a:ext cx="4361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Carte des Alternances Masters 2023-2024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3284249-BD7D-2523-8811-5C420266F731}"/>
              </a:ext>
            </a:extLst>
          </p:cNvPr>
          <p:cNvSpPr/>
          <p:nvPr/>
        </p:nvSpPr>
        <p:spPr>
          <a:xfrm>
            <a:off x="7025833" y="2892942"/>
            <a:ext cx="738394" cy="702709"/>
          </a:xfrm>
          <a:prstGeom prst="ellipse">
            <a:avLst/>
          </a:prstGeom>
          <a:solidFill>
            <a:srgbClr val="BE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8CC7608-641A-15BA-9BDF-025D75566278}"/>
              </a:ext>
            </a:extLst>
          </p:cNvPr>
          <p:cNvSpPr/>
          <p:nvPr/>
        </p:nvSpPr>
        <p:spPr>
          <a:xfrm>
            <a:off x="7084621" y="3828940"/>
            <a:ext cx="603599" cy="574429"/>
          </a:xfrm>
          <a:prstGeom prst="ellipse">
            <a:avLst/>
          </a:prstGeom>
          <a:solidFill>
            <a:srgbClr val="FF4D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DA93F04-D106-D360-5EAD-BD7BCD93CBDF}"/>
              </a:ext>
            </a:extLst>
          </p:cNvPr>
          <p:cNvSpPr/>
          <p:nvPr/>
        </p:nvSpPr>
        <p:spPr>
          <a:xfrm>
            <a:off x="7161014" y="4727102"/>
            <a:ext cx="460683" cy="438419"/>
          </a:xfrm>
          <a:prstGeom prst="ellipse">
            <a:avLst/>
          </a:prstGeom>
          <a:solidFill>
            <a:srgbClr val="FF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686EAEC-495A-59AE-D81D-23D2428E7F4B}"/>
              </a:ext>
            </a:extLst>
          </p:cNvPr>
          <p:cNvSpPr/>
          <p:nvPr/>
        </p:nvSpPr>
        <p:spPr>
          <a:xfrm flipH="1">
            <a:off x="7220629" y="5567659"/>
            <a:ext cx="348801" cy="331944"/>
          </a:xfrm>
          <a:prstGeom prst="ellipse">
            <a:avLst/>
          </a:prstGeom>
          <a:solidFill>
            <a:srgbClr val="DFFF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26CFAD2-3E4A-91DB-47B1-4874E62803AB}"/>
              </a:ext>
            </a:extLst>
          </p:cNvPr>
          <p:cNvSpPr txBox="1"/>
          <p:nvPr/>
        </p:nvSpPr>
        <p:spPr>
          <a:xfrm>
            <a:off x="7901586" y="305090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150+ Alternants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2B64C92-970B-0BB9-7F0A-E7CB0B1AF351}"/>
              </a:ext>
            </a:extLst>
          </p:cNvPr>
          <p:cNvSpPr txBox="1"/>
          <p:nvPr/>
        </p:nvSpPr>
        <p:spPr>
          <a:xfrm>
            <a:off x="7904126" y="392276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51-150 Alternants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46F260B-40CE-E6D1-D95F-25BE06859E46}"/>
              </a:ext>
            </a:extLst>
          </p:cNvPr>
          <p:cNvSpPr txBox="1"/>
          <p:nvPr/>
        </p:nvSpPr>
        <p:spPr>
          <a:xfrm>
            <a:off x="7901586" y="475878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16-50 Alternants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2613F6E-D779-A5DF-39FC-D24B49D6DE3A}"/>
              </a:ext>
            </a:extLst>
          </p:cNvPr>
          <p:cNvSpPr txBox="1"/>
          <p:nvPr/>
        </p:nvSpPr>
        <p:spPr>
          <a:xfrm>
            <a:off x="7901586" y="554024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1-15 Alternants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453D60B2-911E-2874-DC35-171C9D403F12}"/>
              </a:ext>
            </a:extLst>
          </p:cNvPr>
          <p:cNvCxnSpPr>
            <a:cxnSpLocks/>
          </p:cNvCxnSpPr>
          <p:nvPr/>
        </p:nvCxnSpPr>
        <p:spPr>
          <a:xfrm>
            <a:off x="7025833" y="2635045"/>
            <a:ext cx="3408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2CAE147-43E7-6223-5F18-C82C52036F52}"/>
              </a:ext>
            </a:extLst>
          </p:cNvPr>
          <p:cNvSpPr/>
          <p:nvPr/>
        </p:nvSpPr>
        <p:spPr>
          <a:xfrm>
            <a:off x="260137" y="6003122"/>
            <a:ext cx="1917024" cy="496560"/>
          </a:xfrm>
          <a:prstGeom prst="rect">
            <a:avLst/>
          </a:prstGeom>
          <a:solidFill>
            <a:srgbClr val="4D92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1D11DF-AC35-5DEC-9BCA-14B233C6B26C}"/>
              </a:ext>
            </a:extLst>
          </p:cNvPr>
          <p:cNvSpPr/>
          <p:nvPr/>
        </p:nvSpPr>
        <p:spPr>
          <a:xfrm>
            <a:off x="720904" y="6228125"/>
            <a:ext cx="2696903" cy="496560"/>
          </a:xfrm>
          <a:prstGeom prst="rect">
            <a:avLst/>
          </a:prstGeom>
          <a:solidFill>
            <a:srgbClr val="4D92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2070D3-D6E7-B2F0-88BD-BF8C089E4453}"/>
              </a:ext>
            </a:extLst>
          </p:cNvPr>
          <p:cNvSpPr/>
          <p:nvPr/>
        </p:nvSpPr>
        <p:spPr>
          <a:xfrm>
            <a:off x="720904" y="5822528"/>
            <a:ext cx="1010549" cy="496560"/>
          </a:xfrm>
          <a:prstGeom prst="rect">
            <a:avLst/>
          </a:prstGeom>
          <a:solidFill>
            <a:srgbClr val="4D92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461874-A9B8-27D8-87E2-6C2CDA7835CD}"/>
              </a:ext>
            </a:extLst>
          </p:cNvPr>
          <p:cNvSpPr/>
          <p:nvPr/>
        </p:nvSpPr>
        <p:spPr>
          <a:xfrm>
            <a:off x="1628530" y="6270697"/>
            <a:ext cx="1010549" cy="496560"/>
          </a:xfrm>
          <a:prstGeom prst="rect">
            <a:avLst/>
          </a:prstGeom>
          <a:solidFill>
            <a:srgbClr val="4D92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2F9D4-A4CE-A1EE-93C3-3E71B797FBF9}"/>
              </a:ext>
            </a:extLst>
          </p:cNvPr>
          <p:cNvSpPr/>
          <p:nvPr/>
        </p:nvSpPr>
        <p:spPr>
          <a:xfrm>
            <a:off x="720903" y="6212588"/>
            <a:ext cx="2696903" cy="554669"/>
          </a:xfrm>
          <a:prstGeom prst="rect">
            <a:avLst/>
          </a:prstGeom>
          <a:solidFill>
            <a:srgbClr val="7FB0D6"/>
          </a:solidFill>
          <a:ln>
            <a:solidFill>
              <a:srgbClr val="7FB0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D5CB4-EB1F-5B5E-6A49-BE06A4EAEF52}"/>
              </a:ext>
            </a:extLst>
          </p:cNvPr>
          <p:cNvSpPr/>
          <p:nvPr/>
        </p:nvSpPr>
        <p:spPr>
          <a:xfrm>
            <a:off x="260137" y="5989563"/>
            <a:ext cx="2020074" cy="510119"/>
          </a:xfrm>
          <a:prstGeom prst="rect">
            <a:avLst/>
          </a:prstGeom>
          <a:solidFill>
            <a:srgbClr val="7FB0D6"/>
          </a:solidFill>
          <a:ln>
            <a:solidFill>
              <a:srgbClr val="7FB0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341215-75A6-220F-12FC-566BF7AAA854}"/>
              </a:ext>
            </a:extLst>
          </p:cNvPr>
          <p:cNvSpPr/>
          <p:nvPr/>
        </p:nvSpPr>
        <p:spPr>
          <a:xfrm>
            <a:off x="682905" y="5630965"/>
            <a:ext cx="1064871" cy="510119"/>
          </a:xfrm>
          <a:prstGeom prst="rect">
            <a:avLst/>
          </a:prstGeom>
          <a:solidFill>
            <a:srgbClr val="7FB0D6"/>
          </a:solidFill>
          <a:ln>
            <a:solidFill>
              <a:srgbClr val="7FB0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2A6033-E543-CCAA-F062-54EB07C1833D}"/>
              </a:ext>
            </a:extLst>
          </p:cNvPr>
          <p:cNvSpPr/>
          <p:nvPr/>
        </p:nvSpPr>
        <p:spPr>
          <a:xfrm>
            <a:off x="1590531" y="6244622"/>
            <a:ext cx="1064871" cy="510119"/>
          </a:xfrm>
          <a:prstGeom prst="rect">
            <a:avLst/>
          </a:prstGeom>
          <a:solidFill>
            <a:srgbClr val="7FB0D6"/>
          </a:solidFill>
          <a:ln>
            <a:solidFill>
              <a:srgbClr val="7FB0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088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7A9BEC-DFF4-B29B-0093-C9B0271D9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9C7F3A0-A6DB-D377-3060-6583E5686549}"/>
              </a:ext>
            </a:extLst>
          </p:cNvPr>
          <p:cNvSpPr/>
          <p:nvPr/>
        </p:nvSpPr>
        <p:spPr>
          <a:xfrm>
            <a:off x="260137" y="6003122"/>
            <a:ext cx="1917024" cy="496560"/>
          </a:xfrm>
          <a:prstGeom prst="rect">
            <a:avLst/>
          </a:prstGeom>
          <a:solidFill>
            <a:srgbClr val="4D92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E246143-93D6-3FAE-429F-091B11FD3E97}"/>
              </a:ext>
            </a:extLst>
          </p:cNvPr>
          <p:cNvSpPr txBox="1"/>
          <p:nvPr/>
        </p:nvSpPr>
        <p:spPr>
          <a:xfrm>
            <a:off x="599440" y="206791"/>
            <a:ext cx="845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fr-FR" sz="3200" b="1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|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Analyse des tendances des Masters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63898C4F-D48B-BC2B-1730-64028791649E}"/>
              </a:ext>
            </a:extLst>
          </p:cNvPr>
          <p:cNvCxnSpPr>
            <a:cxnSpLocks/>
          </p:cNvCxnSpPr>
          <p:nvPr/>
        </p:nvCxnSpPr>
        <p:spPr>
          <a:xfrm>
            <a:off x="599440" y="907752"/>
            <a:ext cx="833621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Image 25">
            <a:extLst>
              <a:ext uri="{FF2B5EF4-FFF2-40B4-BE49-F238E27FC236}">
                <a16:creationId xmlns:a16="http://schemas.microsoft.com/office/drawing/2014/main" id="{7D4789C6-F17D-1F27-27F6-A817EB62B5A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03"/>
          <a:stretch/>
        </p:blipFill>
        <p:spPr>
          <a:xfrm>
            <a:off x="901410" y="1098506"/>
            <a:ext cx="5474825" cy="533282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174B1C1-BAB6-935D-A6C3-104EC12D0594}"/>
              </a:ext>
            </a:extLst>
          </p:cNvPr>
          <p:cNvSpPr/>
          <p:nvPr/>
        </p:nvSpPr>
        <p:spPr>
          <a:xfrm>
            <a:off x="720904" y="6228125"/>
            <a:ext cx="2696903" cy="496560"/>
          </a:xfrm>
          <a:prstGeom prst="rect">
            <a:avLst/>
          </a:prstGeom>
          <a:solidFill>
            <a:srgbClr val="4D92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BF23E8-312E-1739-BE37-9BDCBEAFE021}"/>
              </a:ext>
            </a:extLst>
          </p:cNvPr>
          <p:cNvSpPr/>
          <p:nvPr/>
        </p:nvSpPr>
        <p:spPr>
          <a:xfrm>
            <a:off x="720904" y="5822528"/>
            <a:ext cx="1010549" cy="496560"/>
          </a:xfrm>
          <a:prstGeom prst="rect">
            <a:avLst/>
          </a:prstGeom>
          <a:solidFill>
            <a:srgbClr val="4D92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7042DF-79B6-AAE3-3251-AE8DBEB9F351}"/>
              </a:ext>
            </a:extLst>
          </p:cNvPr>
          <p:cNvSpPr/>
          <p:nvPr/>
        </p:nvSpPr>
        <p:spPr>
          <a:xfrm>
            <a:off x="1628530" y="6270697"/>
            <a:ext cx="1010549" cy="496560"/>
          </a:xfrm>
          <a:prstGeom prst="rect">
            <a:avLst/>
          </a:prstGeom>
          <a:solidFill>
            <a:srgbClr val="4D92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Image 29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DCA63A96-4781-5019-B10C-615AAE18407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40" y="84411"/>
            <a:ext cx="2867660" cy="820254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4CB5AC-C3A2-439E-19DC-48E677FB5A4E}"/>
              </a:ext>
            </a:extLst>
          </p:cNvPr>
          <p:cNvSpPr/>
          <p:nvPr/>
        </p:nvSpPr>
        <p:spPr>
          <a:xfrm>
            <a:off x="720903" y="6212588"/>
            <a:ext cx="2696903" cy="554669"/>
          </a:xfrm>
          <a:prstGeom prst="rect">
            <a:avLst/>
          </a:prstGeom>
          <a:solidFill>
            <a:srgbClr val="7FB0D6"/>
          </a:solidFill>
          <a:ln>
            <a:solidFill>
              <a:srgbClr val="7FB0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0D0CC1-BD28-068D-52E1-C33FB4E61FD5}"/>
              </a:ext>
            </a:extLst>
          </p:cNvPr>
          <p:cNvSpPr/>
          <p:nvPr/>
        </p:nvSpPr>
        <p:spPr>
          <a:xfrm>
            <a:off x="260137" y="5989563"/>
            <a:ext cx="2020074" cy="510119"/>
          </a:xfrm>
          <a:prstGeom prst="rect">
            <a:avLst/>
          </a:prstGeom>
          <a:solidFill>
            <a:srgbClr val="7FB0D6"/>
          </a:solidFill>
          <a:ln>
            <a:solidFill>
              <a:srgbClr val="7FB0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BA2DBE-472D-FE90-4EC3-D01ADCDFF6A0}"/>
              </a:ext>
            </a:extLst>
          </p:cNvPr>
          <p:cNvSpPr/>
          <p:nvPr/>
        </p:nvSpPr>
        <p:spPr>
          <a:xfrm>
            <a:off x="682905" y="5630965"/>
            <a:ext cx="1064871" cy="510119"/>
          </a:xfrm>
          <a:prstGeom prst="rect">
            <a:avLst/>
          </a:prstGeom>
          <a:solidFill>
            <a:srgbClr val="7FB0D6"/>
          </a:solidFill>
          <a:ln>
            <a:solidFill>
              <a:srgbClr val="7FB0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DB900-C470-ABE0-7565-7B0C10B7D7AB}"/>
              </a:ext>
            </a:extLst>
          </p:cNvPr>
          <p:cNvSpPr/>
          <p:nvPr/>
        </p:nvSpPr>
        <p:spPr>
          <a:xfrm>
            <a:off x="1590531" y="6244622"/>
            <a:ext cx="1064871" cy="510119"/>
          </a:xfrm>
          <a:prstGeom prst="rect">
            <a:avLst/>
          </a:prstGeom>
          <a:solidFill>
            <a:srgbClr val="7FB0D6"/>
          </a:solidFill>
          <a:ln>
            <a:solidFill>
              <a:srgbClr val="7FB0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E5CE784-93A3-7D26-7329-E85F4C65BD1D}"/>
              </a:ext>
            </a:extLst>
          </p:cNvPr>
          <p:cNvSpPr txBox="1"/>
          <p:nvPr/>
        </p:nvSpPr>
        <p:spPr>
          <a:xfrm>
            <a:off x="6947175" y="1340020"/>
            <a:ext cx="4361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Carte des Alternances Masters 2017-2024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786012A-1441-E262-3481-A5221A435995}"/>
              </a:ext>
            </a:extLst>
          </p:cNvPr>
          <p:cNvSpPr/>
          <p:nvPr/>
        </p:nvSpPr>
        <p:spPr>
          <a:xfrm>
            <a:off x="7025833" y="2892942"/>
            <a:ext cx="738394" cy="702709"/>
          </a:xfrm>
          <a:prstGeom prst="ellipse">
            <a:avLst/>
          </a:prstGeom>
          <a:solidFill>
            <a:srgbClr val="BE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7CBDD2A-52D0-E6AB-6694-1B39184046CF}"/>
              </a:ext>
            </a:extLst>
          </p:cNvPr>
          <p:cNvSpPr/>
          <p:nvPr/>
        </p:nvSpPr>
        <p:spPr>
          <a:xfrm>
            <a:off x="7084621" y="3828940"/>
            <a:ext cx="603599" cy="574429"/>
          </a:xfrm>
          <a:prstGeom prst="ellipse">
            <a:avLst/>
          </a:prstGeom>
          <a:solidFill>
            <a:srgbClr val="FF4D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3EDF7DA-5D29-286B-9B55-B1A01BB5109E}"/>
              </a:ext>
            </a:extLst>
          </p:cNvPr>
          <p:cNvSpPr/>
          <p:nvPr/>
        </p:nvSpPr>
        <p:spPr>
          <a:xfrm>
            <a:off x="7161014" y="4727102"/>
            <a:ext cx="460683" cy="438419"/>
          </a:xfrm>
          <a:prstGeom prst="ellipse">
            <a:avLst/>
          </a:prstGeom>
          <a:solidFill>
            <a:srgbClr val="FF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264AD4A-9178-C268-4E25-E062BB9201DB}"/>
              </a:ext>
            </a:extLst>
          </p:cNvPr>
          <p:cNvSpPr/>
          <p:nvPr/>
        </p:nvSpPr>
        <p:spPr>
          <a:xfrm flipH="1">
            <a:off x="7220629" y="5567659"/>
            <a:ext cx="348801" cy="331944"/>
          </a:xfrm>
          <a:prstGeom prst="ellipse">
            <a:avLst/>
          </a:prstGeom>
          <a:solidFill>
            <a:srgbClr val="DFFF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3EC6BB3-6E35-DC77-583D-B32617302354}"/>
              </a:ext>
            </a:extLst>
          </p:cNvPr>
          <p:cNvSpPr txBox="1"/>
          <p:nvPr/>
        </p:nvSpPr>
        <p:spPr>
          <a:xfrm>
            <a:off x="7901586" y="305090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250+ Alternants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06C9BF1-5EE6-E4A1-5FF5-41FFF7C45A88}"/>
              </a:ext>
            </a:extLst>
          </p:cNvPr>
          <p:cNvSpPr txBox="1"/>
          <p:nvPr/>
        </p:nvSpPr>
        <p:spPr>
          <a:xfrm>
            <a:off x="7904126" y="392276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101-250 Alternants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2A9B2F9-F09C-89A3-1B00-CF6FF6CC8431}"/>
              </a:ext>
            </a:extLst>
          </p:cNvPr>
          <p:cNvSpPr txBox="1"/>
          <p:nvPr/>
        </p:nvSpPr>
        <p:spPr>
          <a:xfrm>
            <a:off x="7901586" y="475878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21-100 Alternants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74CF866-317D-3A6C-C70A-9F3D61C83BA7}"/>
              </a:ext>
            </a:extLst>
          </p:cNvPr>
          <p:cNvSpPr txBox="1"/>
          <p:nvPr/>
        </p:nvSpPr>
        <p:spPr>
          <a:xfrm>
            <a:off x="7901586" y="554024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1-20 Alternants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5EC267C-A081-B61D-9D13-588D188E5C3B}"/>
              </a:ext>
            </a:extLst>
          </p:cNvPr>
          <p:cNvCxnSpPr>
            <a:cxnSpLocks/>
          </p:cNvCxnSpPr>
          <p:nvPr/>
        </p:nvCxnSpPr>
        <p:spPr>
          <a:xfrm>
            <a:off x="7025833" y="2635045"/>
            <a:ext cx="3408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093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C736A6AE-5B8B-2D67-4939-C5D6DB103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11" y="5578043"/>
            <a:ext cx="10891777" cy="80118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3606B14-40CC-62B6-2447-A27551638060}"/>
              </a:ext>
            </a:extLst>
          </p:cNvPr>
          <p:cNvSpPr txBox="1"/>
          <p:nvPr/>
        </p:nvSpPr>
        <p:spPr>
          <a:xfrm>
            <a:off x="1250066" y="1527858"/>
            <a:ext cx="858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26 Formations de Master différentes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28F25B1-C48C-B488-4F67-2D568B3F3F52}"/>
              </a:ext>
            </a:extLst>
          </p:cNvPr>
          <p:cNvSpPr txBox="1"/>
          <p:nvPr/>
        </p:nvSpPr>
        <p:spPr>
          <a:xfrm>
            <a:off x="1250066" y="2280213"/>
            <a:ext cx="943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Création de 5 classes selon le domaine de spécialité du Master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689C913-7092-C05A-AF64-ADB724C73AF1}"/>
              </a:ext>
            </a:extLst>
          </p:cNvPr>
          <p:cNvSpPr txBox="1"/>
          <p:nvPr/>
        </p:nvSpPr>
        <p:spPr>
          <a:xfrm>
            <a:off x="1643605" y="2812645"/>
            <a:ext cx="6562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Activité Physique et Sportive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Data Sciences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Droit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Gestion/Commerce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Physique/Chimie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636A923-2615-072E-3D60-65DF9BDE81B9}"/>
              </a:ext>
            </a:extLst>
          </p:cNvPr>
          <p:cNvSpPr txBox="1"/>
          <p:nvPr/>
        </p:nvSpPr>
        <p:spPr>
          <a:xfrm>
            <a:off x="3775118" y="5106546"/>
            <a:ext cx="424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Tableau d’effectif de nos classes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64C3BCE-6C69-BC61-ED89-F465A3EE9C39}"/>
              </a:ext>
            </a:extLst>
          </p:cNvPr>
          <p:cNvSpPr txBox="1"/>
          <p:nvPr/>
        </p:nvSpPr>
        <p:spPr>
          <a:xfrm>
            <a:off x="599440" y="206791"/>
            <a:ext cx="845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5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fr-FR" sz="3200" b="1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|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Master ESA en alternance envisageable ?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4A68334-1551-C0E7-60AD-AF1109294068}"/>
              </a:ext>
            </a:extLst>
          </p:cNvPr>
          <p:cNvCxnSpPr>
            <a:cxnSpLocks/>
          </p:cNvCxnSpPr>
          <p:nvPr/>
        </p:nvCxnSpPr>
        <p:spPr>
          <a:xfrm>
            <a:off x="599440" y="907752"/>
            <a:ext cx="833621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Image 16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1173DDA2-A27A-F247-8A5B-65BE35D7D00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40" y="84411"/>
            <a:ext cx="2867660" cy="820254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61438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3D2B849A-BF77-CB24-A703-440314A77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38684" y="1329073"/>
            <a:ext cx="5794731" cy="470307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D1B46B8-2572-6108-9246-3E0065FB943E}"/>
              </a:ext>
            </a:extLst>
          </p:cNvPr>
          <p:cNvSpPr txBox="1"/>
          <p:nvPr/>
        </p:nvSpPr>
        <p:spPr>
          <a:xfrm>
            <a:off x="599440" y="206791"/>
            <a:ext cx="845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5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fr-FR" sz="3200" b="1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|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Master ESA en alternance envisageable ?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1496283-F47E-251B-A05F-7FBE9E2DD77A}"/>
              </a:ext>
            </a:extLst>
          </p:cNvPr>
          <p:cNvCxnSpPr>
            <a:cxnSpLocks/>
          </p:cNvCxnSpPr>
          <p:nvPr/>
        </p:nvCxnSpPr>
        <p:spPr>
          <a:xfrm>
            <a:off x="599440" y="907752"/>
            <a:ext cx="833621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71B7974D-370C-3579-372D-500B18393C6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40" y="84411"/>
            <a:ext cx="2867660" cy="820254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A5B1A99-1013-4FD8-3F43-D78D3047A9A2}"/>
              </a:ext>
            </a:extLst>
          </p:cNvPr>
          <p:cNvSpPr txBox="1"/>
          <p:nvPr/>
        </p:nvSpPr>
        <p:spPr>
          <a:xfrm>
            <a:off x="599440" y="2102149"/>
            <a:ext cx="5142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Focus sur la courbe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              :</a:t>
            </a:r>
          </a:p>
          <a:p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  Augmentation significative sur 6 ans,</a:t>
            </a:r>
          </a:p>
          <a:p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  passant de 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2%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en 2018 à presque 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30%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  en 2023</a:t>
            </a:r>
          </a:p>
          <a:p>
            <a:endParaRPr lang="fr-FR" sz="2400" dirty="0">
              <a:solidFill>
                <a:schemeClr val="accent1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La classe 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Data Sciences 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est celle qui présente la plus forte augmentation</a:t>
            </a:r>
            <a:endParaRPr lang="fr-FR" sz="2400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B614BB1-4A11-4E42-BC22-CE4D90080CF9}"/>
              </a:ext>
            </a:extLst>
          </p:cNvPr>
          <p:cNvSpPr/>
          <p:nvPr/>
        </p:nvSpPr>
        <p:spPr>
          <a:xfrm>
            <a:off x="3510115" y="2271254"/>
            <a:ext cx="126000" cy="126000"/>
          </a:xfrm>
          <a:prstGeom prst="ellipse">
            <a:avLst/>
          </a:prstGeom>
          <a:solidFill>
            <a:srgbClr val="F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AC799DD-910F-570E-D2D6-5B5297ED79F4}"/>
              </a:ext>
            </a:extLst>
          </p:cNvPr>
          <p:cNvCxnSpPr>
            <a:cxnSpLocks/>
          </p:cNvCxnSpPr>
          <p:nvPr/>
        </p:nvCxnSpPr>
        <p:spPr>
          <a:xfrm>
            <a:off x="3566264" y="2325332"/>
            <a:ext cx="720000" cy="0"/>
          </a:xfrm>
          <a:prstGeom prst="line">
            <a:avLst/>
          </a:prstGeom>
          <a:ln w="41275">
            <a:solidFill>
              <a:srgbClr val="F3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8024DADE-E065-5843-3D63-3B103350C79F}"/>
              </a:ext>
            </a:extLst>
          </p:cNvPr>
          <p:cNvSpPr/>
          <p:nvPr/>
        </p:nvSpPr>
        <p:spPr>
          <a:xfrm>
            <a:off x="4213123" y="2266338"/>
            <a:ext cx="126000" cy="126000"/>
          </a:xfrm>
          <a:prstGeom prst="ellipse">
            <a:avLst/>
          </a:prstGeom>
          <a:solidFill>
            <a:srgbClr val="F3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531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9856BC-20D1-ED7A-00EA-E30F697FB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26481C8-0680-D968-658B-F16DD5D18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5647" y="2919274"/>
            <a:ext cx="5257350" cy="36632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BE682C0-9E42-B86C-F237-D67EB112F9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35212" y="2919135"/>
            <a:ext cx="5261141" cy="366352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DADF7AE-DBB8-F25B-A3E7-6737087E6292}"/>
              </a:ext>
            </a:extLst>
          </p:cNvPr>
          <p:cNvSpPr txBox="1"/>
          <p:nvPr/>
        </p:nvSpPr>
        <p:spPr>
          <a:xfrm>
            <a:off x="599440" y="206791"/>
            <a:ext cx="845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5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fr-FR" sz="3200" b="1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|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Master ESA en alternance envisageable ?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862C6AC-8E4F-3C7F-9977-1A5C042AEFDB}"/>
              </a:ext>
            </a:extLst>
          </p:cNvPr>
          <p:cNvCxnSpPr>
            <a:cxnSpLocks/>
          </p:cNvCxnSpPr>
          <p:nvPr/>
        </p:nvCxnSpPr>
        <p:spPr>
          <a:xfrm>
            <a:off x="599440" y="907752"/>
            <a:ext cx="833621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Image 14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3FDFE819-0B28-1569-1A66-2E577BB7002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40" y="84411"/>
            <a:ext cx="2867660" cy="820254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7B6BF267-4C65-1FA8-58A5-18053D68792E}"/>
              </a:ext>
            </a:extLst>
          </p:cNvPr>
          <p:cNvCxnSpPr>
            <a:cxnSpLocks/>
          </p:cNvCxnSpPr>
          <p:nvPr/>
        </p:nvCxnSpPr>
        <p:spPr>
          <a:xfrm flipV="1">
            <a:off x="6071421" y="1147873"/>
            <a:ext cx="0" cy="143801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A6B32DBF-6937-B934-8461-C702BCD7DB61}"/>
              </a:ext>
            </a:extLst>
          </p:cNvPr>
          <p:cNvSpPr txBox="1"/>
          <p:nvPr/>
        </p:nvSpPr>
        <p:spPr>
          <a:xfrm>
            <a:off x="884903" y="1299430"/>
            <a:ext cx="4866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Différence remarquable de la répartition des distances d’alternances selon le secteur des Masters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D5F5800-9FBC-BE4D-7883-EB742F3A5785}"/>
              </a:ext>
            </a:extLst>
          </p:cNvPr>
          <p:cNvSpPr txBox="1"/>
          <p:nvPr/>
        </p:nvSpPr>
        <p:spPr>
          <a:xfrm>
            <a:off x="6670396" y="1299429"/>
            <a:ext cx="4847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La grande majorité des Masters en Data Sciences font leur alternance dans leur ville de formation</a:t>
            </a:r>
          </a:p>
        </p:txBody>
      </p:sp>
    </p:spTree>
    <p:extLst>
      <p:ext uri="{BB962C8B-B14F-4D97-AF65-F5344CB8AC3E}">
        <p14:creationId xmlns:p14="http://schemas.microsoft.com/office/powerpoint/2010/main" val="117360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5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E0FE48D-56A9-922E-A254-631F7D056EA6}"/>
              </a:ext>
            </a:extLst>
          </p:cNvPr>
          <p:cNvSpPr txBox="1"/>
          <p:nvPr/>
        </p:nvSpPr>
        <p:spPr>
          <a:xfrm>
            <a:off x="2997200" y="1295583"/>
            <a:ext cx="4848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Calibri" panose="020F0502020204030204" pitchFamily="34" charset="0"/>
              </a:rPr>
              <a:t>PLAN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21DFEAF-3E00-3DA5-56DB-2AD800F5CD73}"/>
              </a:ext>
            </a:extLst>
          </p:cNvPr>
          <p:cNvCxnSpPr>
            <a:cxnSpLocks/>
          </p:cNvCxnSpPr>
          <p:nvPr/>
        </p:nvCxnSpPr>
        <p:spPr>
          <a:xfrm>
            <a:off x="2997200" y="2423006"/>
            <a:ext cx="60833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DC0A75E0-B6BF-1A02-6D8A-93F181C2FC4D}"/>
              </a:ext>
            </a:extLst>
          </p:cNvPr>
          <p:cNvSpPr txBox="1"/>
          <p:nvPr/>
        </p:nvSpPr>
        <p:spPr>
          <a:xfrm>
            <a:off x="2997200" y="2965515"/>
            <a:ext cx="8371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fr-FR" sz="3200" b="1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|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Vue d’ensemble de la base de données</a:t>
            </a:r>
          </a:p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fr-FR" sz="3200" b="1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|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Evolution des formations au cours du temps</a:t>
            </a:r>
          </a:p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fr-FR" sz="3200" b="1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|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Analyse des tendances des lieux d’alternances</a:t>
            </a:r>
          </a:p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fr-FR" sz="3200" b="1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|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Analyse des tendances des Masters</a:t>
            </a:r>
          </a:p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5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fr-FR" sz="3200" b="1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|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Master ESA en alternance envisageable ?</a:t>
            </a:r>
          </a:p>
        </p:txBody>
      </p:sp>
      <p:pic>
        <p:nvPicPr>
          <p:cNvPr id="11" name="Image 10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868873B7-CFC3-DD2C-30D8-50AD12B9B75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40" y="84411"/>
            <a:ext cx="2867660" cy="820254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475956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15E4E987-84E1-D43E-3F2E-633DF0F750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6838" y="995099"/>
            <a:ext cx="5574986" cy="53917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5E6EBD-C6E4-C85C-1F60-62E092A67F0C}"/>
              </a:ext>
            </a:extLst>
          </p:cNvPr>
          <p:cNvSpPr/>
          <p:nvPr/>
        </p:nvSpPr>
        <p:spPr>
          <a:xfrm>
            <a:off x="682905" y="6215609"/>
            <a:ext cx="2696903" cy="496560"/>
          </a:xfrm>
          <a:prstGeom prst="rect">
            <a:avLst/>
          </a:prstGeom>
          <a:solidFill>
            <a:srgbClr val="7FB0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22EA26-4E17-2C71-0E1D-5C0AD89C3852}"/>
              </a:ext>
            </a:extLst>
          </p:cNvPr>
          <p:cNvSpPr/>
          <p:nvPr/>
        </p:nvSpPr>
        <p:spPr>
          <a:xfrm>
            <a:off x="260137" y="6003122"/>
            <a:ext cx="1917024" cy="496560"/>
          </a:xfrm>
          <a:prstGeom prst="rect">
            <a:avLst/>
          </a:prstGeom>
          <a:solidFill>
            <a:srgbClr val="7FB0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58943E-B3D8-A6C9-3BB2-29BCCEF391E1}"/>
              </a:ext>
            </a:extLst>
          </p:cNvPr>
          <p:cNvSpPr/>
          <p:nvPr/>
        </p:nvSpPr>
        <p:spPr>
          <a:xfrm>
            <a:off x="682905" y="5644524"/>
            <a:ext cx="1010549" cy="496560"/>
          </a:xfrm>
          <a:prstGeom prst="rect">
            <a:avLst/>
          </a:prstGeom>
          <a:solidFill>
            <a:srgbClr val="7FB0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A69DE5-9E6E-5D63-E40F-CC373D42A67C}"/>
              </a:ext>
            </a:extLst>
          </p:cNvPr>
          <p:cNvSpPr/>
          <p:nvPr/>
        </p:nvSpPr>
        <p:spPr>
          <a:xfrm>
            <a:off x="1590531" y="6258181"/>
            <a:ext cx="1010549" cy="496560"/>
          </a:xfrm>
          <a:prstGeom prst="rect">
            <a:avLst/>
          </a:prstGeom>
          <a:solidFill>
            <a:srgbClr val="7FB0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A997051-D218-481A-2D42-F38FA3F47F61}"/>
              </a:ext>
            </a:extLst>
          </p:cNvPr>
          <p:cNvSpPr txBox="1"/>
          <p:nvPr/>
        </p:nvSpPr>
        <p:spPr>
          <a:xfrm>
            <a:off x="599440" y="206791"/>
            <a:ext cx="845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5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fr-FR" sz="3200" b="1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|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Master ESA en alternance envisageable ?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4403734-0DE4-7FA2-6316-025740CC265B}"/>
              </a:ext>
            </a:extLst>
          </p:cNvPr>
          <p:cNvCxnSpPr>
            <a:cxnSpLocks/>
          </p:cNvCxnSpPr>
          <p:nvPr/>
        </p:nvCxnSpPr>
        <p:spPr>
          <a:xfrm>
            <a:off x="599440" y="907752"/>
            <a:ext cx="833621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Image 17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62ADA8B4-54E9-E0AB-291C-18D1B3A1F48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40" y="84411"/>
            <a:ext cx="2867660" cy="820254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82DF2BC-0752-B4D2-0754-779FFAB6F30E}"/>
              </a:ext>
            </a:extLst>
          </p:cNvPr>
          <p:cNvSpPr txBox="1"/>
          <p:nvPr/>
        </p:nvSpPr>
        <p:spPr>
          <a:xfrm>
            <a:off x="6947175" y="1340020"/>
            <a:ext cx="4487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Carte des Alternances Masters Data Sciences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F46954B-27FD-4098-9114-2B0A15613B0D}"/>
              </a:ext>
            </a:extLst>
          </p:cNvPr>
          <p:cNvSpPr/>
          <p:nvPr/>
        </p:nvSpPr>
        <p:spPr>
          <a:xfrm>
            <a:off x="7025833" y="2892942"/>
            <a:ext cx="738394" cy="702709"/>
          </a:xfrm>
          <a:prstGeom prst="ellipse">
            <a:avLst/>
          </a:prstGeom>
          <a:solidFill>
            <a:srgbClr val="BE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4E7DB6C2-08E7-B635-25C3-3A0E75952730}"/>
              </a:ext>
            </a:extLst>
          </p:cNvPr>
          <p:cNvSpPr/>
          <p:nvPr/>
        </p:nvSpPr>
        <p:spPr>
          <a:xfrm>
            <a:off x="7084621" y="3828940"/>
            <a:ext cx="603599" cy="574429"/>
          </a:xfrm>
          <a:prstGeom prst="ellipse">
            <a:avLst/>
          </a:prstGeom>
          <a:solidFill>
            <a:srgbClr val="FF4D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270296C-32BE-7EF3-0600-149786A10F49}"/>
              </a:ext>
            </a:extLst>
          </p:cNvPr>
          <p:cNvSpPr/>
          <p:nvPr/>
        </p:nvSpPr>
        <p:spPr>
          <a:xfrm>
            <a:off x="7161014" y="4727102"/>
            <a:ext cx="460683" cy="438419"/>
          </a:xfrm>
          <a:prstGeom prst="ellipse">
            <a:avLst/>
          </a:prstGeom>
          <a:solidFill>
            <a:srgbClr val="FF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1CA7A5-5DB8-C9D6-DD5C-B1119F200997}"/>
              </a:ext>
            </a:extLst>
          </p:cNvPr>
          <p:cNvSpPr/>
          <p:nvPr/>
        </p:nvSpPr>
        <p:spPr>
          <a:xfrm flipH="1">
            <a:off x="7220629" y="5567659"/>
            <a:ext cx="348801" cy="331944"/>
          </a:xfrm>
          <a:prstGeom prst="ellipse">
            <a:avLst/>
          </a:prstGeom>
          <a:solidFill>
            <a:srgbClr val="DFFF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E32B21-B783-7443-897B-9F15AAA5F438}"/>
              </a:ext>
            </a:extLst>
          </p:cNvPr>
          <p:cNvSpPr txBox="1"/>
          <p:nvPr/>
        </p:nvSpPr>
        <p:spPr>
          <a:xfrm>
            <a:off x="7901586" y="305090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250+ Alternants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E5B7AC4-D206-A9CF-A922-78BE46FC3E0F}"/>
              </a:ext>
            </a:extLst>
          </p:cNvPr>
          <p:cNvSpPr txBox="1"/>
          <p:nvPr/>
        </p:nvSpPr>
        <p:spPr>
          <a:xfrm>
            <a:off x="7904126" y="392276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101-250 Alternants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F17C39A-57BB-3799-2A38-B9B2E37339DB}"/>
              </a:ext>
            </a:extLst>
          </p:cNvPr>
          <p:cNvSpPr txBox="1"/>
          <p:nvPr/>
        </p:nvSpPr>
        <p:spPr>
          <a:xfrm>
            <a:off x="7901586" y="475878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21-100 Alternants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2AE4F2A-27EF-E42D-21EB-D2FC0C14AD7F}"/>
              </a:ext>
            </a:extLst>
          </p:cNvPr>
          <p:cNvSpPr txBox="1"/>
          <p:nvPr/>
        </p:nvSpPr>
        <p:spPr>
          <a:xfrm>
            <a:off x="7901586" y="554024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1-20 Alternants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935C2FF-6F0A-5D50-F8AF-B17D0DB65D90}"/>
              </a:ext>
            </a:extLst>
          </p:cNvPr>
          <p:cNvCxnSpPr>
            <a:cxnSpLocks/>
          </p:cNvCxnSpPr>
          <p:nvPr/>
        </p:nvCxnSpPr>
        <p:spPr>
          <a:xfrm>
            <a:off x="7025833" y="2635045"/>
            <a:ext cx="3408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751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5000"/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52E775C-3A1B-E476-7731-1FC2B8F30B6B}"/>
              </a:ext>
            </a:extLst>
          </p:cNvPr>
          <p:cNvSpPr txBox="1"/>
          <p:nvPr/>
        </p:nvSpPr>
        <p:spPr>
          <a:xfrm>
            <a:off x="3193969" y="943739"/>
            <a:ext cx="5996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Calibri" panose="020F0502020204030204" pitchFamily="34" charset="0"/>
              </a:rPr>
              <a:t>CONCLUSION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BFBB671-30EA-B1C7-48CD-1287DCD4E421}"/>
              </a:ext>
            </a:extLst>
          </p:cNvPr>
          <p:cNvCxnSpPr>
            <a:cxnSpLocks/>
          </p:cNvCxnSpPr>
          <p:nvPr/>
        </p:nvCxnSpPr>
        <p:spPr>
          <a:xfrm>
            <a:off x="2673107" y="2024862"/>
            <a:ext cx="660416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4A439EB9-A343-A05E-E0DF-06309B004CF8}"/>
              </a:ext>
            </a:extLst>
          </p:cNvPr>
          <p:cNvSpPr txBox="1"/>
          <p:nvPr/>
        </p:nvSpPr>
        <p:spPr>
          <a:xfrm>
            <a:off x="3298144" y="2415130"/>
            <a:ext cx="757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Croissance globale du nombre d’alternants dans le temps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15EB68-1B00-3D87-AA45-40E704A6BD68}"/>
              </a:ext>
            </a:extLst>
          </p:cNvPr>
          <p:cNvSpPr txBox="1"/>
          <p:nvPr/>
        </p:nvSpPr>
        <p:spPr>
          <a:xfrm>
            <a:off x="3298144" y="2995374"/>
            <a:ext cx="757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Répartition des lieux d’alternances très regroupé en Centre-Val de Loire et Île de France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F748A46-1263-A5DA-06B8-A2F55AE1C7C9}"/>
              </a:ext>
            </a:extLst>
          </p:cNvPr>
          <p:cNvSpPr txBox="1"/>
          <p:nvPr/>
        </p:nvSpPr>
        <p:spPr>
          <a:xfrm>
            <a:off x="3298144" y="3934396"/>
            <a:ext cx="7396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Augmentation notable du nombre d’alternances en Île de France pour les Masters ces dernières années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2D68368-829C-471D-C128-1C8085ACD79B}"/>
              </a:ext>
            </a:extLst>
          </p:cNvPr>
          <p:cNvCxnSpPr>
            <a:cxnSpLocks/>
          </p:cNvCxnSpPr>
          <p:nvPr/>
        </p:nvCxnSpPr>
        <p:spPr>
          <a:xfrm>
            <a:off x="2767450" y="2653593"/>
            <a:ext cx="486136" cy="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61138F1-0907-567A-D149-E1D94B9FC82F}"/>
              </a:ext>
            </a:extLst>
          </p:cNvPr>
          <p:cNvCxnSpPr>
            <a:cxnSpLocks/>
          </p:cNvCxnSpPr>
          <p:nvPr/>
        </p:nvCxnSpPr>
        <p:spPr>
          <a:xfrm>
            <a:off x="2767451" y="3239624"/>
            <a:ext cx="486136" cy="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1A3D1D0-AF46-88A2-8F99-5DB1748640D1}"/>
              </a:ext>
            </a:extLst>
          </p:cNvPr>
          <p:cNvCxnSpPr>
            <a:cxnSpLocks/>
          </p:cNvCxnSpPr>
          <p:nvPr/>
        </p:nvCxnSpPr>
        <p:spPr>
          <a:xfrm>
            <a:off x="2767450" y="4182691"/>
            <a:ext cx="486136" cy="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C99D2A14-1B34-CF38-0FBF-1C6371851E09}"/>
              </a:ext>
            </a:extLst>
          </p:cNvPr>
          <p:cNvSpPr txBox="1"/>
          <p:nvPr/>
        </p:nvSpPr>
        <p:spPr>
          <a:xfrm>
            <a:off x="9288424" y="6457890"/>
            <a:ext cx="3172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Merci de nous avoir écouté</a:t>
            </a:r>
          </a:p>
        </p:txBody>
      </p:sp>
      <p:pic>
        <p:nvPicPr>
          <p:cNvPr id="3" name="Image 2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35FD87F9-DAE3-0232-EBF0-8F18D23CF68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40" y="84411"/>
            <a:ext cx="2867660" cy="820254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0A78C96-EBBA-BD1B-48A8-BF872AB44F93}"/>
              </a:ext>
            </a:extLst>
          </p:cNvPr>
          <p:cNvSpPr txBox="1"/>
          <p:nvPr/>
        </p:nvSpPr>
        <p:spPr>
          <a:xfrm>
            <a:off x="3298144" y="4865925"/>
            <a:ext cx="7396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Manque de variables pour conclure quant à la possibilité de proposer le Master ESA en alternance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8C1F93A-C322-30E4-09C4-E571DCBCEEDD}"/>
              </a:ext>
            </a:extLst>
          </p:cNvPr>
          <p:cNvCxnSpPr>
            <a:cxnSpLocks/>
          </p:cNvCxnSpPr>
          <p:nvPr/>
        </p:nvCxnSpPr>
        <p:spPr>
          <a:xfrm>
            <a:off x="2767450" y="5114220"/>
            <a:ext cx="486136" cy="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5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38C6C35C-6174-F885-7CD2-E4E641A8ADFA}"/>
              </a:ext>
            </a:extLst>
          </p:cNvPr>
          <p:cNvSpPr txBox="1"/>
          <p:nvPr/>
        </p:nvSpPr>
        <p:spPr>
          <a:xfrm>
            <a:off x="1137920" y="1490475"/>
            <a:ext cx="747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Données allant de 2017-2018 à 2023-2024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10C157-E892-DE07-87DF-5D5B5DB7E33D}"/>
              </a:ext>
            </a:extLst>
          </p:cNvPr>
          <p:cNvSpPr txBox="1"/>
          <p:nvPr/>
        </p:nvSpPr>
        <p:spPr>
          <a:xfrm>
            <a:off x="1137920" y="2237475"/>
            <a:ext cx="5262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6 Types de Formation 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55959FB-A87B-7286-7E0B-1605EDA29ADB}"/>
              </a:ext>
            </a:extLst>
          </p:cNvPr>
          <p:cNvSpPr txBox="1"/>
          <p:nvPr/>
        </p:nvSpPr>
        <p:spPr>
          <a:xfrm>
            <a:off x="1437640" y="2786702"/>
            <a:ext cx="7477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DCG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(Diplôme de Comptabilité et de Gestion)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DSCG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(Diplôme Supérieur de Comptabilité et de Gestion)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DUT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(Diplôme Universitaire de Technologie)</a:t>
            </a:r>
            <a:endParaRPr lang="fr-FR" sz="2400" b="1" dirty="0">
              <a:solidFill>
                <a:schemeClr val="accent1">
                  <a:lumMod val="7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BUT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(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Bachelor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Universitaire de Technologie)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LP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(Licence Professionnelle)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accent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Master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2EBE110-E610-92C2-117E-7E0CAE283B55}"/>
              </a:ext>
            </a:extLst>
          </p:cNvPr>
          <p:cNvSpPr txBox="1"/>
          <p:nvPr/>
        </p:nvSpPr>
        <p:spPr>
          <a:xfrm>
            <a:off x="599440" y="206791"/>
            <a:ext cx="845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fr-FR" sz="3200" b="1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|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Vue d’ensemble de la base de données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DEB681C-6CBC-4CD6-0FF3-F61F20686174}"/>
              </a:ext>
            </a:extLst>
          </p:cNvPr>
          <p:cNvCxnSpPr>
            <a:cxnSpLocks/>
          </p:cNvCxnSpPr>
          <p:nvPr/>
        </p:nvCxnSpPr>
        <p:spPr>
          <a:xfrm>
            <a:off x="599440" y="907752"/>
            <a:ext cx="833621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Image 17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B10ADDDB-6712-0337-BFAA-5597AB541CC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40" y="84411"/>
            <a:ext cx="2867660" cy="820254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8720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60D7A06D-5864-4660-DAD9-BFE3BFB2D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829" y="1485860"/>
            <a:ext cx="8964342" cy="101672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0044BAD-A97D-8312-4D04-9A787044A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829" y="4636312"/>
            <a:ext cx="8964342" cy="1505896"/>
          </a:xfrm>
          <a:prstGeom prst="rect">
            <a:avLst/>
          </a:prstGeom>
        </p:spPr>
      </p:pic>
      <p:pic>
        <p:nvPicPr>
          <p:cNvPr id="12" name="Image 11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7E3A6751-5488-07E2-1AFD-CC8867596C4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40" y="84411"/>
            <a:ext cx="2867660" cy="820254"/>
          </a:xfrm>
          <a:prstGeom prst="rect">
            <a:avLst/>
          </a:prstGeom>
          <a:effectLst>
            <a:softEdge rad="0"/>
          </a:effec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EA620F3-7FE8-7135-213B-000E628169C3}"/>
              </a:ext>
            </a:extLst>
          </p:cNvPr>
          <p:cNvSpPr txBox="1"/>
          <p:nvPr/>
        </p:nvSpPr>
        <p:spPr>
          <a:xfrm>
            <a:off x="599440" y="206791"/>
            <a:ext cx="845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fr-FR" sz="3200" b="1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|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Vue d’ensemble de la base de données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AD5D341-5A08-A5EF-DC91-5BBA205F44FE}"/>
              </a:ext>
            </a:extLst>
          </p:cNvPr>
          <p:cNvCxnSpPr>
            <a:cxnSpLocks/>
          </p:cNvCxnSpPr>
          <p:nvPr/>
        </p:nvCxnSpPr>
        <p:spPr>
          <a:xfrm>
            <a:off x="599440" y="907752"/>
            <a:ext cx="833621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FE55A128-2B94-73E8-2221-096C22A3E708}"/>
              </a:ext>
            </a:extLst>
          </p:cNvPr>
          <p:cNvSpPr txBox="1"/>
          <p:nvPr/>
        </p:nvSpPr>
        <p:spPr>
          <a:xfrm>
            <a:off x="2007120" y="2661691"/>
            <a:ext cx="8377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Augmentation globale des effectifs sur la période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accent1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Le nombre d’alternants a presque doublé entre 2017 à 2023</a:t>
            </a:r>
          </a:p>
        </p:txBody>
      </p:sp>
    </p:spTree>
    <p:extLst>
      <p:ext uri="{BB962C8B-B14F-4D97-AF65-F5344CB8AC3E}">
        <p14:creationId xmlns:p14="http://schemas.microsoft.com/office/powerpoint/2010/main" val="326639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B0938236-F927-5CF1-C15C-C99153573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8485" y="4147488"/>
            <a:ext cx="5268518" cy="172173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B5281EE-1FE0-29A0-50E1-EF62AF1AD67C}"/>
              </a:ext>
            </a:extLst>
          </p:cNvPr>
          <p:cNvSpPr txBox="1"/>
          <p:nvPr/>
        </p:nvSpPr>
        <p:spPr>
          <a:xfrm>
            <a:off x="470257" y="1305943"/>
            <a:ext cx="562574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Effectif des 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DCG-DSCG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et 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DUT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constants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accent1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Croissance des 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Masters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stable dans le temps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accent1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Succès énorme des 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BUT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dès leur création, entraînant les 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LP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vers ce type de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accent1">
                  <a:lumMod val="5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0F11034-0FDA-4F3B-C1C6-51893A8EEC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4228" y="1305944"/>
            <a:ext cx="5564640" cy="456327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793C036-4872-BC84-515D-B37F04C91051}"/>
              </a:ext>
            </a:extLst>
          </p:cNvPr>
          <p:cNvSpPr txBox="1"/>
          <p:nvPr/>
        </p:nvSpPr>
        <p:spPr>
          <a:xfrm>
            <a:off x="599440" y="206791"/>
            <a:ext cx="845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fr-FR" sz="3200" b="1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|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Évolution des Formations au cours du temps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534FD93-EFD9-80AE-2C36-B3C2819BE441}"/>
              </a:ext>
            </a:extLst>
          </p:cNvPr>
          <p:cNvCxnSpPr>
            <a:cxnSpLocks/>
          </p:cNvCxnSpPr>
          <p:nvPr/>
        </p:nvCxnSpPr>
        <p:spPr>
          <a:xfrm>
            <a:off x="599440" y="907752"/>
            <a:ext cx="833621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Image 18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C1496FE8-5486-4CAB-BD09-941094E0F01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40" y="84411"/>
            <a:ext cx="2867660" cy="820254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1684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631BD14-5CF0-CC78-2936-BD59BF7B5DD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39"/>
          <a:stretch/>
        </p:blipFill>
        <p:spPr>
          <a:xfrm>
            <a:off x="587865" y="1099598"/>
            <a:ext cx="6036368" cy="557476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B70A7DC-F086-C698-AE82-16831B1F91F1}"/>
              </a:ext>
            </a:extLst>
          </p:cNvPr>
          <p:cNvSpPr txBox="1"/>
          <p:nvPr/>
        </p:nvSpPr>
        <p:spPr>
          <a:xfrm>
            <a:off x="6947175" y="1340020"/>
            <a:ext cx="4361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Carte des Alternances 2017-2018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4953A83-674F-4525-C29D-96809330BA70}"/>
              </a:ext>
            </a:extLst>
          </p:cNvPr>
          <p:cNvSpPr/>
          <p:nvPr/>
        </p:nvSpPr>
        <p:spPr>
          <a:xfrm>
            <a:off x="7025833" y="2892942"/>
            <a:ext cx="738394" cy="702709"/>
          </a:xfrm>
          <a:prstGeom prst="ellipse">
            <a:avLst/>
          </a:prstGeom>
          <a:solidFill>
            <a:srgbClr val="BE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C6CDE5A-D6CE-A328-3386-2E5A9C152FD3}"/>
              </a:ext>
            </a:extLst>
          </p:cNvPr>
          <p:cNvSpPr/>
          <p:nvPr/>
        </p:nvSpPr>
        <p:spPr>
          <a:xfrm>
            <a:off x="7084621" y="3828940"/>
            <a:ext cx="603599" cy="574429"/>
          </a:xfrm>
          <a:prstGeom prst="ellipse">
            <a:avLst/>
          </a:prstGeom>
          <a:solidFill>
            <a:srgbClr val="FF4D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4525DF4-F178-929E-0DB2-16E13A459BAC}"/>
              </a:ext>
            </a:extLst>
          </p:cNvPr>
          <p:cNvSpPr/>
          <p:nvPr/>
        </p:nvSpPr>
        <p:spPr>
          <a:xfrm>
            <a:off x="7161014" y="4727102"/>
            <a:ext cx="460683" cy="438419"/>
          </a:xfrm>
          <a:prstGeom prst="ellipse">
            <a:avLst/>
          </a:prstGeom>
          <a:solidFill>
            <a:srgbClr val="FF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FCBAAC3-B586-B0C4-FD22-2D10B59C1838}"/>
              </a:ext>
            </a:extLst>
          </p:cNvPr>
          <p:cNvSpPr/>
          <p:nvPr/>
        </p:nvSpPr>
        <p:spPr>
          <a:xfrm flipH="1">
            <a:off x="7220629" y="5567659"/>
            <a:ext cx="348801" cy="331944"/>
          </a:xfrm>
          <a:prstGeom prst="ellipse">
            <a:avLst/>
          </a:prstGeom>
          <a:solidFill>
            <a:srgbClr val="DFFF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42C280A-EC03-E2DD-8F1C-1E50D1823480}"/>
              </a:ext>
            </a:extLst>
          </p:cNvPr>
          <p:cNvSpPr txBox="1"/>
          <p:nvPr/>
        </p:nvSpPr>
        <p:spPr>
          <a:xfrm>
            <a:off x="7901586" y="305090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150+ Alternants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BC0BE4D-AEA5-D3E1-7E64-C7AA2968DEB4}"/>
              </a:ext>
            </a:extLst>
          </p:cNvPr>
          <p:cNvSpPr txBox="1"/>
          <p:nvPr/>
        </p:nvSpPr>
        <p:spPr>
          <a:xfrm>
            <a:off x="7904126" y="392276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51-150 Alternants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8229F6-D1B3-E92A-21BF-B3D572CF9D29}"/>
              </a:ext>
            </a:extLst>
          </p:cNvPr>
          <p:cNvSpPr txBox="1"/>
          <p:nvPr/>
        </p:nvSpPr>
        <p:spPr>
          <a:xfrm>
            <a:off x="7901586" y="475878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11-50 Alternants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5909891-1CE0-2C55-6FBF-0AB68C7B90E7}"/>
              </a:ext>
            </a:extLst>
          </p:cNvPr>
          <p:cNvSpPr txBox="1"/>
          <p:nvPr/>
        </p:nvSpPr>
        <p:spPr>
          <a:xfrm>
            <a:off x="7901586" y="554024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1-10 Alternants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898FF0-B26A-6C84-E063-49F0E363E47F}"/>
              </a:ext>
            </a:extLst>
          </p:cNvPr>
          <p:cNvSpPr/>
          <p:nvPr/>
        </p:nvSpPr>
        <p:spPr>
          <a:xfrm>
            <a:off x="433759" y="6141085"/>
            <a:ext cx="2841876" cy="510119"/>
          </a:xfrm>
          <a:prstGeom prst="rect">
            <a:avLst/>
          </a:prstGeom>
          <a:solidFill>
            <a:srgbClr val="7FB0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D129F9-4963-1458-7730-1E5108BB7277}"/>
              </a:ext>
            </a:extLst>
          </p:cNvPr>
          <p:cNvSpPr/>
          <p:nvPr/>
        </p:nvSpPr>
        <p:spPr>
          <a:xfrm>
            <a:off x="433759" y="5886025"/>
            <a:ext cx="2020074" cy="510119"/>
          </a:xfrm>
          <a:prstGeom prst="rect">
            <a:avLst/>
          </a:prstGeom>
          <a:solidFill>
            <a:srgbClr val="7FB0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569079-254A-178D-5E71-D30E7E5A3352}"/>
              </a:ext>
            </a:extLst>
          </p:cNvPr>
          <p:cNvSpPr/>
          <p:nvPr/>
        </p:nvSpPr>
        <p:spPr>
          <a:xfrm>
            <a:off x="682905" y="5630965"/>
            <a:ext cx="1064871" cy="510119"/>
          </a:xfrm>
          <a:prstGeom prst="rect">
            <a:avLst/>
          </a:prstGeom>
          <a:solidFill>
            <a:srgbClr val="7FB0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DEC40F7-A5BB-B299-50A1-BEFDB0A51B15}"/>
              </a:ext>
            </a:extLst>
          </p:cNvPr>
          <p:cNvSpPr txBox="1"/>
          <p:nvPr/>
        </p:nvSpPr>
        <p:spPr>
          <a:xfrm>
            <a:off x="599440" y="206791"/>
            <a:ext cx="845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fr-FR" sz="3200" b="1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|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Évolution des Formations au cours du temps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7560E01E-D3B9-EEE1-8BAD-9B21041A29AE}"/>
              </a:ext>
            </a:extLst>
          </p:cNvPr>
          <p:cNvCxnSpPr>
            <a:cxnSpLocks/>
          </p:cNvCxnSpPr>
          <p:nvPr/>
        </p:nvCxnSpPr>
        <p:spPr>
          <a:xfrm>
            <a:off x="599440" y="907752"/>
            <a:ext cx="833621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Image 25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50060A1C-7BB5-6BCE-BE05-D67CC3FEA5B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40" y="84411"/>
            <a:ext cx="2867660" cy="820254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163EBA39-78D8-D258-6EE8-489D1493F6EB}"/>
              </a:ext>
            </a:extLst>
          </p:cNvPr>
          <p:cNvCxnSpPr>
            <a:cxnSpLocks/>
          </p:cNvCxnSpPr>
          <p:nvPr/>
        </p:nvCxnSpPr>
        <p:spPr>
          <a:xfrm>
            <a:off x="7025833" y="2635045"/>
            <a:ext cx="3408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6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9EB159-D5DF-C7BE-B08E-8C4CD64BC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10387A-691D-FCEF-AC17-6688216D898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9440" y="1120777"/>
            <a:ext cx="6005865" cy="553043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81D7BD5-1EF3-9F39-B0E3-114D67673CB9}"/>
              </a:ext>
            </a:extLst>
          </p:cNvPr>
          <p:cNvSpPr/>
          <p:nvPr/>
        </p:nvSpPr>
        <p:spPr>
          <a:xfrm>
            <a:off x="433759" y="6141085"/>
            <a:ext cx="2841876" cy="510119"/>
          </a:xfrm>
          <a:prstGeom prst="rect">
            <a:avLst/>
          </a:prstGeom>
          <a:solidFill>
            <a:srgbClr val="7FB0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8074A7-EAD3-E20B-26C2-E355173C64ED}"/>
              </a:ext>
            </a:extLst>
          </p:cNvPr>
          <p:cNvSpPr/>
          <p:nvPr/>
        </p:nvSpPr>
        <p:spPr>
          <a:xfrm>
            <a:off x="433759" y="5886025"/>
            <a:ext cx="2020074" cy="510119"/>
          </a:xfrm>
          <a:prstGeom prst="rect">
            <a:avLst/>
          </a:prstGeom>
          <a:solidFill>
            <a:srgbClr val="7FB0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607E14-755F-02E5-9B2B-B3A2EDA24C66}"/>
              </a:ext>
            </a:extLst>
          </p:cNvPr>
          <p:cNvSpPr/>
          <p:nvPr/>
        </p:nvSpPr>
        <p:spPr>
          <a:xfrm>
            <a:off x="682905" y="5630965"/>
            <a:ext cx="1064871" cy="510119"/>
          </a:xfrm>
          <a:prstGeom prst="rect">
            <a:avLst/>
          </a:prstGeom>
          <a:solidFill>
            <a:srgbClr val="7FB0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5B34419-9426-A7E0-0260-68D9D0BED65F}"/>
              </a:ext>
            </a:extLst>
          </p:cNvPr>
          <p:cNvSpPr txBox="1"/>
          <p:nvPr/>
        </p:nvSpPr>
        <p:spPr>
          <a:xfrm>
            <a:off x="599440" y="206791"/>
            <a:ext cx="845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fr-FR" sz="3200" b="1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|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Évolution des Formations au cours du temps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9AE1C10-46DD-CEDF-8C2F-80137B6B2336}"/>
              </a:ext>
            </a:extLst>
          </p:cNvPr>
          <p:cNvCxnSpPr>
            <a:cxnSpLocks/>
          </p:cNvCxnSpPr>
          <p:nvPr/>
        </p:nvCxnSpPr>
        <p:spPr>
          <a:xfrm>
            <a:off x="599440" y="907752"/>
            <a:ext cx="833621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5" name="Image 24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33B3419D-4264-9752-9CE4-83CC9CDB6A5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40" y="84411"/>
            <a:ext cx="2867660" cy="820254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34A4402-4B4E-0D9F-FB96-C42FFD4448BC}"/>
              </a:ext>
            </a:extLst>
          </p:cNvPr>
          <p:cNvSpPr txBox="1"/>
          <p:nvPr/>
        </p:nvSpPr>
        <p:spPr>
          <a:xfrm>
            <a:off x="6947175" y="1340020"/>
            <a:ext cx="4361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Carte des Alternances 2020-2021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4DE8038-0ACD-706C-916E-2FC19FC23F03}"/>
              </a:ext>
            </a:extLst>
          </p:cNvPr>
          <p:cNvSpPr/>
          <p:nvPr/>
        </p:nvSpPr>
        <p:spPr>
          <a:xfrm>
            <a:off x="7025833" y="2892942"/>
            <a:ext cx="738394" cy="702709"/>
          </a:xfrm>
          <a:prstGeom prst="ellipse">
            <a:avLst/>
          </a:prstGeom>
          <a:solidFill>
            <a:srgbClr val="BE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82A34E2-38AF-26C3-B48B-09CC57FEA0F1}"/>
              </a:ext>
            </a:extLst>
          </p:cNvPr>
          <p:cNvSpPr/>
          <p:nvPr/>
        </p:nvSpPr>
        <p:spPr>
          <a:xfrm>
            <a:off x="7084621" y="3828940"/>
            <a:ext cx="603599" cy="574429"/>
          </a:xfrm>
          <a:prstGeom prst="ellipse">
            <a:avLst/>
          </a:prstGeom>
          <a:solidFill>
            <a:srgbClr val="FF4D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9097270-8A8F-D45B-934B-DAD925B7E134}"/>
              </a:ext>
            </a:extLst>
          </p:cNvPr>
          <p:cNvSpPr/>
          <p:nvPr/>
        </p:nvSpPr>
        <p:spPr>
          <a:xfrm>
            <a:off x="7161014" y="4727102"/>
            <a:ext cx="460683" cy="438419"/>
          </a:xfrm>
          <a:prstGeom prst="ellipse">
            <a:avLst/>
          </a:prstGeom>
          <a:solidFill>
            <a:srgbClr val="FF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351492E-E3AD-03FD-272F-64E1455604A2}"/>
              </a:ext>
            </a:extLst>
          </p:cNvPr>
          <p:cNvSpPr/>
          <p:nvPr/>
        </p:nvSpPr>
        <p:spPr>
          <a:xfrm flipH="1">
            <a:off x="7220629" y="5567659"/>
            <a:ext cx="348801" cy="331944"/>
          </a:xfrm>
          <a:prstGeom prst="ellipse">
            <a:avLst/>
          </a:prstGeom>
          <a:solidFill>
            <a:srgbClr val="DFFF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86479C0-2EC3-1575-4580-DFA8202C1F0D}"/>
              </a:ext>
            </a:extLst>
          </p:cNvPr>
          <p:cNvSpPr txBox="1"/>
          <p:nvPr/>
        </p:nvSpPr>
        <p:spPr>
          <a:xfrm>
            <a:off x="7901586" y="305090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150+ Alternants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E0F794F-8932-B07F-50E4-561AA038A69C}"/>
              </a:ext>
            </a:extLst>
          </p:cNvPr>
          <p:cNvSpPr txBox="1"/>
          <p:nvPr/>
        </p:nvSpPr>
        <p:spPr>
          <a:xfrm>
            <a:off x="7904126" y="392276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51-150 Alternants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60EA87F-E1B0-D9E2-F1C9-4B31AA87B4BA}"/>
              </a:ext>
            </a:extLst>
          </p:cNvPr>
          <p:cNvSpPr txBox="1"/>
          <p:nvPr/>
        </p:nvSpPr>
        <p:spPr>
          <a:xfrm>
            <a:off x="7901586" y="475878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11-50 Alternants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9F8ACF6-DC1C-3259-254D-8B7F7C8B6D15}"/>
              </a:ext>
            </a:extLst>
          </p:cNvPr>
          <p:cNvSpPr txBox="1"/>
          <p:nvPr/>
        </p:nvSpPr>
        <p:spPr>
          <a:xfrm>
            <a:off x="7901586" y="554024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1-10 Alternants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618D18D-9F50-7BF3-641D-2AA2192829EA}"/>
              </a:ext>
            </a:extLst>
          </p:cNvPr>
          <p:cNvCxnSpPr>
            <a:cxnSpLocks/>
          </p:cNvCxnSpPr>
          <p:nvPr/>
        </p:nvCxnSpPr>
        <p:spPr>
          <a:xfrm>
            <a:off x="7025833" y="2635045"/>
            <a:ext cx="3408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735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7AD0CB-A004-40C1-60DB-A9674012C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86C9B6-1855-E5A7-9944-D81F34D25A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9440" y="1095513"/>
            <a:ext cx="6026834" cy="557884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5847DC7-106D-43AB-511B-2D9AE963112E}"/>
              </a:ext>
            </a:extLst>
          </p:cNvPr>
          <p:cNvSpPr/>
          <p:nvPr/>
        </p:nvSpPr>
        <p:spPr>
          <a:xfrm>
            <a:off x="433759" y="6141085"/>
            <a:ext cx="2841876" cy="510119"/>
          </a:xfrm>
          <a:prstGeom prst="rect">
            <a:avLst/>
          </a:prstGeom>
          <a:solidFill>
            <a:srgbClr val="7FB0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2EC8DE-D78F-D5B7-EAA9-2055A3EC9CE9}"/>
              </a:ext>
            </a:extLst>
          </p:cNvPr>
          <p:cNvSpPr/>
          <p:nvPr/>
        </p:nvSpPr>
        <p:spPr>
          <a:xfrm>
            <a:off x="433759" y="5886025"/>
            <a:ext cx="2020074" cy="510119"/>
          </a:xfrm>
          <a:prstGeom prst="rect">
            <a:avLst/>
          </a:prstGeom>
          <a:solidFill>
            <a:srgbClr val="7FB0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0556A1-2EC0-3F00-7B88-C038DD4ED72F}"/>
              </a:ext>
            </a:extLst>
          </p:cNvPr>
          <p:cNvSpPr/>
          <p:nvPr/>
        </p:nvSpPr>
        <p:spPr>
          <a:xfrm>
            <a:off x="682905" y="5630965"/>
            <a:ext cx="1064871" cy="510119"/>
          </a:xfrm>
          <a:prstGeom prst="rect">
            <a:avLst/>
          </a:prstGeom>
          <a:solidFill>
            <a:srgbClr val="7FB0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FBF8850-7822-9889-32AC-15AF079DECA7}"/>
              </a:ext>
            </a:extLst>
          </p:cNvPr>
          <p:cNvSpPr txBox="1"/>
          <p:nvPr/>
        </p:nvSpPr>
        <p:spPr>
          <a:xfrm>
            <a:off x="599440" y="206791"/>
            <a:ext cx="845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fr-FR" sz="3200" b="1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|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Évolution des Formations au cours du temps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8CB5B91-64AA-D135-26D1-2E6DDB065A8C}"/>
              </a:ext>
            </a:extLst>
          </p:cNvPr>
          <p:cNvCxnSpPr>
            <a:cxnSpLocks/>
          </p:cNvCxnSpPr>
          <p:nvPr/>
        </p:nvCxnSpPr>
        <p:spPr>
          <a:xfrm>
            <a:off x="599440" y="907752"/>
            <a:ext cx="833621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Image 27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7C76BF50-3830-CDD7-5DA9-32AFF7AF166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40" y="84411"/>
            <a:ext cx="2867660" cy="820254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EB53C8D-CAC5-C96D-D756-F5BC40E29B02}"/>
              </a:ext>
            </a:extLst>
          </p:cNvPr>
          <p:cNvSpPr txBox="1"/>
          <p:nvPr/>
        </p:nvSpPr>
        <p:spPr>
          <a:xfrm>
            <a:off x="6947175" y="1340020"/>
            <a:ext cx="4361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Carte des Alternances 2023-2024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C6EF6D5-A2DD-F943-3B2E-58BE338AF1F2}"/>
              </a:ext>
            </a:extLst>
          </p:cNvPr>
          <p:cNvSpPr/>
          <p:nvPr/>
        </p:nvSpPr>
        <p:spPr>
          <a:xfrm>
            <a:off x="7025833" y="2892942"/>
            <a:ext cx="738394" cy="702709"/>
          </a:xfrm>
          <a:prstGeom prst="ellipse">
            <a:avLst/>
          </a:prstGeom>
          <a:solidFill>
            <a:srgbClr val="BE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65D01EA-326D-8024-C44C-9D7E6087D63A}"/>
              </a:ext>
            </a:extLst>
          </p:cNvPr>
          <p:cNvSpPr/>
          <p:nvPr/>
        </p:nvSpPr>
        <p:spPr>
          <a:xfrm>
            <a:off x="7084621" y="3828940"/>
            <a:ext cx="603599" cy="574429"/>
          </a:xfrm>
          <a:prstGeom prst="ellipse">
            <a:avLst/>
          </a:prstGeom>
          <a:solidFill>
            <a:srgbClr val="FF4D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591D3EB-4979-0B6E-EE91-13DD0AE8D6AD}"/>
              </a:ext>
            </a:extLst>
          </p:cNvPr>
          <p:cNvSpPr/>
          <p:nvPr/>
        </p:nvSpPr>
        <p:spPr>
          <a:xfrm>
            <a:off x="7161014" y="4727102"/>
            <a:ext cx="460683" cy="438419"/>
          </a:xfrm>
          <a:prstGeom prst="ellipse">
            <a:avLst/>
          </a:prstGeom>
          <a:solidFill>
            <a:srgbClr val="FF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2DEABFC-9FC2-A057-6230-8C29EAC85896}"/>
              </a:ext>
            </a:extLst>
          </p:cNvPr>
          <p:cNvSpPr/>
          <p:nvPr/>
        </p:nvSpPr>
        <p:spPr>
          <a:xfrm flipH="1">
            <a:off x="7220629" y="5567659"/>
            <a:ext cx="348801" cy="331944"/>
          </a:xfrm>
          <a:prstGeom prst="ellipse">
            <a:avLst/>
          </a:prstGeom>
          <a:solidFill>
            <a:srgbClr val="DFFF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63420A8-583B-AA8C-FCD5-C3561B847A2C}"/>
              </a:ext>
            </a:extLst>
          </p:cNvPr>
          <p:cNvSpPr txBox="1"/>
          <p:nvPr/>
        </p:nvSpPr>
        <p:spPr>
          <a:xfrm>
            <a:off x="7901586" y="305090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150+ Alternants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0704AA6-D41B-E4EE-6E1C-D709CA46E09E}"/>
              </a:ext>
            </a:extLst>
          </p:cNvPr>
          <p:cNvSpPr txBox="1"/>
          <p:nvPr/>
        </p:nvSpPr>
        <p:spPr>
          <a:xfrm>
            <a:off x="7904126" y="392276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51-150 Alternants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9FB1669-24DA-7FC7-F6F3-81EBCA317285}"/>
              </a:ext>
            </a:extLst>
          </p:cNvPr>
          <p:cNvSpPr txBox="1"/>
          <p:nvPr/>
        </p:nvSpPr>
        <p:spPr>
          <a:xfrm>
            <a:off x="7901586" y="475878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11-50 Alternants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3168F35-3A3D-C0FC-1140-47D5222B80E4}"/>
              </a:ext>
            </a:extLst>
          </p:cNvPr>
          <p:cNvSpPr txBox="1"/>
          <p:nvPr/>
        </p:nvSpPr>
        <p:spPr>
          <a:xfrm>
            <a:off x="7901586" y="554024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1-10 Alternants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788D781-488A-4468-E843-5F3B0A4FE82A}"/>
              </a:ext>
            </a:extLst>
          </p:cNvPr>
          <p:cNvCxnSpPr>
            <a:cxnSpLocks/>
          </p:cNvCxnSpPr>
          <p:nvPr/>
        </p:nvCxnSpPr>
        <p:spPr>
          <a:xfrm>
            <a:off x="7025833" y="2635045"/>
            <a:ext cx="3408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401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396695-4C17-9534-7AC3-A6A06C0A8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>
            <a:extLst>
              <a:ext uri="{FF2B5EF4-FFF2-40B4-BE49-F238E27FC236}">
                <a16:creationId xmlns:a16="http://schemas.microsoft.com/office/drawing/2014/main" id="{1B3E92BB-422C-6BB8-9F69-0FFAFC3AEB98}"/>
              </a:ext>
            </a:extLst>
          </p:cNvPr>
          <p:cNvSpPr txBox="1"/>
          <p:nvPr/>
        </p:nvSpPr>
        <p:spPr>
          <a:xfrm>
            <a:off x="599440" y="206791"/>
            <a:ext cx="8453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</a:t>
            </a:r>
            <a:r>
              <a:rPr lang="fr-FR" sz="3200" b="1" dirty="0">
                <a:solidFill>
                  <a:schemeClr val="accent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|</a:t>
            </a: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 Analyse des tendances des lieux d’alternance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B1C7298-E205-B887-4653-CF736D9B0EBB}"/>
              </a:ext>
            </a:extLst>
          </p:cNvPr>
          <p:cNvCxnSpPr>
            <a:cxnSpLocks/>
          </p:cNvCxnSpPr>
          <p:nvPr/>
        </p:nvCxnSpPr>
        <p:spPr>
          <a:xfrm>
            <a:off x="599440" y="907752"/>
            <a:ext cx="833621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Image 27">
            <a:extLst>
              <a:ext uri="{FF2B5EF4-FFF2-40B4-BE49-F238E27FC236}">
                <a16:creationId xmlns:a16="http://schemas.microsoft.com/office/drawing/2014/main" id="{F5BF69A5-9E5D-ED13-662E-4F25CE65D79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3666" y="1088915"/>
            <a:ext cx="5628558" cy="5171538"/>
          </a:xfrm>
          <a:prstGeom prst="rect">
            <a:avLst/>
          </a:prstGeom>
        </p:spPr>
      </p:pic>
      <p:pic>
        <p:nvPicPr>
          <p:cNvPr id="34" name="Image 33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D89359C6-B424-FE70-C7F9-7BC744EED17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40" y="84411"/>
            <a:ext cx="2867660" cy="820254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C94FE15-46BA-CEAA-A3CA-2CBBA2582000}"/>
              </a:ext>
            </a:extLst>
          </p:cNvPr>
          <p:cNvSpPr txBox="1"/>
          <p:nvPr/>
        </p:nvSpPr>
        <p:spPr>
          <a:xfrm>
            <a:off x="6947175" y="1340020"/>
            <a:ext cx="4361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accent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Carte des Alternances 2017-2024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8EA7CC6B-7DB7-AFB7-EDE8-E7C5051541E8}"/>
              </a:ext>
            </a:extLst>
          </p:cNvPr>
          <p:cNvSpPr/>
          <p:nvPr/>
        </p:nvSpPr>
        <p:spPr>
          <a:xfrm>
            <a:off x="7025833" y="2892942"/>
            <a:ext cx="738394" cy="702709"/>
          </a:xfrm>
          <a:prstGeom prst="ellipse">
            <a:avLst/>
          </a:prstGeom>
          <a:solidFill>
            <a:srgbClr val="BE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94E835F-2413-3592-7C83-9F51B9C797FA}"/>
              </a:ext>
            </a:extLst>
          </p:cNvPr>
          <p:cNvSpPr/>
          <p:nvPr/>
        </p:nvSpPr>
        <p:spPr>
          <a:xfrm>
            <a:off x="7084621" y="3828940"/>
            <a:ext cx="603599" cy="574429"/>
          </a:xfrm>
          <a:prstGeom prst="ellipse">
            <a:avLst/>
          </a:prstGeom>
          <a:solidFill>
            <a:srgbClr val="FF4D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A7DC1AA-E30D-9DC7-DDF8-D2781F592675}"/>
              </a:ext>
            </a:extLst>
          </p:cNvPr>
          <p:cNvSpPr/>
          <p:nvPr/>
        </p:nvSpPr>
        <p:spPr>
          <a:xfrm>
            <a:off x="7161014" y="4727102"/>
            <a:ext cx="460683" cy="438419"/>
          </a:xfrm>
          <a:prstGeom prst="ellipse">
            <a:avLst/>
          </a:prstGeom>
          <a:solidFill>
            <a:srgbClr val="FF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C3F97F1-3AB6-14C9-A637-34680A9409D2}"/>
              </a:ext>
            </a:extLst>
          </p:cNvPr>
          <p:cNvSpPr/>
          <p:nvPr/>
        </p:nvSpPr>
        <p:spPr>
          <a:xfrm flipH="1">
            <a:off x="7220629" y="5567659"/>
            <a:ext cx="348801" cy="331944"/>
          </a:xfrm>
          <a:prstGeom prst="ellipse">
            <a:avLst/>
          </a:prstGeom>
          <a:solidFill>
            <a:srgbClr val="DFFF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0A95AAE-DF7A-EFFA-A71B-61FC6AFD6979}"/>
              </a:ext>
            </a:extLst>
          </p:cNvPr>
          <p:cNvSpPr txBox="1"/>
          <p:nvPr/>
        </p:nvSpPr>
        <p:spPr>
          <a:xfrm>
            <a:off x="7901586" y="305090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500+ Alternants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FFA284-F8AE-C9C9-2A58-140C6819196C}"/>
              </a:ext>
            </a:extLst>
          </p:cNvPr>
          <p:cNvSpPr txBox="1"/>
          <p:nvPr/>
        </p:nvSpPr>
        <p:spPr>
          <a:xfrm>
            <a:off x="7904126" y="392276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201-500 Alternants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6D78F04-48EE-F4E2-EF72-EFFDD147B2E1}"/>
              </a:ext>
            </a:extLst>
          </p:cNvPr>
          <p:cNvSpPr txBox="1"/>
          <p:nvPr/>
        </p:nvSpPr>
        <p:spPr>
          <a:xfrm>
            <a:off x="7901586" y="475878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31-200 Alternants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FA09C23-A695-6CA3-4BC3-C9144D22C148}"/>
              </a:ext>
            </a:extLst>
          </p:cNvPr>
          <p:cNvSpPr txBox="1"/>
          <p:nvPr/>
        </p:nvSpPr>
        <p:spPr>
          <a:xfrm>
            <a:off x="7901586" y="554024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1-30 Alternants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2439122-56E4-3F1A-6857-F23B0F800570}"/>
              </a:ext>
            </a:extLst>
          </p:cNvPr>
          <p:cNvCxnSpPr>
            <a:cxnSpLocks/>
          </p:cNvCxnSpPr>
          <p:nvPr/>
        </p:nvCxnSpPr>
        <p:spPr>
          <a:xfrm>
            <a:off x="7025833" y="2635045"/>
            <a:ext cx="3408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6464E665-6666-A037-48BE-41B70932D4E2}"/>
              </a:ext>
            </a:extLst>
          </p:cNvPr>
          <p:cNvSpPr/>
          <p:nvPr/>
        </p:nvSpPr>
        <p:spPr>
          <a:xfrm>
            <a:off x="393290" y="5742039"/>
            <a:ext cx="2241755" cy="776745"/>
          </a:xfrm>
          <a:prstGeom prst="ellipse">
            <a:avLst/>
          </a:prstGeom>
          <a:solidFill>
            <a:srgbClr val="7FB0D6"/>
          </a:solidFill>
          <a:ln>
            <a:solidFill>
              <a:srgbClr val="7FB0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A3E81E-6DA3-B6D3-9A2D-262A6AA70FBF}"/>
              </a:ext>
            </a:extLst>
          </p:cNvPr>
          <p:cNvSpPr/>
          <p:nvPr/>
        </p:nvSpPr>
        <p:spPr>
          <a:xfrm>
            <a:off x="2850951" y="6135329"/>
            <a:ext cx="275707" cy="515880"/>
          </a:xfrm>
          <a:prstGeom prst="rect">
            <a:avLst/>
          </a:prstGeom>
          <a:solidFill>
            <a:srgbClr val="7FB0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1524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704</Words>
  <Application>Microsoft Office PowerPoint</Application>
  <PresentationFormat>Grand écran</PresentationFormat>
  <Paragraphs>143</Paragraphs>
  <Slides>21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Roboto Condensed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Quentin Ruel</dc:creator>
  <cp:lastModifiedBy>Quentin Ruel</cp:lastModifiedBy>
  <cp:revision>39</cp:revision>
  <dcterms:created xsi:type="dcterms:W3CDTF">2024-11-24T14:50:33Z</dcterms:created>
  <dcterms:modified xsi:type="dcterms:W3CDTF">2024-12-03T18:23:04Z</dcterms:modified>
</cp:coreProperties>
</file>