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6858000" cx="12192000"/>
  <p:notesSz cx="6858000" cy="9144000"/>
  <p:embeddedFontLst>
    <p:embeddedFont>
      <p:font typeface="Century Gothic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ggKUGP+JMicRxz2PiP6ZtAihAm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BD71EB-F4DF-462A-A0E2-F8E8E5B72A0B}">
  <a:tblStyle styleId="{21BD71EB-F4DF-462A-A0E2-F8E8E5B72A0B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CenturyGothic-bold.fntdata"/><Relationship Id="rId21" Type="http://schemas.openxmlformats.org/officeDocument/2006/relationships/slide" Target="slides/slide14.xml"/><Relationship Id="rId43" Type="http://schemas.openxmlformats.org/officeDocument/2006/relationships/font" Target="fonts/CenturyGothic-regular.fntdata"/><Relationship Id="rId24" Type="http://schemas.openxmlformats.org/officeDocument/2006/relationships/slide" Target="slides/slide17.xml"/><Relationship Id="rId46" Type="http://schemas.openxmlformats.org/officeDocument/2006/relationships/font" Target="fonts/CenturyGothic-boldItalic.fntdata"/><Relationship Id="rId23" Type="http://schemas.openxmlformats.org/officeDocument/2006/relationships/slide" Target="slides/slide16.xml"/><Relationship Id="rId45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4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4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5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5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5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5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5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5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4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4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4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3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6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3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19D8F"/>
            </a:gs>
            <a:gs pos="100000">
              <a:srgbClr val="746B4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66" name="Google Shape;166;p3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79" name="Google Shape;179;p3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3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chemeClr val="dk1"/>
                </a:solidFill>
              </a:rPr>
              <a:t>TMF 1414 </a:t>
            </a:r>
            <a:br>
              <a:rPr lang="en-US" sz="3600">
                <a:solidFill>
                  <a:schemeClr val="dk1"/>
                </a:solidFill>
              </a:rPr>
            </a:br>
            <a:r>
              <a:rPr lang="en-US" sz="3600">
                <a:solidFill>
                  <a:schemeClr val="dk1"/>
                </a:solidFill>
              </a:rPr>
              <a:t>Introduction to Programming</a:t>
            </a:r>
            <a:endParaRPr/>
          </a:p>
        </p:txBody>
      </p:sp>
      <p:sp>
        <p:nvSpPr>
          <p:cNvPr id="209" name="Google Shape;209;p1"/>
          <p:cNvSpPr txBox="1"/>
          <p:nvPr>
            <p:ph idx="1" type="subTitle"/>
          </p:nvPr>
        </p:nvSpPr>
        <p:spPr>
          <a:xfrm>
            <a:off x="3200400" y="4378473"/>
            <a:ext cx="7620000" cy="1047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839943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839943"/>
                </a:solidFill>
              </a:rPr>
              <a:t>Lecture 11: Structures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1981200" y="615566"/>
            <a:ext cx="9946373" cy="596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Example : Structure Declaration and Initialization</a:t>
            </a:r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1864626" y="1334906"/>
            <a:ext cx="9641573" cy="99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Based on the structure type </a:t>
            </a:r>
            <a:r>
              <a:rPr lang="en-US">
                <a:solidFill>
                  <a:srgbClr val="0000FF"/>
                </a:solidFill>
              </a:rPr>
              <a:t>faculty_struct</a:t>
            </a:r>
            <a:r>
              <a:rPr lang="en-US"/>
              <a:t> [</a:t>
            </a:r>
            <a:r>
              <a:rPr i="1" lang="en-US">
                <a:solidFill>
                  <a:schemeClr val="accent2"/>
                </a:solidFill>
              </a:rPr>
              <a:t>slide 4</a:t>
            </a:r>
            <a:r>
              <a:rPr lang="en-US"/>
              <a:t>], and the structure variable declaration: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 txBox="1"/>
          <p:nvPr/>
        </p:nvSpPr>
        <p:spPr>
          <a:xfrm>
            <a:off x="5791200" y="4525703"/>
            <a:ext cx="5486400" cy="2215991"/>
          </a:xfrm>
          <a:prstGeom prst="rect">
            <a:avLst/>
          </a:prstGeom>
          <a:solidFill>
            <a:srgbClr val="F3F9FB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cdCollection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strcpy(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“Red Moon Men”);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strcpy(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artist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“Sam and the sneeds”);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numSongs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12;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=11.95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strcpy(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datebought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“02/02/07”);</a:t>
            </a:r>
            <a:endParaRPr/>
          </a:p>
        </p:txBody>
      </p:sp>
      <p:sp>
        <p:nvSpPr>
          <p:cNvPr id="326" name="Google Shape;326;p10"/>
          <p:cNvSpPr txBox="1"/>
          <p:nvPr/>
        </p:nvSpPr>
        <p:spPr>
          <a:xfrm>
            <a:off x="2485822" y="4530254"/>
            <a:ext cx="3159604" cy="2031325"/>
          </a:xfrm>
          <a:prstGeom prst="rect">
            <a:avLst/>
          </a:prstGeom>
          <a:solidFill>
            <a:srgbClr val="E9EED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cdCollection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title[25];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artist[20];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numSongs;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float 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dateBought[9];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27" name="Google Shape;327;p10"/>
          <p:cNvSpPr txBox="1"/>
          <p:nvPr/>
        </p:nvSpPr>
        <p:spPr>
          <a:xfrm>
            <a:off x="5791200" y="2078905"/>
            <a:ext cx="5569226" cy="2200602"/>
          </a:xfrm>
          <a:prstGeom prst="rect">
            <a:avLst/>
          </a:prstGeom>
          <a:solidFill>
            <a:srgbClr val="F9F3FF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7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faculty_struct  </a:t>
            </a: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faculty_idno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1200;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strcpy(</a:t>
            </a: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faculty_name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“Farid”);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30;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‘M’;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lang="en-US" sz="17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7800.00;</a:t>
            </a:r>
            <a:endParaRPr/>
          </a:p>
        </p:txBody>
      </p:sp>
      <p:sp>
        <p:nvSpPr>
          <p:cNvPr id="328" name="Google Shape;328;p10"/>
          <p:cNvSpPr txBox="1"/>
          <p:nvPr/>
        </p:nvSpPr>
        <p:spPr>
          <a:xfrm>
            <a:off x="2521226" y="2078906"/>
            <a:ext cx="3124200" cy="2031325"/>
          </a:xfrm>
          <a:prstGeom prst="rect">
            <a:avLst/>
          </a:prstGeom>
          <a:solidFill>
            <a:srgbClr val="E8D1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faculty_struct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faculty_idno;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*faculty_name;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gender;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float salary;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6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/>
          <p:nvPr/>
        </p:nvSpPr>
        <p:spPr>
          <a:xfrm>
            <a:off x="135957" y="721810"/>
            <a:ext cx="8892946" cy="606319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3399"/>
                </a:solidFill>
                <a:latin typeface="Consolas"/>
                <a:ea typeface="Consolas"/>
                <a:cs typeface="Consolas"/>
                <a:sym typeface="Consolas"/>
              </a:rPr>
              <a:t>cdCollection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artist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numSongs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price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dateBought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strcpy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"Red Moon Men"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strcpy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artist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"Sam &amp; The Sneeds"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numSongs 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11.95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strcpy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dateBought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"02/02/07"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"=== Here is the CD information ===\n"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"Title: %s \n"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"Artist: %s \n"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artist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"Songs: %d \n"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numSongs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"Price: %.2f \n"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"Date Bought: %s \n"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dateBought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11"/>
          <p:cNvSpPr txBox="1"/>
          <p:nvPr>
            <p:ph type="title"/>
          </p:nvPr>
        </p:nvSpPr>
        <p:spPr>
          <a:xfrm>
            <a:off x="8382000" y="13636"/>
            <a:ext cx="3810000" cy="157212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3200"/>
              <a:t>Example : Structure Declaration and Initialization</a:t>
            </a:r>
            <a:endParaRPr/>
          </a:p>
        </p:txBody>
      </p:sp>
      <p:grpSp>
        <p:nvGrpSpPr>
          <p:cNvPr id="335" name="Google Shape;335;p11"/>
          <p:cNvGrpSpPr/>
          <p:nvPr/>
        </p:nvGrpSpPr>
        <p:grpSpPr>
          <a:xfrm>
            <a:off x="7696200" y="4267200"/>
            <a:ext cx="4114800" cy="2395053"/>
            <a:chOff x="5181600" y="1135511"/>
            <a:chExt cx="3657600" cy="2395053"/>
          </a:xfrm>
        </p:grpSpPr>
        <p:sp>
          <p:nvSpPr>
            <p:cNvPr id="336" name="Google Shape;336;p11"/>
            <p:cNvSpPr/>
            <p:nvPr/>
          </p:nvSpPr>
          <p:spPr>
            <a:xfrm>
              <a:off x="5181600" y="1499239"/>
              <a:ext cx="3657600" cy="20313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=== Here is the CD information ===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Title: Red Moon Men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Artist: Sam &amp; The Sneeds</a:t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Songs: 12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Price: 11.95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Date Bought: 02/02/07</a:t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181600" y="1135511"/>
              <a:ext cx="3657600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/>
          <p:nvPr/>
        </p:nvSpPr>
        <p:spPr>
          <a:xfrm>
            <a:off x="120717" y="56138"/>
            <a:ext cx="8686800" cy="68018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BDate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month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day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year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stdName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stdID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CGPA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90099"/>
                </a:solidFill>
                <a:latin typeface="Consolas"/>
                <a:ea typeface="Consolas"/>
                <a:cs typeface="Consolas"/>
                <a:sym typeface="Consolas"/>
              </a:rPr>
              <a:t>BDate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strcpy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stdName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"Mr. MrBean"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stdID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CGPA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3.98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year 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1955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strcpy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"January"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"=== Student Information ===\n"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"Name : %s\n"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stdName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"Matric No : %d\n"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stdID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"CGPA : %.2f\n"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CGPA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"Date of Birth : %d %s %d\n"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MrBean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4A856D"/>
                </a:solidFill>
                <a:latin typeface="Consolas"/>
                <a:ea typeface="Consolas"/>
                <a:cs typeface="Consolas"/>
                <a:sym typeface="Consolas"/>
              </a:rPr>
              <a:t>DoB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3" name="Google Shape;343;p12"/>
          <p:cNvGrpSpPr/>
          <p:nvPr/>
        </p:nvGrpSpPr>
        <p:grpSpPr>
          <a:xfrm>
            <a:off x="8489883" y="2743200"/>
            <a:ext cx="3581400" cy="1846660"/>
            <a:chOff x="5222203" y="1212942"/>
            <a:chExt cx="3657600" cy="1846660"/>
          </a:xfrm>
        </p:grpSpPr>
        <p:sp>
          <p:nvSpPr>
            <p:cNvPr id="344" name="Google Shape;344;p12"/>
            <p:cNvSpPr/>
            <p:nvPr/>
          </p:nvSpPr>
          <p:spPr>
            <a:xfrm>
              <a:off x="5222203" y="1582274"/>
              <a:ext cx="3657600" cy="147732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=== Student Information ===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Name : Mr. MrBean</a:t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Matric No : 12345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CGPA : 3.98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Date of Birth : 6 January 1955</a:t>
              </a:r>
              <a:endParaRPr/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5222203" y="1212942"/>
              <a:ext cx="3657600" cy="36933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</a:t>
              </a:r>
              <a:endParaRPr/>
            </a:p>
          </p:txBody>
        </p:sp>
      </p:grpSp>
      <p:sp>
        <p:nvSpPr>
          <p:cNvPr id="346" name="Google Shape;346;p12"/>
          <p:cNvSpPr txBox="1"/>
          <p:nvPr>
            <p:ph type="title"/>
          </p:nvPr>
        </p:nvSpPr>
        <p:spPr>
          <a:xfrm>
            <a:off x="8382000" y="0"/>
            <a:ext cx="3797166" cy="16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B86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3000"/>
              <a:t>Example : </a:t>
            </a:r>
            <a:r>
              <a:rPr b="1" lang="en-US" sz="3000"/>
              <a:t>Nested Structure</a:t>
            </a:r>
            <a:r>
              <a:rPr lang="en-US" sz="3000"/>
              <a:t> Declaration &amp; Initialization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Compile Time Structure Variables Initialization</a:t>
            </a:r>
            <a:endParaRPr/>
          </a:p>
        </p:txBody>
      </p:sp>
      <p:sp>
        <p:nvSpPr>
          <p:cNvPr id="352" name="Google Shape;352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In C it is possible to initialize structure variables at compile time. </a:t>
            </a:r>
            <a:r>
              <a:rPr lang="en-US">
                <a:solidFill>
                  <a:srgbClr val="3333CC"/>
                </a:solidFill>
              </a:rPr>
              <a:t>Compile time initialization </a:t>
            </a:r>
            <a:r>
              <a:rPr lang="en-US"/>
              <a:t>of a structure variable requires the following elements: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 sz="1800"/>
              <a:t>The keyword </a:t>
            </a:r>
            <a:r>
              <a:rPr i="1" lang="en-US" sz="1800">
                <a:solidFill>
                  <a:srgbClr val="3333CC"/>
                </a:solidFill>
              </a:rPr>
              <a:t>struct</a:t>
            </a:r>
            <a:endParaRPr i="1" sz="1800">
              <a:solidFill>
                <a:srgbClr val="3333CC"/>
              </a:solidFill>
            </a:endParaRPr>
          </a:p>
          <a:p>
            <a:pPr indent="-457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 sz="1800"/>
              <a:t>The </a:t>
            </a:r>
            <a:r>
              <a:rPr lang="en-US" sz="1800">
                <a:solidFill>
                  <a:srgbClr val="3333CC"/>
                </a:solidFill>
              </a:rPr>
              <a:t>structure type name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 sz="1800"/>
              <a:t>The </a:t>
            </a:r>
            <a:r>
              <a:rPr lang="en-US" sz="1800">
                <a:solidFill>
                  <a:srgbClr val="3333CC"/>
                </a:solidFill>
              </a:rPr>
              <a:t>name of the structure variable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 sz="1800"/>
              <a:t>The </a:t>
            </a:r>
            <a:r>
              <a:rPr lang="en-US" sz="1800">
                <a:solidFill>
                  <a:srgbClr val="3333CC"/>
                </a:solidFill>
              </a:rPr>
              <a:t>assignment</a:t>
            </a:r>
            <a:r>
              <a:rPr lang="en-US" sz="1800"/>
              <a:t> operator, </a:t>
            </a:r>
            <a:r>
              <a:rPr b="1" lang="en-US" sz="1800">
                <a:solidFill>
                  <a:srgbClr val="3333CC"/>
                </a:solidFill>
              </a:rPr>
              <a:t>=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 sz="1800"/>
              <a:t>A set of values for the members of the structure variable, </a:t>
            </a:r>
            <a:r>
              <a:rPr lang="en-US" sz="1800">
                <a:solidFill>
                  <a:srgbClr val="3333CC"/>
                </a:solidFill>
              </a:rPr>
              <a:t>enclosed</a:t>
            </a:r>
            <a:r>
              <a:rPr lang="en-US" sz="1800"/>
              <a:t> in </a:t>
            </a:r>
            <a:r>
              <a:rPr b="1" lang="en-US" sz="1800">
                <a:solidFill>
                  <a:srgbClr val="3333CC"/>
                </a:solidFill>
              </a:rPr>
              <a:t>braces</a:t>
            </a:r>
            <a:r>
              <a:rPr lang="en-US" sz="1800">
                <a:solidFill>
                  <a:schemeClr val="dk1"/>
                </a:solidFill>
              </a:rPr>
              <a:t> (</a:t>
            </a:r>
            <a:r>
              <a:rPr b="1" lang="en-US" sz="1800">
                <a:solidFill>
                  <a:srgbClr val="3333CC"/>
                </a:solidFill>
              </a:rPr>
              <a:t>{ }</a:t>
            </a:r>
            <a:r>
              <a:rPr lang="en-US" sz="1800">
                <a:solidFill>
                  <a:schemeClr val="dk1"/>
                </a:solidFill>
              </a:rPr>
              <a:t>)</a:t>
            </a:r>
            <a:r>
              <a:rPr lang="en-US" sz="1800"/>
              <a:t>, and </a:t>
            </a:r>
            <a:r>
              <a:rPr lang="en-US" sz="1800">
                <a:solidFill>
                  <a:srgbClr val="3333CC"/>
                </a:solidFill>
              </a:rPr>
              <a:t>separated</a:t>
            </a:r>
            <a:r>
              <a:rPr lang="en-US" sz="1800"/>
              <a:t> by </a:t>
            </a:r>
            <a:r>
              <a:rPr b="1" lang="en-US" sz="1800">
                <a:solidFill>
                  <a:srgbClr val="3333CC"/>
                </a:solidFill>
              </a:rPr>
              <a:t>commas</a:t>
            </a:r>
            <a:r>
              <a:rPr lang="en-US" sz="1800">
                <a:solidFill>
                  <a:schemeClr val="dk1"/>
                </a:solidFill>
              </a:rPr>
              <a:t> (</a:t>
            </a:r>
            <a:r>
              <a:rPr b="1" lang="en-US" sz="1800">
                <a:solidFill>
                  <a:srgbClr val="3333CC"/>
                </a:solidFill>
              </a:rPr>
              <a:t>,</a:t>
            </a:r>
            <a:r>
              <a:rPr lang="en-US" sz="1800">
                <a:solidFill>
                  <a:schemeClr val="dk1"/>
                </a:solidFill>
              </a:rPr>
              <a:t>)</a:t>
            </a:r>
            <a:r>
              <a:rPr b="1" lang="en-US" sz="1800">
                <a:solidFill>
                  <a:srgbClr val="3333CC"/>
                </a:solidFill>
              </a:rPr>
              <a:t> </a:t>
            </a:r>
            <a:endParaRPr/>
          </a:p>
          <a:p>
            <a:pPr indent="-45720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 sz="1800"/>
              <a:t>A terminating </a:t>
            </a:r>
            <a:r>
              <a:rPr b="1" lang="en-US" sz="1800">
                <a:solidFill>
                  <a:srgbClr val="3333CC"/>
                </a:solidFill>
              </a:rPr>
              <a:t>semicolon</a:t>
            </a:r>
            <a:r>
              <a:rPr lang="en-US" sz="1800"/>
              <a:t> (</a:t>
            </a:r>
            <a:r>
              <a:rPr b="1" lang="en-US" sz="1800">
                <a:solidFill>
                  <a:srgbClr val="3333CC"/>
                </a:solidFill>
              </a:rPr>
              <a:t>;</a:t>
            </a:r>
            <a:r>
              <a:rPr lang="en-US" sz="1800"/>
              <a:t>)</a:t>
            </a:r>
            <a:endParaRPr/>
          </a:p>
          <a:p>
            <a:pPr indent="-171450" lvl="1" marL="74295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Example : </a:t>
            </a:r>
            <a:r>
              <a:rPr b="1" lang="en-US" sz="3200"/>
              <a:t>Compile time</a:t>
            </a:r>
            <a:r>
              <a:rPr lang="en-US" sz="3200"/>
              <a:t> Structure Variables Initialization</a:t>
            </a:r>
            <a:endParaRPr/>
          </a:p>
        </p:txBody>
      </p:sp>
      <p:sp>
        <p:nvSpPr>
          <p:cNvPr id="358" name="Google Shape;358;p14"/>
          <p:cNvSpPr txBox="1"/>
          <p:nvPr/>
        </p:nvSpPr>
        <p:spPr>
          <a:xfrm>
            <a:off x="2592925" y="4419600"/>
            <a:ext cx="7848600" cy="20313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800">
                <a:solidFill>
                  <a:srgbClr val="99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cdCollection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title[25];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artist[20];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 numSongs;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dataBought[9];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r>
              <a:rPr b="1" lang="en-US" sz="1800">
                <a:solidFill>
                  <a:srgbClr val="006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{“Red Men”, “Sam and the sneeds”, 12, 11.95, “02/02/07”}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</p:txBody>
      </p:sp>
      <p:sp>
        <p:nvSpPr>
          <p:cNvPr id="359" name="Google Shape;359;p14"/>
          <p:cNvSpPr txBox="1"/>
          <p:nvPr/>
        </p:nvSpPr>
        <p:spPr>
          <a:xfrm>
            <a:off x="2592925" y="2078518"/>
            <a:ext cx="7848600" cy="20313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800">
                <a:solidFill>
                  <a:srgbClr val="99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faculty_struct  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 faculty_idno;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faculty_name;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gender;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salary;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r>
              <a:rPr b="1" lang="en-US" sz="1800">
                <a:solidFill>
                  <a:srgbClr val="006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faculty_record 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 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1200, “Farid”, 30, ‘M’, 7800.00 };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Century Gothic"/>
              <a:buNone/>
            </a:pPr>
            <a:r>
              <a:rPr b="1" lang="en-US" sz="3100"/>
              <a:t>Compile Time</a:t>
            </a:r>
            <a:r>
              <a:rPr lang="en-US" sz="3100"/>
              <a:t> Structure Variables </a:t>
            </a:r>
            <a:r>
              <a:rPr b="1" lang="en-US" sz="3100"/>
              <a:t>Initialization Rules</a:t>
            </a:r>
            <a:endParaRPr/>
          </a:p>
        </p:txBody>
      </p:sp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/>
              <a:t>The </a:t>
            </a:r>
            <a:r>
              <a:rPr b="1" lang="en-US">
                <a:solidFill>
                  <a:srgbClr val="3333CC"/>
                </a:solidFill>
              </a:rPr>
              <a:t>order of values </a:t>
            </a:r>
            <a:r>
              <a:rPr lang="en-US"/>
              <a:t>for </a:t>
            </a:r>
            <a:r>
              <a:rPr lang="en-US">
                <a:solidFill>
                  <a:srgbClr val="3333CC"/>
                </a:solidFill>
              </a:rPr>
              <a:t>structure variable members </a:t>
            </a:r>
            <a:r>
              <a:rPr lang="en-US"/>
              <a:t>enclosed in braces </a:t>
            </a:r>
            <a:r>
              <a:rPr lang="en-US">
                <a:solidFill>
                  <a:srgbClr val="C00000"/>
                </a:solidFill>
              </a:rPr>
              <a:t>must match </a:t>
            </a:r>
            <a:r>
              <a:rPr lang="en-US"/>
              <a:t>the </a:t>
            </a:r>
            <a:r>
              <a:rPr lang="en-US">
                <a:solidFill>
                  <a:srgbClr val="3333CC"/>
                </a:solidFill>
              </a:rPr>
              <a:t>order of members</a:t>
            </a:r>
            <a:r>
              <a:rPr lang="en-US"/>
              <a:t> in the structure type declaration.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AutoNum type="arabicPeriod"/>
            </a:pPr>
            <a:r>
              <a:rPr lang="en-US"/>
              <a:t>It is possible to initialize </a:t>
            </a:r>
            <a:r>
              <a:rPr b="1" lang="en-US">
                <a:solidFill>
                  <a:srgbClr val="3333CC"/>
                </a:solidFill>
              </a:rPr>
              <a:t>only a subset (partial) </a:t>
            </a:r>
            <a:r>
              <a:rPr lang="en-US"/>
              <a:t>of the members of a structure variable at compile time. However, that subset </a:t>
            </a:r>
            <a:r>
              <a:rPr lang="en-US">
                <a:solidFill>
                  <a:srgbClr val="C00000"/>
                </a:solidFill>
              </a:rPr>
              <a:t>must always begin </a:t>
            </a:r>
            <a:r>
              <a:rPr lang="en-US">
                <a:solidFill>
                  <a:schemeClr val="dk1"/>
                </a:solidFill>
              </a:rPr>
              <a:t>with the </a:t>
            </a:r>
            <a:r>
              <a:rPr lang="en-US">
                <a:solidFill>
                  <a:srgbClr val="C00000"/>
                </a:solidFill>
              </a:rPr>
              <a:t>first member</a:t>
            </a:r>
            <a:r>
              <a:rPr lang="en-US"/>
              <a:t> and </a:t>
            </a:r>
            <a:r>
              <a:rPr lang="en-US">
                <a:solidFill>
                  <a:srgbClr val="3333CC"/>
                </a:solidFill>
              </a:rPr>
              <a:t>continue until your target member </a:t>
            </a:r>
            <a:r>
              <a:rPr lang="en-US">
                <a:solidFill>
                  <a:srgbClr val="C00000"/>
                </a:solidFill>
              </a:rPr>
              <a:t>without skipping any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lang="en-US"/>
              <a:t>Example:</a:t>
            </a:r>
            <a:endParaRPr/>
          </a:p>
        </p:txBody>
      </p:sp>
      <p:sp>
        <p:nvSpPr>
          <p:cNvPr id="366" name="Google Shape;366;p15"/>
          <p:cNvSpPr txBox="1"/>
          <p:nvPr/>
        </p:nvSpPr>
        <p:spPr>
          <a:xfrm>
            <a:off x="4953000" y="4248151"/>
            <a:ext cx="5638800" cy="2246769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000">
                <a:solidFill>
                  <a:srgbClr val="99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faculty_struct  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 faculty_idno;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faculty_name;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char gender;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salary;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r>
              <a:rPr b="1" lang="en-US" sz="2000">
                <a:solidFill>
                  <a:srgbClr val="006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faculty_record 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 </a:t>
            </a: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1200, “Farid”, 30};</a:t>
            </a:r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5055703" y="4645459"/>
            <a:ext cx="298012" cy="1500129"/>
            <a:chOff x="3531703" y="4645458"/>
            <a:chExt cx="298012" cy="1500129"/>
          </a:xfrm>
        </p:grpSpPr>
        <p:sp>
          <p:nvSpPr>
            <p:cNvPr id="368" name="Google Shape;368;p15"/>
            <p:cNvSpPr/>
            <p:nvPr/>
          </p:nvSpPr>
          <p:spPr>
            <a:xfrm>
              <a:off x="3531703" y="4645458"/>
              <a:ext cx="278188" cy="278188"/>
            </a:xfrm>
            <a:prstGeom prst="ellipse">
              <a:avLst/>
            </a:prstGeom>
            <a:solidFill>
              <a:srgbClr val="DFEEE8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548268" y="4952999"/>
              <a:ext cx="278188" cy="278188"/>
            </a:xfrm>
            <a:prstGeom prst="ellipse">
              <a:avLst/>
            </a:prstGeom>
            <a:solidFill>
              <a:srgbClr val="D3DEB5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3548268" y="5257799"/>
              <a:ext cx="278188" cy="278188"/>
            </a:xfrm>
            <a:prstGeom prst="ellipse">
              <a:avLst/>
            </a:prstGeom>
            <a:solidFill>
              <a:srgbClr val="F5CB9D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3551527" y="5562599"/>
              <a:ext cx="278188" cy="278188"/>
            </a:xfrm>
            <a:prstGeom prst="ellipse">
              <a:avLst/>
            </a:prstGeom>
            <a:solidFill>
              <a:srgbClr val="C8B492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551527" y="5867399"/>
              <a:ext cx="278188" cy="278188"/>
            </a:xfrm>
            <a:prstGeom prst="ellipse">
              <a:avLst/>
            </a:prstGeom>
            <a:solidFill>
              <a:srgbClr val="FFFF00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/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3041759" y="4695177"/>
            <a:ext cx="1738056" cy="1578474"/>
            <a:chOff x="1517759" y="4695177"/>
            <a:chExt cx="1738056" cy="1578474"/>
          </a:xfrm>
        </p:grpSpPr>
        <p:sp>
          <p:nvSpPr>
            <p:cNvPr id="374" name="Google Shape;374;p15"/>
            <p:cNvSpPr/>
            <p:nvPr/>
          </p:nvSpPr>
          <p:spPr>
            <a:xfrm flipH="1">
              <a:off x="3107551" y="4695177"/>
              <a:ext cx="148264" cy="1578474"/>
            </a:xfrm>
            <a:prstGeom prst="rightBrace">
              <a:avLst>
                <a:gd fmla="val 31981" name="adj1"/>
                <a:gd fmla="val 50000" name="adj2"/>
              </a:avLst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15"/>
            <p:cNvSpPr txBox="1"/>
            <p:nvPr/>
          </p:nvSpPr>
          <p:spPr>
            <a:xfrm>
              <a:off x="1517759" y="5068915"/>
              <a:ext cx="141393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Full set</a:t>
              </a:r>
              <a:r>
                <a:rPr lang="en-US" sz="18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of variable members</a:t>
              </a:r>
              <a:endParaRPr/>
            </a:p>
          </p:txBody>
        </p:sp>
      </p:grpSp>
      <p:grpSp>
        <p:nvGrpSpPr>
          <p:cNvPr id="376" name="Google Shape;376;p15"/>
          <p:cNvGrpSpPr/>
          <p:nvPr/>
        </p:nvGrpSpPr>
        <p:grpSpPr>
          <a:xfrm>
            <a:off x="7772400" y="4645459"/>
            <a:ext cx="1888457" cy="2060141"/>
            <a:chOff x="6058908" y="4699686"/>
            <a:chExt cx="1888457" cy="2060141"/>
          </a:xfrm>
        </p:grpSpPr>
        <p:grpSp>
          <p:nvGrpSpPr>
            <p:cNvPr id="377" name="Google Shape;377;p15"/>
            <p:cNvGrpSpPr/>
            <p:nvPr/>
          </p:nvGrpSpPr>
          <p:grpSpPr>
            <a:xfrm>
              <a:off x="6058908" y="4699686"/>
              <a:ext cx="1888457" cy="2060141"/>
              <a:chOff x="6058908" y="4699686"/>
              <a:chExt cx="1888457" cy="2060141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6058908" y="6481639"/>
                <a:ext cx="278188" cy="278188"/>
              </a:xfrm>
              <a:prstGeom prst="ellipse">
                <a:avLst/>
              </a:prstGeom>
              <a:solidFill>
                <a:srgbClr val="DFEEE8"/>
              </a:solidFill>
              <a:ln cap="rnd" cmpd="sng" w="15875">
                <a:solidFill>
                  <a:srgbClr val="4A856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</a:t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64184" y="6474834"/>
                <a:ext cx="278188" cy="278188"/>
              </a:xfrm>
              <a:prstGeom prst="ellipse">
                <a:avLst/>
              </a:prstGeom>
              <a:solidFill>
                <a:srgbClr val="D3DEB5"/>
              </a:solidFill>
              <a:ln cap="rnd" cmpd="sng" w="15875">
                <a:solidFill>
                  <a:srgbClr val="4A856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/>
              </a:p>
            </p:txBody>
          </p:sp>
          <p:grpSp>
            <p:nvGrpSpPr>
              <p:cNvPr id="380" name="Google Shape;380;p15"/>
              <p:cNvGrpSpPr/>
              <p:nvPr/>
            </p:nvGrpSpPr>
            <p:grpSpPr>
              <a:xfrm>
                <a:off x="6211308" y="4699686"/>
                <a:ext cx="1736057" cy="923330"/>
                <a:chOff x="6211308" y="4699686"/>
                <a:chExt cx="1736057" cy="923330"/>
              </a:xfrm>
            </p:grpSpPr>
            <p:sp>
              <p:nvSpPr>
                <p:cNvPr id="381" name="Google Shape;381;p15"/>
                <p:cNvSpPr/>
                <p:nvPr/>
              </p:nvSpPr>
              <p:spPr>
                <a:xfrm>
                  <a:off x="6211308" y="4757044"/>
                  <a:ext cx="241645" cy="707384"/>
                </a:xfrm>
                <a:prstGeom prst="rightBrace">
                  <a:avLst>
                    <a:gd fmla="val 31981" name="adj1"/>
                    <a:gd fmla="val 50000" name="adj2"/>
                  </a:avLst>
                </a:prstGeom>
                <a:noFill/>
                <a:ln cap="flat" cmpd="sng" w="28575">
                  <a:solidFill>
                    <a:srgbClr val="4A85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2" name="Google Shape;382;p15"/>
                <p:cNvSpPr txBox="1"/>
                <p:nvPr/>
              </p:nvSpPr>
              <p:spPr>
                <a:xfrm>
                  <a:off x="6626138" y="4699686"/>
                  <a:ext cx="1321227" cy="92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3333CC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Subset</a:t>
                  </a:r>
                  <a:r>
                    <a:rPr lang="en-US" sz="1800">
                      <a:solidFill>
                        <a:srgbClr val="3333CC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 of variable members</a:t>
                  </a:r>
                  <a:endParaRPr/>
                </a:p>
              </p:txBody>
            </p:sp>
          </p:grpSp>
        </p:grpSp>
        <p:sp>
          <p:nvSpPr>
            <p:cNvPr id="383" name="Google Shape;383;p15"/>
            <p:cNvSpPr/>
            <p:nvPr/>
          </p:nvSpPr>
          <p:spPr>
            <a:xfrm>
              <a:off x="7611603" y="6481639"/>
              <a:ext cx="278188" cy="278188"/>
            </a:xfrm>
            <a:prstGeom prst="ellipse">
              <a:avLst/>
            </a:prstGeom>
            <a:solidFill>
              <a:srgbClr val="F5CB9D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User-defined Data Types (</a:t>
            </a:r>
            <a:r>
              <a:rPr b="1" lang="en-US"/>
              <a:t>typedef</a:t>
            </a:r>
            <a:r>
              <a:rPr lang="en-US"/>
              <a:t>)</a:t>
            </a:r>
            <a:endParaRPr/>
          </a:p>
        </p:txBody>
      </p:sp>
      <p:sp>
        <p:nvSpPr>
          <p:cNvPr id="389" name="Google Shape;389;p1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/>
              <a:t>User can define their own </a:t>
            </a:r>
            <a:r>
              <a:rPr b="1" lang="en-US"/>
              <a:t>data type</a:t>
            </a:r>
            <a:r>
              <a:rPr lang="en-US"/>
              <a:t>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i="1" lang="en-US">
                <a:solidFill>
                  <a:srgbClr val="3333CC"/>
                </a:solidFill>
              </a:rPr>
              <a:t>		typedef</a:t>
            </a:r>
            <a:r>
              <a:rPr i="1" lang="en-US">
                <a:solidFill>
                  <a:schemeClr val="accent2"/>
                </a:solidFill>
              </a:rPr>
              <a:t> type </a:t>
            </a:r>
            <a:r>
              <a:rPr i="1" lang="en-US">
                <a:solidFill>
                  <a:srgbClr val="008000"/>
                </a:solidFill>
              </a:rPr>
              <a:t>new-type</a:t>
            </a:r>
            <a:r>
              <a:rPr i="1" lang="en-US">
                <a:solidFill>
                  <a:schemeClr val="accent2"/>
                </a:solidFill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 	</a:t>
            </a:r>
            <a:r>
              <a:rPr b="1" lang="en-US"/>
              <a:t>Example:</a:t>
            </a:r>
            <a:r>
              <a:rPr lang="en-US"/>
              <a:t>	</a:t>
            </a:r>
            <a:r>
              <a:rPr i="1" lang="en-US">
                <a:solidFill>
                  <a:srgbClr val="3333CC"/>
                </a:solidFill>
              </a:rPr>
              <a:t>typedef</a:t>
            </a:r>
            <a:r>
              <a:rPr i="1" lang="en-US">
                <a:solidFill>
                  <a:schemeClr val="accent2"/>
                </a:solidFill>
              </a:rPr>
              <a:t> int </a:t>
            </a:r>
            <a:r>
              <a:rPr i="1" lang="en-US">
                <a:solidFill>
                  <a:srgbClr val="008000"/>
                </a:solidFill>
              </a:rPr>
              <a:t>age</a:t>
            </a:r>
            <a:r>
              <a:rPr i="1" lang="en-US">
                <a:solidFill>
                  <a:schemeClr val="accent2"/>
                </a:solidFill>
              </a:rPr>
              <a:t>;</a:t>
            </a:r>
            <a:endParaRPr/>
          </a:p>
          <a:p>
            <a:pPr indent="-228600" lvl="0" marL="342900" rtl="0" algn="ctr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b="1" lang="en-US"/>
              <a:t>typedef</a:t>
            </a:r>
            <a:r>
              <a:rPr lang="en-US"/>
              <a:t> can also be used in </a:t>
            </a:r>
            <a:r>
              <a:rPr b="1" lang="en-US"/>
              <a:t>structures</a:t>
            </a:r>
            <a:r>
              <a:rPr lang="en-US"/>
              <a:t> where;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i="1" lang="en-US">
                <a:solidFill>
                  <a:srgbClr val="3333CC"/>
                </a:solidFill>
              </a:rPr>
              <a:t>		typedef</a:t>
            </a:r>
            <a:r>
              <a:rPr i="1" lang="en-US">
                <a:solidFill>
                  <a:schemeClr val="accent2"/>
                </a:solidFill>
              </a:rPr>
              <a:t> struct {…} </a:t>
            </a:r>
            <a:r>
              <a:rPr i="1" lang="en-US">
                <a:solidFill>
                  <a:srgbClr val="008000"/>
                </a:solidFill>
              </a:rPr>
              <a:t>new-type</a:t>
            </a:r>
            <a:r>
              <a:rPr i="1" lang="en-US">
                <a:solidFill>
                  <a:schemeClr val="accent2"/>
                </a:solidFill>
              </a:rPr>
              <a:t>;  </a:t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>
            <a:off x="5630565" y="5261282"/>
            <a:ext cx="169918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4495800" y="4184064"/>
            <a:ext cx="5459896" cy="252376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//structure declaration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16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name[25];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matricNo;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//declare structure variable</a:t>
            </a:r>
            <a:endParaRPr/>
          </a:p>
          <a:p>
            <a:pPr indent="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{"Abby", 12345};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92" name="Google Shape;392;p16"/>
          <p:cNvSpPr/>
          <p:nvPr/>
        </p:nvSpPr>
        <p:spPr>
          <a:xfrm>
            <a:off x="4953001" y="441863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 txBox="1"/>
          <p:nvPr/>
        </p:nvSpPr>
        <p:spPr>
          <a:xfrm>
            <a:off x="3090020" y="4178823"/>
            <a:ext cx="14109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User-defined Data Types (</a:t>
            </a:r>
            <a:r>
              <a:rPr b="1" lang="en-US"/>
              <a:t>typedef</a:t>
            </a:r>
            <a:r>
              <a:rPr lang="en-US"/>
              <a:t>)</a:t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5630565" y="4996239"/>
            <a:ext cx="169918" cy="184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1752600" y="3441969"/>
            <a:ext cx="3667366" cy="27699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//structure declaration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name[25];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matricNo;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74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//declare structure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4953001" y="415359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7667833" y="3429000"/>
            <a:ext cx="3858436" cy="276998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//structure declaration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name[25];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matricNo;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//declare structure variable</a:t>
            </a:r>
            <a:endParaRPr/>
          </a:p>
          <a:p>
            <a:pPr indent="0" lvl="1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5419965" y="3700145"/>
            <a:ext cx="2247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528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equivalent to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17"/>
          <p:cNvSpPr/>
          <p:nvPr/>
        </p:nvSpPr>
        <p:spPr>
          <a:xfrm>
            <a:off x="4816145" y="1769218"/>
            <a:ext cx="3455505" cy="138499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56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90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//structure declaration</a:t>
            </a:r>
            <a:endParaRPr/>
          </a:p>
          <a:p>
            <a:pPr indent="0" lvl="0" marL="1190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1190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name[25];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90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matricNo;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90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Structure and Pointers</a:t>
            </a:r>
            <a:endParaRPr/>
          </a:p>
        </p:txBody>
      </p:sp>
      <p:sp>
        <p:nvSpPr>
          <p:cNvPr id="410" name="Google Shape;410;p1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If </a:t>
            </a:r>
            <a:r>
              <a:rPr lang="en-US">
                <a:solidFill>
                  <a:srgbClr val="3333CC"/>
                </a:solidFill>
              </a:rPr>
              <a:t>variable</a:t>
            </a:r>
            <a:r>
              <a:rPr lang="en-US"/>
              <a:t> represents a </a:t>
            </a:r>
            <a:r>
              <a:rPr lang="en-US">
                <a:solidFill>
                  <a:srgbClr val="3333CC"/>
                </a:solidFill>
              </a:rPr>
              <a:t>structure-type</a:t>
            </a:r>
            <a:r>
              <a:rPr lang="en-US"/>
              <a:t> variable, then </a:t>
            </a:r>
            <a:r>
              <a:rPr lang="en-US">
                <a:solidFill>
                  <a:srgbClr val="FF0000"/>
                </a:solidFill>
              </a:rPr>
              <a:t>&amp;variable </a:t>
            </a:r>
            <a:r>
              <a:rPr lang="en-US"/>
              <a:t>represent the starting </a:t>
            </a:r>
            <a:r>
              <a:rPr lang="en-US">
                <a:solidFill>
                  <a:srgbClr val="3333CC"/>
                </a:solidFill>
              </a:rPr>
              <a:t>address</a:t>
            </a:r>
            <a:r>
              <a:rPr lang="en-US"/>
              <a:t> of that variable</a:t>
            </a:r>
            <a:endParaRPr/>
          </a:p>
          <a:p>
            <a:pPr indent="-342900" lvl="0" marL="342900" rtl="0" algn="l">
              <a:spcBef>
                <a:spcPts val="2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Therefore, a pointer can be declared for that particular structure, where;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i="1" lang="en-US">
                <a:solidFill>
                  <a:srgbClr val="3333CC"/>
                </a:solidFill>
              </a:rPr>
              <a:t>		struct</a:t>
            </a:r>
            <a:r>
              <a:rPr i="1" lang="en-US">
                <a:solidFill>
                  <a:schemeClr val="accent2"/>
                </a:solidFill>
              </a:rPr>
              <a:t> {…} </a:t>
            </a:r>
            <a:r>
              <a:rPr i="1" lang="en-US">
                <a:solidFill>
                  <a:srgbClr val="C00000"/>
                </a:solidFill>
              </a:rPr>
              <a:t>*</a:t>
            </a:r>
            <a:r>
              <a:rPr i="1" lang="en-US">
                <a:solidFill>
                  <a:srgbClr val="008000"/>
                </a:solidFill>
              </a:rPr>
              <a:t>ptvar</a:t>
            </a:r>
            <a:r>
              <a:rPr i="1" lang="en-US">
                <a:solidFill>
                  <a:schemeClr val="accent2"/>
                </a:solidFill>
              </a:rPr>
              <a:t>;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i="1"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And the member of the structure can be accessed by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i="1" lang="en-US">
                <a:solidFill>
                  <a:srgbClr val="008000"/>
                </a:solidFill>
              </a:rPr>
              <a:t>		ptvar</a:t>
            </a:r>
            <a:r>
              <a:rPr b="1" i="1" lang="en-US">
                <a:solidFill>
                  <a:schemeClr val="accent2"/>
                </a:solidFill>
              </a:rPr>
              <a:t>🡪 </a:t>
            </a:r>
            <a:r>
              <a:rPr i="1" lang="en-US">
                <a:solidFill>
                  <a:schemeClr val="dk1"/>
                </a:solidFill>
              </a:rPr>
              <a:t>member;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title"/>
          </p:nvPr>
        </p:nvSpPr>
        <p:spPr>
          <a:xfrm>
            <a:off x="1812946" y="46757"/>
            <a:ext cx="8566110" cy="748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Example : Structure and Pointers</a:t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533400" y="579358"/>
            <a:ext cx="10820400" cy="627864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accNo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3333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accTyp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'C'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99.99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accNo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accTyp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"\n%d\t%c\t%s\t%.2f\n"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"\n%d\t%c\t%s\t%.2f\n"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6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pc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7" name="Google Shape;417;p19"/>
          <p:cNvGrpSpPr/>
          <p:nvPr/>
        </p:nvGrpSpPr>
        <p:grpSpPr>
          <a:xfrm>
            <a:off x="8784747" y="2782669"/>
            <a:ext cx="3276600" cy="1292662"/>
            <a:chOff x="4876800" y="1078468"/>
            <a:chExt cx="3276600" cy="1292662"/>
          </a:xfrm>
        </p:grpSpPr>
        <p:sp>
          <p:nvSpPr>
            <p:cNvPr id="418" name="Google Shape;418;p19"/>
            <p:cNvSpPr/>
            <p:nvPr/>
          </p:nvSpPr>
          <p:spPr>
            <a:xfrm>
              <a:off x="4876800" y="1447800"/>
              <a:ext cx="3276600" cy="9233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3333    C       Smith   99.99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3333    C       Smith   99.99</a:t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876800" y="1078468"/>
              <a:ext cx="3276600" cy="3693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</a:t>
              </a: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: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/>
          <p:nvPr/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2"/>
          <p:cNvSpPr txBox="1"/>
          <p:nvPr>
            <p:ph type="title"/>
          </p:nvPr>
        </p:nvSpPr>
        <p:spPr>
          <a:xfrm>
            <a:off x="1259893" y="3101093"/>
            <a:ext cx="2454052" cy="302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chemeClr val="lt1"/>
                </a:solidFill>
              </a:rPr>
              <a:t>Objectives</a:t>
            </a:r>
            <a:endParaRPr/>
          </a:p>
        </p:txBody>
      </p:sp>
      <p:sp>
        <p:nvSpPr>
          <p:cNvPr id="216" name="Google Shape;216;p2"/>
          <p:cNvSpPr/>
          <p:nvPr/>
        </p:nvSpPr>
        <p:spPr>
          <a:xfrm flipH="1" rot="10800000">
            <a:off x="-159" y="3179901"/>
            <a:ext cx="1098194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4795736" y="0"/>
            <a:ext cx="739626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"/>
          <p:cNvSpPr txBox="1"/>
          <p:nvPr>
            <p:ph idx="1" type="body"/>
          </p:nvPr>
        </p:nvSpPr>
        <p:spPr>
          <a:xfrm>
            <a:off x="4706578" y="589722"/>
            <a:ext cx="6798033" cy="53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41338" lvl="1" marL="541338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2000"/>
              <a:t>Introduction to Structures</a:t>
            </a:r>
            <a:endParaRPr/>
          </a:p>
          <a:p>
            <a:pPr indent="-541338" lvl="1" marL="54133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2000"/>
              <a:t>Defining Structures</a:t>
            </a:r>
            <a:endParaRPr/>
          </a:p>
          <a:p>
            <a:pPr indent="-541338" lvl="1" marL="54133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2000"/>
              <a:t>Processing a structure</a:t>
            </a:r>
            <a:endParaRPr/>
          </a:p>
          <a:p>
            <a:pPr indent="-541338" lvl="1" marL="54133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2000"/>
              <a:t>User-defined Data types</a:t>
            </a:r>
            <a:endParaRPr/>
          </a:p>
          <a:p>
            <a:pPr indent="-541338" lvl="1" marL="54133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2000"/>
              <a:t>Passing structures to Functions</a:t>
            </a:r>
            <a:endParaRPr/>
          </a:p>
          <a:p>
            <a:pPr indent="-541338" lvl="1" marL="54133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Char char="•"/>
            </a:pPr>
            <a:r>
              <a:rPr lang="en-US" sz="2000"/>
              <a:t>Self-referential Structures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Operations on Structure Variables</a:t>
            </a:r>
            <a:endParaRPr/>
          </a:p>
        </p:txBody>
      </p:sp>
      <p:sp>
        <p:nvSpPr>
          <p:cNvPr id="425" name="Google Shape;425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🠶"/>
            </a:pPr>
            <a:r>
              <a:rPr lang="en-US" sz="2000"/>
              <a:t>The following operations are permitted on structure variables: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rgbClr val="3333CC"/>
              </a:buClr>
              <a:buSzPts val="2000"/>
              <a:buChar char="🠶"/>
            </a:pPr>
            <a:r>
              <a:rPr b="1" lang="en-US" sz="2000">
                <a:solidFill>
                  <a:srgbClr val="3333CC"/>
                </a:solidFill>
              </a:rPr>
              <a:t>Copying</a:t>
            </a:r>
            <a:r>
              <a:rPr lang="en-US" sz="2000"/>
              <a:t> the </a:t>
            </a:r>
            <a:r>
              <a:rPr b="1" lang="en-US" sz="2000">
                <a:solidFill>
                  <a:srgbClr val="3333CC"/>
                </a:solidFill>
              </a:rPr>
              <a:t>content</a:t>
            </a:r>
            <a:r>
              <a:rPr lang="en-US" sz="2000"/>
              <a:t> of a </a:t>
            </a:r>
            <a:r>
              <a:rPr lang="en-US" sz="2000">
                <a:solidFill>
                  <a:schemeClr val="dk1"/>
                </a:solidFill>
              </a:rPr>
              <a:t>structure variable to another structure variable</a:t>
            </a:r>
            <a:r>
              <a:rPr lang="en-US" sz="2000"/>
              <a:t>, provided both are of the </a:t>
            </a:r>
            <a:r>
              <a:rPr b="1" lang="en-US" sz="2000">
                <a:solidFill>
                  <a:srgbClr val="3333CC"/>
                </a:solidFill>
              </a:rPr>
              <a:t>same structure type</a:t>
            </a:r>
            <a:r>
              <a:rPr lang="en-US" sz="2000"/>
              <a:t>. 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rgbClr val="3333CC"/>
              </a:buClr>
              <a:buSzPts val="2000"/>
              <a:buChar char="🠶"/>
            </a:pPr>
            <a:r>
              <a:rPr b="1" lang="en-US" sz="2000">
                <a:solidFill>
                  <a:srgbClr val="3333CC"/>
                </a:solidFill>
              </a:rPr>
              <a:t>Passing structure </a:t>
            </a:r>
            <a:r>
              <a:rPr lang="en-US" sz="2000"/>
              <a:t>variables or their members to functions.</a:t>
            </a:r>
            <a:endParaRPr/>
          </a:p>
          <a:p>
            <a:pPr indent="-158750" lvl="1" marL="74295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Copying Content Between Structures</a:t>
            </a:r>
            <a:br>
              <a:rPr lang="en-US"/>
            </a:br>
            <a:endParaRPr/>
          </a:p>
        </p:txBody>
      </p:sp>
      <p:sp>
        <p:nvSpPr>
          <p:cNvPr id="431" name="Google Shape;431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When you have two or more same structure type, where;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		</a:t>
            </a:r>
            <a:r>
              <a:rPr b="1" i="1" lang="en-US">
                <a:solidFill>
                  <a:srgbClr val="0000FF"/>
                </a:solidFill>
              </a:rPr>
              <a:t>struct</a:t>
            </a:r>
            <a:r>
              <a:rPr b="1" i="1" lang="en-US"/>
              <a:t> </a:t>
            </a:r>
            <a:r>
              <a:rPr b="1" i="1" lang="en-US">
                <a:solidFill>
                  <a:srgbClr val="CC0099"/>
                </a:solidFill>
              </a:rPr>
              <a:t>tag1 </a:t>
            </a:r>
            <a:r>
              <a:rPr i="1" lang="en-US"/>
              <a:t>{…} </a:t>
            </a:r>
            <a:r>
              <a:rPr b="1" i="1" lang="en-US">
                <a:solidFill>
                  <a:srgbClr val="006600"/>
                </a:solidFill>
              </a:rPr>
              <a:t>variable1</a:t>
            </a:r>
            <a:r>
              <a:rPr i="1" lang="en-US"/>
              <a:t>, </a:t>
            </a:r>
            <a:r>
              <a:rPr b="1" i="1" lang="en-US">
                <a:solidFill>
                  <a:srgbClr val="006600"/>
                </a:solidFill>
              </a:rPr>
              <a:t>variable2</a:t>
            </a:r>
            <a:r>
              <a:rPr i="1" lang="en-US"/>
              <a:t>;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Then,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</a:pPr>
            <a:r>
              <a:rPr b="1" i="1" lang="en-US">
                <a:solidFill>
                  <a:srgbClr val="006600"/>
                </a:solidFill>
              </a:rPr>
              <a:t>				variable1</a:t>
            </a:r>
            <a:r>
              <a:rPr b="1" i="1" lang="en-US"/>
              <a:t>  =  </a:t>
            </a:r>
            <a:r>
              <a:rPr b="1" i="1" lang="en-US">
                <a:solidFill>
                  <a:srgbClr val="006600"/>
                </a:solidFill>
              </a:rPr>
              <a:t>variable2</a:t>
            </a:r>
            <a:r>
              <a:rPr i="1" lang="en-US"/>
              <a:t>;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	is a valid operation</a:t>
            </a:r>
            <a:endParaRPr/>
          </a:p>
        </p:txBody>
      </p:sp>
      <p:grpSp>
        <p:nvGrpSpPr>
          <p:cNvPr id="432" name="Google Shape;432;p21"/>
          <p:cNvGrpSpPr/>
          <p:nvPr/>
        </p:nvGrpSpPr>
        <p:grpSpPr>
          <a:xfrm>
            <a:off x="4800600" y="3876538"/>
            <a:ext cx="3246729" cy="1709286"/>
            <a:chOff x="3581400" y="4038724"/>
            <a:chExt cx="3246729" cy="1709286"/>
          </a:xfrm>
        </p:grpSpPr>
        <p:sp>
          <p:nvSpPr>
            <p:cNvPr id="433" name="Google Shape;433;p21"/>
            <p:cNvSpPr txBox="1"/>
            <p:nvPr/>
          </p:nvSpPr>
          <p:spPr>
            <a:xfrm>
              <a:off x="3581400" y="5040124"/>
              <a:ext cx="3246729" cy="707886"/>
            </a:xfrm>
            <a:prstGeom prst="rect">
              <a:avLst/>
            </a:prstGeom>
            <a:noFill/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Both variables are the same type </a:t>
              </a:r>
              <a:r>
                <a:rPr b="1" lang="en-US" sz="20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struct</a:t>
              </a:r>
              <a:r>
                <a:rPr b="1"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</a:t>
              </a:r>
              <a:r>
                <a:rPr b="1" i="1" lang="en-US" sz="2000">
                  <a:solidFill>
                    <a:srgbClr val="CC0099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tag1</a:t>
              </a:r>
              <a:endParaRPr/>
            </a:p>
          </p:txBody>
        </p:sp>
        <p:cxnSp>
          <p:nvCxnSpPr>
            <p:cNvPr id="434" name="Google Shape;434;p21"/>
            <p:cNvCxnSpPr>
              <a:stCxn id="433" idx="0"/>
            </p:cNvCxnSpPr>
            <p:nvPr/>
          </p:nvCxnSpPr>
          <p:spPr>
            <a:xfrm rot="10800000">
              <a:off x="3581464" y="4038724"/>
              <a:ext cx="1623300" cy="1001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35" name="Google Shape;435;p21"/>
            <p:cNvCxnSpPr>
              <a:stCxn id="433" idx="0"/>
            </p:cNvCxnSpPr>
            <p:nvPr/>
          </p:nvCxnSpPr>
          <p:spPr>
            <a:xfrm flipH="1" rot="10800000">
              <a:off x="5204765" y="4038724"/>
              <a:ext cx="434100" cy="1001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Passing Structure To Functions</a:t>
            </a:r>
            <a:endParaRPr/>
          </a:p>
        </p:txBody>
      </p:sp>
      <p:sp>
        <p:nvSpPr>
          <p:cNvPr id="441" name="Google Shape;441;p2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There are several ways to pass structure-type information to or from a function.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Data can be pass o function by </a:t>
            </a:r>
            <a:r>
              <a:rPr lang="en-US">
                <a:solidFill>
                  <a:srgbClr val="4A856D"/>
                </a:solidFill>
              </a:rPr>
              <a:t>individual member </a:t>
            </a:r>
            <a:r>
              <a:rPr lang="en-US"/>
              <a:t>or the </a:t>
            </a:r>
            <a:r>
              <a:rPr lang="en-US">
                <a:solidFill>
                  <a:srgbClr val="4A856D"/>
                </a:solidFill>
              </a:rPr>
              <a:t>entire structures.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Individual structure members treated as ordinary single valued variable and can be passed to a function as arguments in the function call.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/>
          <p:nvPr/>
        </p:nvSpPr>
        <p:spPr>
          <a:xfrm>
            <a:off x="0" y="0"/>
            <a:ext cx="8763001" cy="6324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adjust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float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acct_no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char acct_type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float balance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500">
                <a:solidFill>
                  <a:srgbClr val="990099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{ </a:t>
            </a:r>
            <a:r>
              <a:rPr b="1" lang="en-US" sz="15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333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33.33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"\nRecord before adjustment using individual pass"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"\n%s\t %d\t%c\t%.2f\n"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acct_no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acct_type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adjust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acct_no,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"\nRecord after adjustment using individual pass"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"\n%s\t %d\t%c\t%.2f\n"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acct_no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			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acct_type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b="1" lang="en-US" sz="15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en-US" sz="15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adjust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int acct_no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float balance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float newbalance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30.02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newbalance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23"/>
          <p:cNvSpPr txBox="1"/>
          <p:nvPr>
            <p:ph type="title"/>
          </p:nvPr>
        </p:nvSpPr>
        <p:spPr>
          <a:xfrm>
            <a:off x="7552035" y="10684"/>
            <a:ext cx="4639965" cy="8956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US" sz="2400"/>
              <a:t>Example : Passing </a:t>
            </a:r>
            <a:r>
              <a:rPr b="1" lang="en-US" sz="2400"/>
              <a:t>Individual Members </a:t>
            </a:r>
            <a:r>
              <a:rPr lang="en-US" sz="2400"/>
              <a:t>of a Structure</a:t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7354746" y="916997"/>
            <a:ext cx="4837254" cy="1484605"/>
            <a:chOff x="4200728" y="1120916"/>
            <a:chExt cx="4837254" cy="1484605"/>
          </a:xfrm>
        </p:grpSpPr>
        <p:sp>
          <p:nvSpPr>
            <p:cNvPr id="449" name="Google Shape;449;p23"/>
            <p:cNvSpPr/>
            <p:nvPr/>
          </p:nvSpPr>
          <p:spPr>
            <a:xfrm>
              <a:off x="4203400" y="1435970"/>
              <a:ext cx="4834582" cy="116955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Record before adjustment using individual pass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Smith    333    C       33.33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Record after adjustment using individual pass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Smith    333    C       30.02</a:t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200728" y="1120916"/>
              <a:ext cx="4834582" cy="3077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OUTPUT:</a:t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76200" y="3517761"/>
            <a:ext cx="8772942" cy="2730638"/>
            <a:chOff x="311424" y="4206588"/>
            <a:chExt cx="8772942" cy="2823736"/>
          </a:xfrm>
        </p:grpSpPr>
        <p:sp>
          <p:nvSpPr>
            <p:cNvPr id="452" name="Google Shape;452;p23"/>
            <p:cNvSpPr/>
            <p:nvPr/>
          </p:nvSpPr>
          <p:spPr>
            <a:xfrm>
              <a:off x="311424" y="5941446"/>
              <a:ext cx="7924800" cy="1088878"/>
            </a:xfrm>
            <a:prstGeom prst="rect">
              <a:avLst/>
            </a:prstGeom>
            <a:solidFill>
              <a:srgbClr val="FFFF99">
                <a:alpha val="25882"/>
              </a:srgbClr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826024" y="4206588"/>
              <a:ext cx="6047158" cy="381001"/>
            </a:xfrm>
            <a:prstGeom prst="rect">
              <a:avLst/>
            </a:prstGeom>
            <a:solidFill>
              <a:srgbClr val="FFFF99">
                <a:alpha val="25882"/>
              </a:srgbClr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8236224" y="4283765"/>
              <a:ext cx="848142" cy="2077278"/>
            </a:xfrm>
            <a:custGeom>
              <a:rect b="b" l="l" r="r" t="t"/>
              <a:pathLst>
                <a:path extrusionOk="0" h="2077278" w="974035">
                  <a:moveTo>
                    <a:pt x="763936" y="9939"/>
                  </a:moveTo>
                  <a:lnTo>
                    <a:pt x="964096" y="0"/>
                  </a:lnTo>
                  <a:lnTo>
                    <a:pt x="974035" y="2067339"/>
                  </a:lnTo>
                  <a:lnTo>
                    <a:pt x="0" y="2077278"/>
                  </a:lnTo>
                </a:path>
              </a:pathLst>
            </a:custGeom>
            <a:noFill/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lg" w="lg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/>
          <p:nvPr/>
        </p:nvSpPr>
        <p:spPr>
          <a:xfrm>
            <a:off x="1028140" y="-1558"/>
            <a:ext cx="9023043" cy="664797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char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acct_no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char acct_type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double balance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4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adjust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ptr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"Jones"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ptr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ptr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'R'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ptr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99.99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static record customer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333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33.33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"\nRecord before adjustment to function"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"\n%s\t %d\t%c\t%.2f\n"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adjust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"\nRecord after adjustment passing to function"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"\n%s\t %d\t%c\t%.2f\n"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acct_no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acct_type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customer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24"/>
          <p:cNvSpPr txBox="1"/>
          <p:nvPr>
            <p:ph type="title"/>
          </p:nvPr>
        </p:nvSpPr>
        <p:spPr>
          <a:xfrm>
            <a:off x="7936035" y="-23215"/>
            <a:ext cx="4255965" cy="1001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</a:pPr>
            <a:r>
              <a:rPr lang="en-US" sz="3000"/>
              <a:t>Example of Passing the </a:t>
            </a:r>
            <a:r>
              <a:rPr b="1" lang="en-US" sz="3000"/>
              <a:t>Whole Structure</a:t>
            </a:r>
            <a:endParaRPr/>
          </a:p>
        </p:txBody>
      </p:sp>
      <p:grpSp>
        <p:nvGrpSpPr>
          <p:cNvPr id="461" name="Google Shape;461;p24"/>
          <p:cNvGrpSpPr/>
          <p:nvPr/>
        </p:nvGrpSpPr>
        <p:grpSpPr>
          <a:xfrm>
            <a:off x="8080204" y="966488"/>
            <a:ext cx="4110192" cy="1407661"/>
            <a:chOff x="4200728" y="1120916"/>
            <a:chExt cx="4837254" cy="1407661"/>
          </a:xfrm>
        </p:grpSpPr>
        <p:sp>
          <p:nvSpPr>
            <p:cNvPr id="462" name="Google Shape;462;p24"/>
            <p:cNvSpPr/>
            <p:nvPr/>
          </p:nvSpPr>
          <p:spPr>
            <a:xfrm>
              <a:off x="4203400" y="1435970"/>
              <a:ext cx="4834582" cy="10926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Record before adjustment to function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Smith    333    C       33.33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Record after adjustment passing to function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Jones    9999   R       99.99</a:t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200728" y="1120916"/>
              <a:ext cx="4834582" cy="2923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OUTPUT:</a:t>
              </a:r>
              <a:endParaRPr/>
            </a:p>
          </p:txBody>
        </p:sp>
      </p:grpSp>
      <p:sp>
        <p:nvSpPr>
          <p:cNvPr id="464" name="Google Shape;464;p24"/>
          <p:cNvSpPr/>
          <p:nvPr/>
        </p:nvSpPr>
        <p:spPr>
          <a:xfrm flipH="1">
            <a:off x="605992" y="2463339"/>
            <a:ext cx="827172" cy="2818906"/>
          </a:xfrm>
          <a:custGeom>
            <a:rect b="b" l="l" r="r" t="t"/>
            <a:pathLst>
              <a:path extrusionOk="0" h="2077278" w="974035">
                <a:moveTo>
                  <a:pt x="763936" y="9939"/>
                </a:moveTo>
                <a:lnTo>
                  <a:pt x="964096" y="0"/>
                </a:lnTo>
                <a:lnTo>
                  <a:pt x="974035" y="2067339"/>
                </a:lnTo>
                <a:lnTo>
                  <a:pt x="0" y="2077278"/>
                </a:lnTo>
              </a:path>
            </a:pathLst>
          </a:custGeom>
          <a:noFill/>
          <a:ln cap="flat" cmpd="sng" w="19050">
            <a:solidFill>
              <a:srgbClr val="4A856D"/>
            </a:solidFill>
            <a:prstDash val="solid"/>
            <a:round/>
            <a:headEnd len="lg" w="lg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p24"/>
          <p:cNvSpPr/>
          <p:nvPr/>
        </p:nvSpPr>
        <p:spPr>
          <a:xfrm rot="10800000">
            <a:off x="1035356" y="2108375"/>
            <a:ext cx="3933454" cy="1592655"/>
          </a:xfrm>
          <a:prstGeom prst="rect">
            <a:avLst/>
          </a:prstGeom>
          <a:solidFill>
            <a:srgbClr val="FFFF00">
              <a:alpha val="25882"/>
            </a:srgbClr>
          </a:solidFill>
          <a:ln cap="flat" cmpd="sng" w="2540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Google Shape;466;p24"/>
          <p:cNvSpPr/>
          <p:nvPr/>
        </p:nvSpPr>
        <p:spPr>
          <a:xfrm rot="10800000">
            <a:off x="1436772" y="5111779"/>
            <a:ext cx="2840336" cy="340933"/>
          </a:xfrm>
          <a:prstGeom prst="rect">
            <a:avLst/>
          </a:prstGeom>
          <a:solidFill>
            <a:srgbClr val="FFFF00">
              <a:alpha val="25882"/>
            </a:srgbClr>
          </a:solidFill>
          <a:ln cap="flat" cmpd="sng" w="2540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Multiple block data in structures</a:t>
            </a:r>
            <a:endParaRPr/>
          </a:p>
        </p:txBody>
      </p:sp>
      <p:sp>
        <p:nvSpPr>
          <p:cNvPr id="472" name="Google Shape;472;p2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One structure only can store one particular block of data as in one array.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How about multiple block of data?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In array, we can have multidimensional array.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In structure, we can use structure array or structure of data that linked to each other through a pointer.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Structure of data that linked to each other through a pointer also known as self-referential structures or linked list.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type="title"/>
          </p:nvPr>
        </p:nvSpPr>
        <p:spPr>
          <a:xfrm>
            <a:off x="4643284" y="152400"/>
            <a:ext cx="5719916" cy="65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Structure Array</a:t>
            </a:r>
            <a:endParaRPr/>
          </a:p>
        </p:txBody>
      </p:sp>
      <p:sp>
        <p:nvSpPr>
          <p:cNvPr id="478" name="Google Shape;478;p26"/>
          <p:cNvSpPr txBox="1"/>
          <p:nvPr>
            <p:ph idx="1" type="body"/>
          </p:nvPr>
        </p:nvSpPr>
        <p:spPr>
          <a:xfrm>
            <a:off x="6705600" y="914926"/>
            <a:ext cx="4495800" cy="37332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printf("\nAccount Record");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printf("\n--------------");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for (acctn = 0; acctn &lt;3; ++acctn)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7663" lvl="0" marL="5762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7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-US" sz="17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customer[acctn]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7663" lvl="0" marL="5762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	printf("\n%s\t%d\t%c\t%.2f", 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7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ptr-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&gt;name, </a:t>
            </a:r>
            <a:r>
              <a:rPr b="1" lang="en-US" sz="17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ptr-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&gt;acct_no,       	</a:t>
            </a:r>
            <a:r>
              <a:rPr b="1" lang="en-US" sz="17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ptr-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&gt;acct_type, 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7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ptr-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&gt;balance);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79" name="Google Shape;479;p26"/>
          <p:cNvSpPr txBox="1"/>
          <p:nvPr>
            <p:ph idx="4294967295" type="body"/>
          </p:nvPr>
        </p:nvSpPr>
        <p:spPr>
          <a:xfrm>
            <a:off x="1755809" y="914926"/>
            <a:ext cx="4070350" cy="51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char *name;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int acct_no;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char acct_type;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double balance;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static</a:t>
            </a:r>
            <a:r>
              <a:rPr lang="en-US" sz="17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7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record customer[3]</a:t>
            </a: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={ 	{"Smith",333,'C',33.33},</a:t>
            </a:r>
            <a:endParaRPr/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		{"Jones",666,'C',66.66},</a:t>
            </a:r>
            <a:endParaRPr/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		{"Brown",999,'C',99.99} };</a:t>
            </a:r>
            <a:endParaRPr/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int acctn;</a:t>
            </a:r>
            <a:endParaRPr/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7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7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1753541" y="6135461"/>
            <a:ext cx="973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Cont…</a:t>
            </a:r>
            <a:endParaRPr/>
          </a:p>
        </p:txBody>
      </p:sp>
      <p:grpSp>
        <p:nvGrpSpPr>
          <p:cNvPr id="481" name="Google Shape;481;p26"/>
          <p:cNvGrpSpPr/>
          <p:nvPr/>
        </p:nvGrpSpPr>
        <p:grpSpPr>
          <a:xfrm>
            <a:off x="6705600" y="4866300"/>
            <a:ext cx="3733799" cy="1638493"/>
            <a:chOff x="4200729" y="1120916"/>
            <a:chExt cx="4837253" cy="1638493"/>
          </a:xfrm>
        </p:grpSpPr>
        <p:sp>
          <p:nvSpPr>
            <p:cNvPr id="482" name="Google Shape;482;p26"/>
            <p:cNvSpPr/>
            <p:nvPr/>
          </p:nvSpPr>
          <p:spPr>
            <a:xfrm>
              <a:off x="4203399" y="1435970"/>
              <a:ext cx="4834583" cy="132343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Account Record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--------------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Smith   333     C       33.33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Jones   666     C       66.66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Brown   999     C       99.99</a:t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200729" y="1120916"/>
              <a:ext cx="4834583" cy="33855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OUTPUT: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Self-referential Structures</a:t>
            </a:r>
            <a:endParaRPr/>
          </a:p>
        </p:txBody>
      </p:sp>
      <p:sp>
        <p:nvSpPr>
          <p:cNvPr id="489" name="Google Shape;489;p27"/>
          <p:cNvSpPr txBox="1"/>
          <p:nvPr>
            <p:ph idx="1" type="body"/>
          </p:nvPr>
        </p:nvSpPr>
        <p:spPr>
          <a:xfrm>
            <a:off x="2589212" y="2133600"/>
            <a:ext cx="8915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A structure that has a </a:t>
            </a:r>
            <a:r>
              <a:rPr lang="en-US">
                <a:solidFill>
                  <a:srgbClr val="3333CC"/>
                </a:solidFill>
              </a:rPr>
              <a:t>link (pointer)</a:t>
            </a:r>
            <a:r>
              <a:rPr lang="en-US"/>
              <a:t> to the address of </a:t>
            </a:r>
            <a:r>
              <a:rPr lang="en-US">
                <a:solidFill>
                  <a:srgbClr val="3333CC"/>
                </a:solidFill>
              </a:rPr>
              <a:t>next data </a:t>
            </a:r>
            <a:r>
              <a:rPr lang="en-US"/>
              <a:t>that have the </a:t>
            </a:r>
            <a:r>
              <a:rPr lang="en-US">
                <a:solidFill>
                  <a:srgbClr val="3333CC"/>
                </a:solidFill>
              </a:rPr>
              <a:t>same structure.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Or a structure that has a member that has the same structure as it owns.</a:t>
            </a:r>
            <a:endParaRPr/>
          </a:p>
          <a:p>
            <a:pPr indent="-2286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lang="en-US"/>
              <a:t>Example:</a:t>
            </a:r>
            <a:endParaRPr/>
          </a:p>
          <a:p>
            <a:pPr indent="-4572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</a:t>
            </a:r>
            <a:r>
              <a:rPr b="1" i="1" lang="en-US" sz="1800">
                <a:solidFill>
                  <a:srgbClr val="800080"/>
                </a:solidFill>
              </a:rPr>
              <a:t>tag</a:t>
            </a:r>
            <a:r>
              <a:rPr lang="en-US" sz="1800"/>
              <a:t>  { </a:t>
            </a:r>
            <a:endParaRPr/>
          </a:p>
          <a:p>
            <a:pPr indent="-457200" lvl="2" marL="13144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datatype member1;</a:t>
            </a:r>
            <a:endParaRPr/>
          </a:p>
          <a:p>
            <a:pPr indent="-457200" lvl="3" marL="13716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3333CC"/>
                </a:solidFill>
              </a:rPr>
              <a:t>struct tag *ptrVar</a:t>
            </a:r>
            <a:r>
              <a:rPr lang="en-US" sz="1800"/>
              <a:t>;</a:t>
            </a:r>
            <a:endParaRPr/>
          </a:p>
          <a:p>
            <a:pPr indent="-457200" lvl="0" marL="9144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};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7126706" y="4973177"/>
            <a:ext cx="3810000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i="1" lang="en-US" sz="1800">
                <a:solidFill>
                  <a:srgbClr val="800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DataList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data;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8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i="1" lang="en-US" sz="1800">
                <a:solidFill>
                  <a:srgbClr val="800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DataList</a:t>
            </a:r>
            <a:r>
              <a:rPr b="1" i="1" lang="en-US" sz="1800">
                <a:solidFill>
                  <a:srgbClr val="800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r>
              <a:rPr b="1" lang="en-US" sz="1800">
                <a:solidFill>
                  <a:srgbClr val="006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/>
          </a:p>
        </p:txBody>
      </p:sp>
      <p:pic>
        <p:nvPicPr>
          <p:cNvPr id="491" name="Google Shape;491;p27"/>
          <p:cNvPicPr preferRelativeResize="0"/>
          <p:nvPr/>
        </p:nvPicPr>
        <p:blipFill rotWithShape="1">
          <a:blip r:embed="rId3">
            <a:alphaModFix/>
          </a:blip>
          <a:srcRect b="26457" l="0" r="0" t="0"/>
          <a:stretch/>
        </p:blipFill>
        <p:spPr>
          <a:xfrm>
            <a:off x="3886200" y="3294430"/>
            <a:ext cx="5124002" cy="6433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27"/>
          <p:cNvGrpSpPr/>
          <p:nvPr/>
        </p:nvGrpSpPr>
        <p:grpSpPr>
          <a:xfrm>
            <a:off x="4564275" y="3978056"/>
            <a:ext cx="995042" cy="276999"/>
            <a:chOff x="3578281" y="3579911"/>
            <a:chExt cx="995042" cy="276999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3578281" y="3579911"/>
              <a:ext cx="5549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endParaRPr/>
            </a:p>
          </p:txBody>
        </p:sp>
        <p:sp>
          <p:nvSpPr>
            <p:cNvPr id="494" name="Google Shape;494;p27"/>
            <p:cNvSpPr txBox="1"/>
            <p:nvPr/>
          </p:nvSpPr>
          <p:spPr>
            <a:xfrm>
              <a:off x="4068055" y="3579911"/>
              <a:ext cx="505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next</a:t>
              </a:r>
              <a:endParaRPr/>
            </a:p>
          </p:txBody>
        </p:sp>
      </p:grpSp>
      <p:grpSp>
        <p:nvGrpSpPr>
          <p:cNvPr id="495" name="Google Shape;495;p27"/>
          <p:cNvGrpSpPr/>
          <p:nvPr/>
        </p:nvGrpSpPr>
        <p:grpSpPr>
          <a:xfrm>
            <a:off x="5685541" y="3965357"/>
            <a:ext cx="991923" cy="276999"/>
            <a:chOff x="3509527" y="3579911"/>
            <a:chExt cx="991923" cy="276999"/>
          </a:xfrm>
        </p:grpSpPr>
        <p:sp>
          <p:nvSpPr>
            <p:cNvPr id="496" name="Google Shape;496;p27"/>
            <p:cNvSpPr txBox="1"/>
            <p:nvPr/>
          </p:nvSpPr>
          <p:spPr>
            <a:xfrm>
              <a:off x="3509527" y="3579911"/>
              <a:ext cx="5549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endParaRPr/>
            </a:p>
          </p:txBody>
        </p:sp>
        <p:sp>
          <p:nvSpPr>
            <p:cNvPr id="497" name="Google Shape;497;p27"/>
            <p:cNvSpPr txBox="1"/>
            <p:nvPr/>
          </p:nvSpPr>
          <p:spPr>
            <a:xfrm>
              <a:off x="3996182" y="3579911"/>
              <a:ext cx="505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next</a:t>
              </a: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846820" y="3965357"/>
            <a:ext cx="918842" cy="276999"/>
            <a:chOff x="3589829" y="3579911"/>
            <a:chExt cx="918842" cy="276999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3589829" y="3579911"/>
              <a:ext cx="5549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endParaRPr/>
            </a:p>
          </p:txBody>
        </p:sp>
        <p:sp>
          <p:nvSpPr>
            <p:cNvPr id="500" name="Google Shape;500;p27"/>
            <p:cNvSpPr txBox="1"/>
            <p:nvPr/>
          </p:nvSpPr>
          <p:spPr>
            <a:xfrm>
              <a:off x="4003403" y="3579911"/>
              <a:ext cx="505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next</a:t>
              </a:r>
              <a:endParaRPr/>
            </a:p>
          </p:txBody>
        </p:sp>
      </p:grpSp>
      <p:grpSp>
        <p:nvGrpSpPr>
          <p:cNvPr id="501" name="Google Shape;501;p27"/>
          <p:cNvGrpSpPr/>
          <p:nvPr/>
        </p:nvGrpSpPr>
        <p:grpSpPr>
          <a:xfrm>
            <a:off x="7869226" y="3978057"/>
            <a:ext cx="918842" cy="276999"/>
            <a:chOff x="3517956" y="3579911"/>
            <a:chExt cx="918842" cy="276999"/>
          </a:xfrm>
        </p:grpSpPr>
        <p:sp>
          <p:nvSpPr>
            <p:cNvPr id="502" name="Google Shape;502;p27"/>
            <p:cNvSpPr txBox="1"/>
            <p:nvPr/>
          </p:nvSpPr>
          <p:spPr>
            <a:xfrm>
              <a:off x="3517956" y="3579911"/>
              <a:ext cx="5549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endParaRPr/>
            </a:p>
          </p:txBody>
        </p:sp>
        <p:sp>
          <p:nvSpPr>
            <p:cNvPr id="503" name="Google Shape;503;p27"/>
            <p:cNvSpPr txBox="1"/>
            <p:nvPr/>
          </p:nvSpPr>
          <p:spPr>
            <a:xfrm>
              <a:off x="3931530" y="3579911"/>
              <a:ext cx="505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next</a:t>
              </a:r>
              <a:endParaRPr/>
            </a:p>
          </p:txBody>
        </p:sp>
      </p:grpSp>
      <p:sp>
        <p:nvSpPr>
          <p:cNvPr id="504" name="Google Shape;504;p27"/>
          <p:cNvSpPr txBox="1"/>
          <p:nvPr/>
        </p:nvSpPr>
        <p:spPr>
          <a:xfrm>
            <a:off x="8739935" y="3930738"/>
            <a:ext cx="5405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Self-referential Structures</a:t>
            </a:r>
            <a:endParaRPr/>
          </a:p>
        </p:txBody>
      </p:sp>
      <p:sp>
        <p:nvSpPr>
          <p:cNvPr id="510" name="Google Shape;510;p2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Self-referential structures </a:t>
            </a:r>
            <a:r>
              <a:rPr lang="en-US">
                <a:solidFill>
                  <a:srgbClr val="3333CC"/>
                </a:solidFill>
              </a:rPr>
              <a:t>allow data to linked together</a:t>
            </a:r>
            <a:r>
              <a:rPr lang="en-US"/>
              <a:t> and provide </a:t>
            </a:r>
            <a:r>
              <a:rPr lang="en-US">
                <a:solidFill>
                  <a:srgbClr val="3333CC"/>
                </a:solidFill>
              </a:rPr>
              <a:t>flexible operation </a:t>
            </a:r>
            <a:r>
              <a:rPr lang="en-US"/>
              <a:t>and organization on the data.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 details of self-referential will be in Data Structure and Algorithms (TMF 1434).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Defined as </a:t>
            </a:r>
            <a:r>
              <a:rPr lang="en-US">
                <a:solidFill>
                  <a:srgbClr val="3333CC"/>
                </a:solidFill>
              </a:rPr>
              <a:t>similar way as structure</a:t>
            </a:r>
            <a:r>
              <a:rPr lang="en-US"/>
              <a:t>. The only difference is that the union </a:t>
            </a:r>
            <a:r>
              <a:rPr lang="en-US">
                <a:solidFill>
                  <a:srgbClr val="FF0000"/>
                </a:solidFill>
              </a:rPr>
              <a:t>creates </a:t>
            </a:r>
            <a:r>
              <a:rPr b="1" lang="en-US">
                <a:solidFill>
                  <a:srgbClr val="FF0000"/>
                </a:solidFill>
              </a:rPr>
              <a:t>only one </a:t>
            </a:r>
            <a:r>
              <a:rPr lang="en-US">
                <a:solidFill>
                  <a:srgbClr val="FF0000"/>
                </a:solidFill>
              </a:rPr>
              <a:t>memory space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 size of the memory computed by the </a:t>
            </a:r>
            <a:r>
              <a:rPr b="1" lang="en-US">
                <a:solidFill>
                  <a:srgbClr val="3333CC"/>
                </a:solidFill>
              </a:rPr>
              <a:t>maximum size </a:t>
            </a:r>
            <a:r>
              <a:rPr lang="en-US">
                <a:solidFill>
                  <a:srgbClr val="3333CC"/>
                </a:solidFill>
              </a:rPr>
              <a:t>of its data members</a:t>
            </a:r>
            <a:r>
              <a:rPr lang="en-US"/>
              <a:t>.</a:t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4343400" y="4080955"/>
            <a:ext cx="4267200" cy="193899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student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id;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name[10];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gpa;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u1;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24" name="Google Shape;224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Array is a data type to store multiple values in the same data type under a single name.</a:t>
            </a:r>
            <a:endParaRPr/>
          </a:p>
          <a:p>
            <a:pPr indent="-342900" lvl="0" marL="342900" rtl="0" algn="l">
              <a:spcBef>
                <a:spcPts val="2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Structure is another way to store data </a:t>
            </a:r>
            <a:r>
              <a:rPr lang="en-US">
                <a:solidFill>
                  <a:srgbClr val="4A856D"/>
                </a:solidFill>
              </a:rPr>
              <a:t>like array </a:t>
            </a:r>
            <a:r>
              <a:rPr lang="en-US"/>
              <a:t>but can store </a:t>
            </a:r>
            <a:r>
              <a:rPr lang="en-US">
                <a:solidFill>
                  <a:srgbClr val="4A856D"/>
                </a:solidFill>
              </a:rPr>
              <a:t>variables with different data types</a:t>
            </a:r>
            <a:endParaRPr/>
          </a:p>
          <a:p>
            <a:pPr indent="-342900" lvl="0" marL="342900" rtl="0" algn="l">
              <a:spcBef>
                <a:spcPts val="2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An individual structure elements are referred as </a:t>
            </a:r>
            <a:r>
              <a:rPr i="1" lang="en-US">
                <a:solidFill>
                  <a:srgbClr val="3333CC"/>
                </a:solidFill>
              </a:rPr>
              <a:t>member</a:t>
            </a:r>
            <a:endParaRPr/>
          </a:p>
        </p:txBody>
      </p:sp>
      <p:graphicFrame>
        <p:nvGraphicFramePr>
          <p:cNvPr id="225" name="Google Shape;225;p3"/>
          <p:cNvGraphicFramePr/>
          <p:nvPr/>
        </p:nvGraphicFramePr>
        <p:xfrm>
          <a:off x="2819400" y="464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{21BD71EB-F4DF-462A-A0E2-F8E8E5B72A0B}</a:tableStyleId>
              </a:tblPr>
              <a:tblGrid>
                <a:gridCol w="1351725"/>
                <a:gridCol w="2534475"/>
                <a:gridCol w="2534475"/>
                <a:gridCol w="1351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GPA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 Li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121, Jalan Blue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3.78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>
            <p:ph type="title"/>
          </p:nvPr>
        </p:nvSpPr>
        <p:spPr>
          <a:xfrm>
            <a:off x="8475756" y="-4066"/>
            <a:ext cx="3632361" cy="16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0000"/>
                </a:solidFill>
              </a:rPr>
              <a:t>Difference between union and structure</a:t>
            </a:r>
            <a:br>
              <a:rPr lang="en-US" sz="3200">
                <a:solidFill>
                  <a:srgbClr val="000000"/>
                </a:solidFill>
              </a:rPr>
            </a:br>
            <a:br>
              <a:rPr lang="en-US" sz="3200">
                <a:solidFill>
                  <a:srgbClr val="000000"/>
                </a:solidFill>
              </a:rPr>
            </a:br>
            <a:endParaRPr sz="3200">
              <a:solidFill>
                <a:srgbClr val="000000"/>
              </a:solidFill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0" y="-25722"/>
            <a:ext cx="6491648" cy="52629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B230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B230B"/>
                </a:solidFill>
                <a:latin typeface="Consolas"/>
                <a:ea typeface="Consolas"/>
                <a:cs typeface="Consolas"/>
                <a:sym typeface="Consolas"/>
              </a:rPr>
              <a:t>//defining a union</a:t>
            </a:r>
            <a:endParaRPr b="1"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job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      </a:t>
            </a:r>
            <a:endParaRPr sz="1400">
              <a:solidFill>
                <a:srgbClr val="7B230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salary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worker_No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B230B"/>
                </a:solidFill>
                <a:latin typeface="Consolas"/>
                <a:ea typeface="Consolas"/>
                <a:cs typeface="Consolas"/>
                <a:sym typeface="Consolas"/>
              </a:rPr>
              <a:t>//defining a structure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job1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salary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worker_No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"Size of name[32] = %d 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]));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"\nSize of salary = %d 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"\nSize of worker_No = %d 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"\n\nSize of Union = %d 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"\nSize of Structure = %d "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6579370" y="6331318"/>
            <a:ext cx="4136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 allocation in case of 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Union</a:t>
            </a:r>
            <a:endParaRPr/>
          </a:p>
        </p:txBody>
      </p:sp>
      <p:sp>
        <p:nvSpPr>
          <p:cNvPr id="525" name="Google Shape;525;p30"/>
          <p:cNvSpPr txBox="1"/>
          <p:nvPr/>
        </p:nvSpPr>
        <p:spPr>
          <a:xfrm>
            <a:off x="1915160" y="6334760"/>
            <a:ext cx="4485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 allocation in case of 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</a:t>
            </a:r>
            <a:endParaRPr/>
          </a:p>
        </p:txBody>
      </p:sp>
      <p:grpSp>
        <p:nvGrpSpPr>
          <p:cNvPr id="526" name="Google Shape;526;p30"/>
          <p:cNvGrpSpPr/>
          <p:nvPr/>
        </p:nvGrpSpPr>
        <p:grpSpPr>
          <a:xfrm>
            <a:off x="9094603" y="1767754"/>
            <a:ext cx="3016722" cy="1985159"/>
            <a:chOff x="5486401" y="924619"/>
            <a:chExt cx="3016722" cy="1985159"/>
          </a:xfrm>
        </p:grpSpPr>
        <p:sp>
          <p:nvSpPr>
            <p:cNvPr id="527" name="Google Shape;527;p30"/>
            <p:cNvSpPr txBox="1"/>
            <p:nvPr/>
          </p:nvSpPr>
          <p:spPr>
            <a:xfrm>
              <a:off x="5486401" y="924619"/>
              <a:ext cx="3016722" cy="198515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Output :</a:t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547558" y="1317498"/>
              <a:ext cx="2880125" cy="1465171"/>
            </a:xfrm>
            <a:prstGeom prst="roundRect">
              <a:avLst>
                <a:gd fmla="val 10016" name="adj"/>
              </a:avLst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15888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of name[32] = 32</a:t>
              </a:r>
              <a:endParaRPr/>
            </a:p>
            <a:p>
              <a:pPr indent="0" lvl="0" marL="115888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of salary = 4</a:t>
              </a:r>
              <a:endParaRPr/>
            </a:p>
            <a:p>
              <a:pPr indent="0" lvl="0" marL="115888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of worker_No = 4</a:t>
              </a:r>
              <a:endParaRPr/>
            </a:p>
            <a:p>
              <a:pPr indent="0" lvl="0" marL="115888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15888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of Structure = 32</a:t>
              </a:r>
              <a:endParaRPr/>
            </a:p>
            <a:p>
              <a:pPr indent="0" lvl="0" marL="115888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of Structure = 40</a:t>
              </a:r>
              <a:endParaRPr/>
            </a:p>
          </p:txBody>
        </p:sp>
      </p:grpSp>
      <p:grpSp>
        <p:nvGrpSpPr>
          <p:cNvPr id="529" name="Google Shape;529;p30"/>
          <p:cNvGrpSpPr/>
          <p:nvPr/>
        </p:nvGrpSpPr>
        <p:grpSpPr>
          <a:xfrm>
            <a:off x="2320453" y="5388889"/>
            <a:ext cx="3782103" cy="885565"/>
            <a:chOff x="5257799" y="3794563"/>
            <a:chExt cx="3890822" cy="885565"/>
          </a:xfrm>
        </p:grpSpPr>
        <p:sp>
          <p:nvSpPr>
            <p:cNvPr id="530" name="Google Shape;530;p30"/>
            <p:cNvSpPr/>
            <p:nvPr/>
          </p:nvSpPr>
          <p:spPr>
            <a:xfrm>
              <a:off x="5257799" y="3794563"/>
              <a:ext cx="3890822" cy="88556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5465129" y="4076944"/>
              <a:ext cx="914398" cy="3171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5853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8133458" y="4076943"/>
              <a:ext cx="809208" cy="3171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5853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6853907" y="4076943"/>
              <a:ext cx="809208" cy="3171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5853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34" name="Google Shape;534;p30"/>
          <p:cNvSpPr/>
          <p:nvPr/>
        </p:nvSpPr>
        <p:spPr>
          <a:xfrm>
            <a:off x="7812221" y="5388889"/>
            <a:ext cx="1261763" cy="88556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3463707" y="5592437"/>
            <a:ext cx="17915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               +</a:t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4936320" y="5381901"/>
            <a:ext cx="115776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worker_No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bytes</a:t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3661844" y="5388888"/>
            <a:ext cx="115776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salary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bytes</a:t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2359393" y="5388888"/>
            <a:ext cx="115776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[32]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 bytes</a:t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8016220" y="5671269"/>
            <a:ext cx="888848" cy="3171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5853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7896872" y="5388888"/>
            <a:ext cx="115776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[32]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 bytes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46" name="Google Shape;546;p31"/>
          <p:cNvSpPr txBox="1"/>
          <p:nvPr/>
        </p:nvSpPr>
        <p:spPr>
          <a:xfrm>
            <a:off x="2287405" y="2334923"/>
            <a:ext cx="4458272" cy="1200329"/>
          </a:xfrm>
          <a:prstGeom prst="rect">
            <a:avLst/>
          </a:prstGeom>
          <a:solidFill>
            <a:srgbClr val="DFEEE8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u1.id =100;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u1.gpa =3.75;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 %f”, u1.id, u1.gpa);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31"/>
          <p:cNvSpPr txBox="1"/>
          <p:nvPr/>
        </p:nvSpPr>
        <p:spPr>
          <a:xfrm>
            <a:off x="2238164" y="4780016"/>
            <a:ext cx="87346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Union variable </a:t>
            </a:r>
            <a:r>
              <a:rPr lang="en-US" sz="2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saves the latest assignment 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its members.</a:t>
            </a:r>
            <a:endParaRPr/>
          </a:p>
        </p:txBody>
      </p:sp>
      <p:sp>
        <p:nvSpPr>
          <p:cNvPr id="548" name="Google Shape;548;p31"/>
          <p:cNvSpPr txBox="1"/>
          <p:nvPr/>
        </p:nvSpPr>
        <p:spPr>
          <a:xfrm>
            <a:off x="2287405" y="3796285"/>
            <a:ext cx="5057795" cy="461665"/>
          </a:xfrm>
          <a:prstGeom prst="rect">
            <a:avLst/>
          </a:prstGeom>
          <a:solidFill>
            <a:srgbClr val="F0F8F8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    &lt;</a:t>
            </a:r>
            <a:r>
              <a:rPr lang="en-U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garbage value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 3.75</a:t>
            </a:r>
            <a:endParaRPr/>
          </a:p>
        </p:txBody>
      </p:sp>
      <p:sp>
        <p:nvSpPr>
          <p:cNvPr id="549" name="Google Shape;549;p31"/>
          <p:cNvSpPr txBox="1"/>
          <p:nvPr/>
        </p:nvSpPr>
        <p:spPr>
          <a:xfrm>
            <a:off x="2187859" y="1681187"/>
            <a:ext cx="9115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output of the statements below?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type="title"/>
          </p:nvPr>
        </p:nvSpPr>
        <p:spPr>
          <a:xfrm>
            <a:off x="1905000" y="650166"/>
            <a:ext cx="10134599" cy="65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Example of Union Variable Members Assignment </a:t>
            </a:r>
            <a:endParaRPr/>
          </a:p>
        </p:txBody>
      </p:sp>
      <p:sp>
        <p:nvSpPr>
          <p:cNvPr id="555" name="Google Shape;555;p32"/>
          <p:cNvSpPr txBox="1"/>
          <p:nvPr/>
        </p:nvSpPr>
        <p:spPr>
          <a:xfrm>
            <a:off x="2260900" y="2321401"/>
            <a:ext cx="4557658" cy="1169551"/>
          </a:xfrm>
          <a:prstGeom prst="rect">
            <a:avLst/>
          </a:prstGeom>
          <a:solidFill>
            <a:srgbClr val="DFEEE8"/>
          </a:solidFill>
          <a:ln cap="flat" cmpd="sng" w="9525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u1.id =100;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u1.gpa =3.75;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Printf(“%d %f”, u1.id, u1.gpa);</a:t>
            </a:r>
            <a:endParaRPr/>
          </a:p>
        </p:txBody>
      </p:sp>
      <p:sp>
        <p:nvSpPr>
          <p:cNvPr id="556" name="Google Shape;556;p32"/>
          <p:cNvSpPr txBox="1"/>
          <p:nvPr/>
        </p:nvSpPr>
        <p:spPr>
          <a:xfrm>
            <a:off x="2211660" y="5117483"/>
            <a:ext cx="756389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Union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variable </a:t>
            </a:r>
            <a:r>
              <a:rPr lang="en-US" sz="2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saves the latest assignment 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its members</a:t>
            </a: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7517296" y="2301524"/>
            <a:ext cx="2133600" cy="448501"/>
          </a:xfrm>
          <a:prstGeom prst="rect">
            <a:avLst/>
          </a:prstGeom>
          <a:solidFill>
            <a:schemeClr val="lt2"/>
          </a:solidFill>
          <a:ln cap="rnd" cmpd="sng" w="158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7517296" y="2786104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 (10 bytes)</a:t>
            </a:r>
            <a:endParaRPr/>
          </a:p>
        </p:txBody>
      </p:sp>
      <p:grpSp>
        <p:nvGrpSpPr>
          <p:cNvPr id="559" name="Google Shape;559;p32"/>
          <p:cNvGrpSpPr/>
          <p:nvPr/>
        </p:nvGrpSpPr>
        <p:grpSpPr>
          <a:xfrm>
            <a:off x="2260901" y="3443734"/>
            <a:ext cx="5142755" cy="1286700"/>
            <a:chOff x="736900" y="3443734"/>
            <a:chExt cx="5142755" cy="1286700"/>
          </a:xfrm>
        </p:grpSpPr>
        <p:sp>
          <p:nvSpPr>
            <p:cNvPr id="560" name="Google Shape;560;p32"/>
            <p:cNvSpPr txBox="1"/>
            <p:nvPr/>
          </p:nvSpPr>
          <p:spPr>
            <a:xfrm>
              <a:off x="736900" y="4268769"/>
              <a:ext cx="5142755" cy="461665"/>
            </a:xfrm>
            <a:prstGeom prst="rect">
              <a:avLst/>
            </a:prstGeom>
            <a:solidFill>
              <a:srgbClr val="F0F8F8"/>
            </a:solidFill>
            <a:ln cap="flat" cmpd="sng" w="952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Output:    &lt;</a:t>
              </a:r>
              <a:r>
                <a:rPr lang="en-US" sz="24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garbage value</a:t>
              </a: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&gt;   3.75</a:t>
              </a:r>
              <a:endParaRPr/>
            </a:p>
          </p:txBody>
        </p:sp>
        <p:cxnSp>
          <p:nvCxnSpPr>
            <p:cNvPr id="561" name="Google Shape;561;p32"/>
            <p:cNvCxnSpPr/>
            <p:nvPr/>
          </p:nvCxnSpPr>
          <p:spPr>
            <a:xfrm>
              <a:off x="3276600" y="3443734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2" name="Google Shape;562;p32"/>
            <p:cNvCxnSpPr/>
            <p:nvPr/>
          </p:nvCxnSpPr>
          <p:spPr>
            <a:xfrm>
              <a:off x="4469609" y="3443734"/>
              <a:ext cx="824948" cy="838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563" name="Google Shape;563;p32"/>
          <p:cNvGrpSpPr/>
          <p:nvPr/>
        </p:nvGrpSpPr>
        <p:grpSpPr>
          <a:xfrm>
            <a:off x="4153869" y="2342322"/>
            <a:ext cx="4923870" cy="603240"/>
            <a:chOff x="2639808" y="3081235"/>
            <a:chExt cx="4923870" cy="603240"/>
          </a:xfrm>
        </p:grpSpPr>
        <p:cxnSp>
          <p:nvCxnSpPr>
            <p:cNvPr id="564" name="Google Shape;564;p32"/>
            <p:cNvCxnSpPr/>
            <p:nvPr/>
          </p:nvCxnSpPr>
          <p:spPr>
            <a:xfrm flipH="1" rot="10800000">
              <a:off x="2639808" y="3280549"/>
              <a:ext cx="3326296" cy="403926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565" name="Google Shape;565;p32"/>
            <p:cNvSpPr txBox="1"/>
            <p:nvPr/>
          </p:nvSpPr>
          <p:spPr>
            <a:xfrm>
              <a:off x="6420678" y="3081235"/>
              <a:ext cx="1143000" cy="381000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3.75</a:t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66" name="Google Shape;566;p32"/>
          <p:cNvSpPr txBox="1"/>
          <p:nvPr/>
        </p:nvSpPr>
        <p:spPr>
          <a:xfrm>
            <a:off x="2260900" y="1643576"/>
            <a:ext cx="83536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output of the statements below?</a:t>
            </a: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>
            <a:off x="4050477" y="2335273"/>
            <a:ext cx="5007384" cy="381000"/>
            <a:chOff x="2586112" y="2325635"/>
            <a:chExt cx="5007384" cy="381000"/>
          </a:xfrm>
        </p:grpSpPr>
        <p:sp>
          <p:nvSpPr>
            <p:cNvPr id="568" name="Google Shape;568;p32"/>
            <p:cNvSpPr txBox="1"/>
            <p:nvPr/>
          </p:nvSpPr>
          <p:spPr>
            <a:xfrm>
              <a:off x="6450496" y="2325635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</a:t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569" name="Google Shape;569;p32"/>
            <p:cNvCxnSpPr/>
            <p:nvPr/>
          </p:nvCxnSpPr>
          <p:spPr>
            <a:xfrm>
              <a:off x="2586112" y="2525773"/>
              <a:ext cx="3433688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/>
          <p:nvPr/>
        </p:nvSpPr>
        <p:spPr>
          <a:xfrm>
            <a:off x="1981200" y="990600"/>
            <a:ext cx="8027504" cy="58631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intNum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floatNum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union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 data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 data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floatNum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220.5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strcpy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"C Programming"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"data.intNum : %d\n"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intNum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printf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"data.floatNum : %.2f\n"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floatNum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printf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"data.str : %s\n"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33"/>
          <p:cNvSpPr txBox="1"/>
          <p:nvPr>
            <p:ph type="title"/>
          </p:nvPr>
        </p:nvSpPr>
        <p:spPr>
          <a:xfrm>
            <a:off x="1905000" y="12881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Example 1 : Union program</a:t>
            </a:r>
            <a:endParaRPr/>
          </a:p>
        </p:txBody>
      </p:sp>
      <p:grpSp>
        <p:nvGrpSpPr>
          <p:cNvPr id="576" name="Google Shape;576;p33"/>
          <p:cNvGrpSpPr/>
          <p:nvPr/>
        </p:nvGrpSpPr>
        <p:grpSpPr>
          <a:xfrm>
            <a:off x="6113646" y="2438400"/>
            <a:ext cx="5711687" cy="1246495"/>
            <a:chOff x="5491259" y="924619"/>
            <a:chExt cx="3016722" cy="1019521"/>
          </a:xfrm>
        </p:grpSpPr>
        <p:sp>
          <p:nvSpPr>
            <p:cNvPr id="577" name="Google Shape;577;p33"/>
            <p:cNvSpPr txBox="1"/>
            <p:nvPr/>
          </p:nvSpPr>
          <p:spPr>
            <a:xfrm>
              <a:off x="5491259" y="924619"/>
              <a:ext cx="3016722" cy="101952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190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Output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41627" y="1195440"/>
              <a:ext cx="2915985" cy="70485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data.intNum : 1917853763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data.floatNum : 4122360580327794900000000000000.00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data.str : C Programming</a:t>
              </a:r>
              <a:endParaRPr/>
            </a:p>
          </p:txBody>
        </p:sp>
      </p:grpSp>
      <p:sp>
        <p:nvSpPr>
          <p:cNvPr id="579" name="Google Shape;579;p33"/>
          <p:cNvSpPr/>
          <p:nvPr/>
        </p:nvSpPr>
        <p:spPr>
          <a:xfrm>
            <a:off x="3810000" y="6581001"/>
            <a:ext cx="6781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Taken from http://www.tutorialspoint.com/cprogramming/c_unions.htm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4"/>
          <p:cNvSpPr/>
          <p:nvPr/>
        </p:nvSpPr>
        <p:spPr>
          <a:xfrm>
            <a:off x="1818861" y="905879"/>
            <a:ext cx="8391939" cy="5940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intNum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floatNum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 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intNum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printf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"data.intNum : %d\n"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intNum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floatNum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220.5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printf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"data.floatNum : %.2f\n"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floatNum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"C Programming"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printf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3C3C"/>
                </a:solidFill>
                <a:latin typeface="Consolas"/>
                <a:ea typeface="Consolas"/>
                <a:cs typeface="Consolas"/>
                <a:sym typeface="Consolas"/>
              </a:rPr>
              <a:t>"data.str : %s\n"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34"/>
          <p:cNvSpPr txBox="1"/>
          <p:nvPr>
            <p:ph type="title"/>
          </p:nvPr>
        </p:nvSpPr>
        <p:spPr>
          <a:xfrm>
            <a:off x="1802016" y="77312"/>
            <a:ext cx="7189583" cy="80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Example 2 : Union program</a:t>
            </a:r>
            <a:endParaRPr/>
          </a:p>
        </p:txBody>
      </p:sp>
      <p:sp>
        <p:nvSpPr>
          <p:cNvPr id="586" name="Google Shape;586;p34"/>
          <p:cNvSpPr/>
          <p:nvPr/>
        </p:nvSpPr>
        <p:spPr>
          <a:xfrm>
            <a:off x="4038600" y="6503689"/>
            <a:ext cx="67818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Taken from http://www.tutorialspoint.com/cprogramming/c_unions.htm</a:t>
            </a:r>
            <a:endParaRPr/>
          </a:p>
        </p:txBody>
      </p:sp>
      <p:grpSp>
        <p:nvGrpSpPr>
          <p:cNvPr id="587" name="Google Shape;587;p34"/>
          <p:cNvGrpSpPr/>
          <p:nvPr/>
        </p:nvGrpSpPr>
        <p:grpSpPr>
          <a:xfrm>
            <a:off x="7924800" y="2098342"/>
            <a:ext cx="3808344" cy="1323439"/>
            <a:chOff x="5491259" y="924619"/>
            <a:chExt cx="3016722" cy="1082454"/>
          </a:xfrm>
        </p:grpSpPr>
        <p:sp>
          <p:nvSpPr>
            <p:cNvPr id="588" name="Google Shape;588;p34"/>
            <p:cNvSpPr txBox="1"/>
            <p:nvPr/>
          </p:nvSpPr>
          <p:spPr>
            <a:xfrm>
              <a:off x="5491259" y="924619"/>
              <a:ext cx="3016722" cy="108245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190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Output 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5541627" y="1195440"/>
              <a:ext cx="2915985" cy="7426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data.intNum : 10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data.floatNum : 220.50</a:t>
              </a:r>
              <a:endParaRPr/>
            </a:p>
            <a:p>
              <a:pPr indent="0" lvl="0" marL="0" marR="0" rtl="0" algn="l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data.str : C Programming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19D8F"/>
            </a:gs>
            <a:gs pos="100000">
              <a:srgbClr val="746B4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35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95" name="Google Shape;595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5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8" name="Google Shape;608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5"/>
          <p:cNvSpPr/>
          <p:nvPr/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rgbClr val="3B37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23" name="Google Shape;623;p35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4" name="Google Shape;624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35"/>
          <p:cNvSpPr/>
          <p:nvPr/>
        </p:nvSpPr>
        <p:spPr>
          <a:xfrm flipH="1" rot="10800000">
            <a:off x="-159" y="3179901"/>
            <a:ext cx="1098194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5"/>
          <p:cNvSpPr/>
          <p:nvPr/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rgbClr val="585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8" name="Google Shape;638;p35"/>
          <p:cNvSpPr txBox="1"/>
          <p:nvPr>
            <p:ph type="title"/>
          </p:nvPr>
        </p:nvSpPr>
        <p:spPr>
          <a:xfrm>
            <a:off x="5618969" y="804335"/>
            <a:ext cx="5768697" cy="524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</a:rPr>
              <a:t>Thank You ☺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639" name="Google Shape;639;p35"/>
          <p:cNvSpPr txBox="1"/>
          <p:nvPr/>
        </p:nvSpPr>
        <p:spPr>
          <a:xfrm>
            <a:off x="4267200" y="2971800"/>
            <a:ext cx="361315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t/>
            </a:r>
            <a:endParaRPr b="1" sz="4100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How Structure look like?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2602458" y="1792053"/>
            <a:ext cx="1398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 :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4114800" y="1752600"/>
            <a:ext cx="5410200" cy="13234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StructureTypeName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StructureMember_Declarations_List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/*end struct*/</a:t>
            </a:r>
            <a:endParaRPr/>
          </a:p>
        </p:txBody>
      </p:sp>
      <p:sp>
        <p:nvSpPr>
          <p:cNvPr id="233" name="Google Shape;233;p4"/>
          <p:cNvSpPr txBox="1"/>
          <p:nvPr/>
        </p:nvSpPr>
        <p:spPr>
          <a:xfrm>
            <a:off x="2401363" y="3961622"/>
            <a:ext cx="2019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:</a:t>
            </a:r>
            <a:endParaRPr/>
          </a:p>
        </p:txBody>
      </p:sp>
      <p:sp>
        <p:nvSpPr>
          <p:cNvPr id="234" name="Google Shape;234;p4"/>
          <p:cNvSpPr txBox="1"/>
          <p:nvPr/>
        </p:nvSpPr>
        <p:spPr>
          <a:xfrm>
            <a:off x="4114800" y="4062141"/>
            <a:ext cx="5410200" cy="25545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faculty_struct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faculty_idno;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faculty_name;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gender;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float GPA;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/*end faculty_struct*/</a:t>
            </a: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>
            <a:off x="5448300" y="1194683"/>
            <a:ext cx="4365731" cy="2997772"/>
            <a:chOff x="3207792" y="986200"/>
            <a:chExt cx="4365731" cy="2997772"/>
          </a:xfrm>
        </p:grpSpPr>
        <p:sp>
          <p:nvSpPr>
            <p:cNvPr id="236" name="Google Shape;236;p4"/>
            <p:cNvSpPr txBox="1"/>
            <p:nvPr/>
          </p:nvSpPr>
          <p:spPr>
            <a:xfrm>
              <a:off x="5325623" y="986200"/>
              <a:ext cx="2247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030A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structure</a:t>
              </a: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lang="en-US" sz="2400">
                  <a:solidFill>
                    <a:srgbClr val="7030A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tag</a:t>
              </a:r>
              <a:endParaRPr/>
            </a:p>
          </p:txBody>
        </p:sp>
        <p:cxnSp>
          <p:nvCxnSpPr>
            <p:cNvPr id="237" name="Google Shape;237;p4"/>
            <p:cNvCxnSpPr/>
            <p:nvPr/>
          </p:nvCxnSpPr>
          <p:spPr>
            <a:xfrm flipH="1">
              <a:off x="4114799" y="1336651"/>
              <a:ext cx="1532979" cy="295299"/>
            </a:xfrm>
            <a:prstGeom prst="straightConnector1">
              <a:avLst/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38" name="Google Shape;238;p4"/>
            <p:cNvCxnSpPr/>
            <p:nvPr/>
          </p:nvCxnSpPr>
          <p:spPr>
            <a:xfrm flipH="1">
              <a:off x="3207792" y="1336651"/>
              <a:ext cx="2439987" cy="2647321"/>
            </a:xfrm>
            <a:prstGeom prst="straightConnector1">
              <a:avLst/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39" name="Google Shape;239;p4"/>
          <p:cNvGrpSpPr/>
          <p:nvPr/>
        </p:nvGrpSpPr>
        <p:grpSpPr>
          <a:xfrm>
            <a:off x="7334250" y="2596174"/>
            <a:ext cx="3067050" cy="2180132"/>
            <a:chOff x="5010150" y="2442320"/>
            <a:chExt cx="3067050" cy="2180132"/>
          </a:xfrm>
        </p:grpSpPr>
        <p:sp>
          <p:nvSpPr>
            <p:cNvPr id="240" name="Google Shape;240;p4"/>
            <p:cNvSpPr txBox="1"/>
            <p:nvPr/>
          </p:nvSpPr>
          <p:spPr>
            <a:xfrm>
              <a:off x="5753100" y="2922184"/>
              <a:ext cx="23241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33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List of declarations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33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of its </a:t>
              </a:r>
              <a:r>
                <a:rPr b="1"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members</a:t>
              </a:r>
              <a:endParaRPr/>
            </a:p>
          </p:txBody>
        </p:sp>
        <p:cxnSp>
          <p:nvCxnSpPr>
            <p:cNvPr id="241" name="Google Shape;241;p4"/>
            <p:cNvCxnSpPr/>
            <p:nvPr/>
          </p:nvCxnSpPr>
          <p:spPr>
            <a:xfrm rot="10800000">
              <a:off x="5110376" y="2442320"/>
              <a:ext cx="814174" cy="815088"/>
            </a:xfrm>
            <a:prstGeom prst="straightConnector1">
              <a:avLst/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42" name="Google Shape;242;p4"/>
            <p:cNvCxnSpPr/>
            <p:nvPr/>
          </p:nvCxnSpPr>
          <p:spPr>
            <a:xfrm flipH="1">
              <a:off x="5010150" y="3231660"/>
              <a:ext cx="914400" cy="1390792"/>
            </a:xfrm>
            <a:prstGeom prst="straightConnector1">
              <a:avLst/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Declaring Structure Variables</a:t>
            </a:r>
            <a:endParaRPr/>
          </a:p>
        </p:txBody>
      </p:sp>
      <p:sp>
        <p:nvSpPr>
          <p:cNvPr id="248" name="Google Shape;248;p5"/>
          <p:cNvSpPr txBox="1"/>
          <p:nvPr>
            <p:ph idx="1" type="body"/>
          </p:nvPr>
        </p:nvSpPr>
        <p:spPr>
          <a:xfrm>
            <a:off x="2738956" y="1357445"/>
            <a:ext cx="8521812" cy="69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🠶"/>
            </a:pPr>
            <a:r>
              <a:rPr lang="en-US" sz="2000"/>
              <a:t>After declaring a structure type, we may declare </a:t>
            </a:r>
            <a:r>
              <a:rPr b="1" lang="en-US" sz="2000">
                <a:solidFill>
                  <a:srgbClr val="4A856D"/>
                </a:solidFill>
              </a:rPr>
              <a:t>variables</a:t>
            </a:r>
            <a:r>
              <a:rPr lang="en-US" sz="2000"/>
              <a:t> that are of that type.  A </a:t>
            </a:r>
            <a:r>
              <a:rPr b="1" lang="en-US" sz="2000">
                <a:solidFill>
                  <a:srgbClr val="315949"/>
                </a:solidFill>
              </a:rPr>
              <a:t>structure variable:</a:t>
            </a:r>
            <a:endParaRPr sz="2000"/>
          </a:p>
        </p:txBody>
      </p:sp>
      <p:sp>
        <p:nvSpPr>
          <p:cNvPr id="249" name="Google Shape;249;p5"/>
          <p:cNvSpPr txBox="1"/>
          <p:nvPr/>
        </p:nvSpPr>
        <p:spPr>
          <a:xfrm>
            <a:off x="6984143" y="2218011"/>
            <a:ext cx="4276625" cy="2662267"/>
          </a:xfrm>
          <a:prstGeom prst="rect">
            <a:avLst/>
          </a:prstGeom>
          <a:noFill/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2425" lvl="1" marL="541338" marR="0" rtl="0" algn="l">
              <a:spcBef>
                <a:spcPts val="0"/>
              </a:spcBef>
              <a:spcAft>
                <a:spcPts val="0"/>
              </a:spcAft>
              <a:buClr>
                <a:srgbClr val="4A856D"/>
              </a:buClr>
              <a:buSzPts val="200"/>
              <a:buFont typeface="Century Gothic"/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5125" lvl="1" marL="541338" marR="0" rtl="0" algn="l">
              <a:spcBef>
                <a:spcPts val="600"/>
              </a:spcBef>
              <a:spcAft>
                <a:spcPts val="0"/>
              </a:spcAft>
              <a:buClr>
                <a:srgbClr val="4A856D"/>
              </a:buClr>
              <a:buSzPts val="2000"/>
              <a:buFont typeface="Century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keyword </a:t>
            </a:r>
            <a:r>
              <a:rPr b="1" i="1" lang="en-US" sz="20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endParaRPr b="1" i="1" sz="2000" u="none" cap="none" strike="noStrike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5125" lvl="1" marL="541338" marR="0" rtl="0" algn="l">
              <a:spcBef>
                <a:spcPts val="1200"/>
              </a:spcBef>
              <a:spcAft>
                <a:spcPts val="0"/>
              </a:spcAft>
              <a:buClr>
                <a:srgbClr val="4A856D"/>
              </a:buClr>
              <a:buSzPts val="2000"/>
              <a:buFont typeface="Century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structure type </a:t>
            </a:r>
            <a:r>
              <a:rPr b="1" i="0" lang="en-US" sz="2000" u="none" cap="none" strike="noStrike">
                <a:solidFill>
                  <a:srgbClr val="CC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endParaRPr/>
          </a:p>
          <a:p>
            <a:pPr indent="-365125" lvl="1" marL="541338" marR="0" rtl="0" algn="l">
              <a:spcBef>
                <a:spcPts val="1200"/>
              </a:spcBef>
              <a:spcAft>
                <a:spcPts val="0"/>
              </a:spcAft>
              <a:buClr>
                <a:srgbClr val="4A856D"/>
              </a:buClr>
              <a:buSzPts val="2000"/>
              <a:buFont typeface="Century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list of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datatype members</a:t>
            </a:r>
            <a:endParaRPr/>
          </a:p>
          <a:p>
            <a:pPr indent="-365125" lvl="1" marL="541338" marR="0" rtl="0" algn="l">
              <a:spcBef>
                <a:spcPts val="1200"/>
              </a:spcBef>
              <a:spcAft>
                <a:spcPts val="0"/>
              </a:spcAft>
              <a:buClr>
                <a:srgbClr val="4A856D"/>
              </a:buClr>
              <a:buSzPts val="2000"/>
              <a:buFont typeface="Century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concluding semicolon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  <a:p>
            <a:pPr indent="-365125" lvl="1" marL="541338" marR="0" rtl="0" algn="l">
              <a:spcBef>
                <a:spcPts val="1200"/>
              </a:spcBef>
              <a:spcAft>
                <a:spcPts val="0"/>
              </a:spcAft>
              <a:buClr>
                <a:srgbClr val="4A856D"/>
              </a:buClr>
              <a:buSzPts val="2000"/>
              <a:buFont typeface="Century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list of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 names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separated by commas (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2913878" y="2506454"/>
            <a:ext cx="280750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n-US" sz="1800">
                <a:solidFill>
                  <a:srgbClr val="CC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>
                <a:solidFill>
                  <a:srgbClr val="4955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datatype member1;</a:t>
            </a:r>
            <a:endParaRPr/>
          </a:p>
          <a:p>
            <a:pPr indent="0" lvl="1" marL="2317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4955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datatype member2;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955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datatype member3;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r>
              <a:rPr b="1" lang="en-US" sz="24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2738956" y="2213182"/>
            <a:ext cx="3613933" cy="2247653"/>
          </a:xfrm>
          <a:prstGeom prst="rect">
            <a:avLst/>
          </a:prstGeom>
          <a:noFill/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2738956" y="4460834"/>
            <a:ext cx="3613932" cy="2328908"/>
          </a:xfrm>
          <a:prstGeom prst="rect">
            <a:avLst/>
          </a:prstGeom>
          <a:noFill/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6024193" y="4295196"/>
            <a:ext cx="604696" cy="36933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5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A856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</a:t>
            </a:r>
            <a:endParaRPr/>
          </a:p>
        </p:txBody>
      </p:sp>
      <p:grpSp>
        <p:nvGrpSpPr>
          <p:cNvPr id="254" name="Google Shape;254;p5"/>
          <p:cNvGrpSpPr/>
          <p:nvPr/>
        </p:nvGrpSpPr>
        <p:grpSpPr>
          <a:xfrm>
            <a:off x="2983705" y="2299637"/>
            <a:ext cx="4486180" cy="2503863"/>
            <a:chOff x="575960" y="1986894"/>
            <a:chExt cx="4486180" cy="2503863"/>
          </a:xfrm>
        </p:grpSpPr>
        <p:sp>
          <p:nvSpPr>
            <p:cNvPr id="255" name="Google Shape;255;p5"/>
            <p:cNvSpPr/>
            <p:nvPr/>
          </p:nvSpPr>
          <p:spPr>
            <a:xfrm>
              <a:off x="575960" y="4212569"/>
              <a:ext cx="278188" cy="278188"/>
            </a:xfrm>
            <a:prstGeom prst="ellipse">
              <a:avLst/>
            </a:prstGeom>
            <a:solidFill>
              <a:srgbClr val="DFEEE8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18001" y="1986894"/>
              <a:ext cx="278188" cy="278188"/>
            </a:xfrm>
            <a:prstGeom prst="ellipse">
              <a:avLst/>
            </a:prstGeom>
            <a:solidFill>
              <a:srgbClr val="DFEEE8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696380" y="2035525"/>
              <a:ext cx="365760" cy="365760"/>
            </a:xfrm>
            <a:prstGeom prst="ellipse">
              <a:avLst/>
            </a:prstGeom>
            <a:solidFill>
              <a:srgbClr val="DFEEE8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</p:grpSp>
      <p:grpSp>
        <p:nvGrpSpPr>
          <p:cNvPr id="258" name="Google Shape;258;p5"/>
          <p:cNvGrpSpPr/>
          <p:nvPr/>
        </p:nvGrpSpPr>
        <p:grpSpPr>
          <a:xfrm>
            <a:off x="3777523" y="2302135"/>
            <a:ext cx="3692363" cy="2503863"/>
            <a:chOff x="1369777" y="1989392"/>
            <a:chExt cx="3692363" cy="2503863"/>
          </a:xfrm>
        </p:grpSpPr>
        <p:sp>
          <p:nvSpPr>
            <p:cNvPr id="259" name="Google Shape;259;p5"/>
            <p:cNvSpPr/>
            <p:nvPr/>
          </p:nvSpPr>
          <p:spPr>
            <a:xfrm>
              <a:off x="1369777" y="4215067"/>
              <a:ext cx="278188" cy="278188"/>
            </a:xfrm>
            <a:prstGeom prst="ellipse">
              <a:avLst/>
            </a:prstGeom>
            <a:solidFill>
              <a:srgbClr val="D3DEB5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411818" y="1989392"/>
              <a:ext cx="278188" cy="278188"/>
            </a:xfrm>
            <a:prstGeom prst="ellipse">
              <a:avLst/>
            </a:prstGeom>
            <a:solidFill>
              <a:srgbClr val="D3DEB5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696380" y="2494560"/>
              <a:ext cx="365760" cy="365760"/>
            </a:xfrm>
            <a:prstGeom prst="ellipse">
              <a:avLst/>
            </a:prstGeom>
            <a:solidFill>
              <a:srgbClr val="D3DEB5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>
            <a:off x="5547049" y="2903542"/>
            <a:ext cx="1922836" cy="3031133"/>
            <a:chOff x="3139304" y="2590799"/>
            <a:chExt cx="1922836" cy="3031133"/>
          </a:xfrm>
        </p:grpSpPr>
        <p:sp>
          <p:nvSpPr>
            <p:cNvPr id="263" name="Google Shape;263;p5"/>
            <p:cNvSpPr/>
            <p:nvPr/>
          </p:nvSpPr>
          <p:spPr>
            <a:xfrm>
              <a:off x="3159777" y="4800599"/>
              <a:ext cx="197384" cy="821333"/>
            </a:xfrm>
            <a:prstGeom prst="rightBrace">
              <a:avLst>
                <a:gd fmla="val 31981" name="adj1"/>
                <a:gd fmla="val 50000" name="adj2"/>
              </a:avLst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455612" y="5154365"/>
              <a:ext cx="278188" cy="278188"/>
            </a:xfrm>
            <a:prstGeom prst="ellipse">
              <a:avLst/>
            </a:prstGeom>
            <a:solidFill>
              <a:srgbClr val="F5CB9D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139304" y="2590799"/>
              <a:ext cx="197384" cy="821333"/>
            </a:xfrm>
            <a:prstGeom prst="rightBrace">
              <a:avLst>
                <a:gd fmla="val 31981" name="adj1"/>
                <a:gd fmla="val 50000" name="adj2"/>
              </a:avLst>
            </a:prstGeom>
            <a:noFill/>
            <a:ln cap="flat" cmpd="sng" w="285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401758" y="2894439"/>
              <a:ext cx="278188" cy="278188"/>
            </a:xfrm>
            <a:prstGeom prst="ellipse">
              <a:avLst/>
            </a:prstGeom>
            <a:solidFill>
              <a:srgbClr val="F5CB9D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696380" y="2942430"/>
              <a:ext cx="365760" cy="365760"/>
            </a:xfrm>
            <a:prstGeom prst="ellipse">
              <a:avLst/>
            </a:prstGeom>
            <a:solidFill>
              <a:srgbClr val="F5CB9D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/>
            </a:p>
          </p:txBody>
        </p:sp>
      </p:grpSp>
      <p:sp>
        <p:nvSpPr>
          <p:cNvPr id="268" name="Google Shape;268;p5"/>
          <p:cNvSpPr txBox="1"/>
          <p:nvPr/>
        </p:nvSpPr>
        <p:spPr>
          <a:xfrm>
            <a:off x="2871837" y="4732129"/>
            <a:ext cx="2788391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800">
                <a:solidFill>
                  <a:srgbClr val="CC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datatype member1;</a:t>
            </a:r>
            <a:endParaRPr/>
          </a:p>
          <a:p>
            <a:pPr indent="0" lvl="1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datatype member2;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datatype member3;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r>
              <a:rPr b="1" lang="en-US" sz="18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variable1</a:t>
            </a: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1" lang="en-US" sz="18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1800">
                <a:solidFill>
                  <a:srgbClr val="315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variable2</a:t>
            </a:r>
            <a:r>
              <a:rPr b="1" lang="en-U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9" name="Google Shape;269;p5"/>
          <p:cNvGrpSpPr/>
          <p:nvPr/>
        </p:nvGrpSpPr>
        <p:grpSpPr>
          <a:xfrm>
            <a:off x="3089998" y="3708172"/>
            <a:ext cx="7826039" cy="2870726"/>
            <a:chOff x="682253" y="3395430"/>
            <a:chExt cx="7826039" cy="2870726"/>
          </a:xfrm>
        </p:grpSpPr>
        <p:sp>
          <p:nvSpPr>
            <p:cNvPr id="270" name="Google Shape;270;p5"/>
            <p:cNvSpPr/>
            <p:nvPr/>
          </p:nvSpPr>
          <p:spPr>
            <a:xfrm>
              <a:off x="5231692" y="4818356"/>
              <a:ext cx="3276600" cy="1447800"/>
            </a:xfrm>
            <a:prstGeom prst="rect">
              <a:avLst/>
            </a:prstGeom>
            <a:solidFill>
              <a:srgbClr val="DFEEE8"/>
            </a:solidFill>
            <a:ln cap="rnd" cmpd="sng" w="15875">
              <a:solidFill>
                <a:srgbClr val="7823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IMPORTANT: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Remember to put the “</a:t>
              </a:r>
              <a:r>
                <a:rPr b="1" lang="en-US" sz="2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;</a:t>
              </a:r>
              <a:r>
                <a:rPr lang="en-US" sz="2000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” at the end of structure declaration</a:t>
              </a:r>
              <a:endParaRPr/>
            </a:p>
          </p:txBody>
        </p:sp>
        <p:cxnSp>
          <p:nvCxnSpPr>
            <p:cNvPr id="271" name="Google Shape;271;p5"/>
            <p:cNvCxnSpPr>
              <a:stCxn id="270" idx="1"/>
            </p:cNvCxnSpPr>
            <p:nvPr/>
          </p:nvCxnSpPr>
          <p:spPr>
            <a:xfrm rot="10800000">
              <a:off x="896092" y="3578456"/>
              <a:ext cx="4335600" cy="1963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2" name="Google Shape;272;p5"/>
            <p:cNvCxnSpPr>
              <a:stCxn id="270" idx="1"/>
            </p:cNvCxnSpPr>
            <p:nvPr/>
          </p:nvCxnSpPr>
          <p:spPr>
            <a:xfrm flipH="1">
              <a:off x="2952592" y="5542256"/>
              <a:ext cx="2279100" cy="2748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273" name="Google Shape;273;p5"/>
            <p:cNvGrpSpPr/>
            <p:nvPr/>
          </p:nvGrpSpPr>
          <p:grpSpPr>
            <a:xfrm>
              <a:off x="682253" y="3395430"/>
              <a:ext cx="4383042" cy="2836999"/>
              <a:chOff x="682253" y="3395430"/>
              <a:chExt cx="4383042" cy="2836999"/>
            </a:xfrm>
          </p:grpSpPr>
          <p:sp>
            <p:nvSpPr>
              <p:cNvPr id="274" name="Google Shape;274;p5"/>
              <p:cNvSpPr/>
              <p:nvPr/>
            </p:nvSpPr>
            <p:spPr>
              <a:xfrm>
                <a:off x="2995695" y="5954241"/>
                <a:ext cx="278188" cy="278188"/>
              </a:xfrm>
              <a:prstGeom prst="ellipse">
                <a:avLst/>
              </a:prstGeom>
              <a:solidFill>
                <a:srgbClr val="FFFF66"/>
              </a:solidFill>
              <a:ln cap="rnd" cmpd="sng" w="15875">
                <a:solidFill>
                  <a:srgbClr val="4A856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682253" y="3774828"/>
                <a:ext cx="278188" cy="278188"/>
              </a:xfrm>
              <a:prstGeom prst="ellipse">
                <a:avLst/>
              </a:prstGeom>
              <a:solidFill>
                <a:srgbClr val="FFFF66"/>
              </a:solidFill>
              <a:ln cap="rnd" cmpd="sng" w="15875">
                <a:solidFill>
                  <a:srgbClr val="4A856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4699535" y="3395430"/>
                <a:ext cx="365760" cy="365760"/>
              </a:xfrm>
              <a:prstGeom prst="ellipse">
                <a:avLst/>
              </a:prstGeom>
              <a:solidFill>
                <a:srgbClr val="FFFF66"/>
              </a:solidFill>
              <a:ln cap="rnd" cmpd="sng" w="15875">
                <a:solidFill>
                  <a:srgbClr val="4A856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4</a:t>
                </a:r>
                <a:endParaRPr/>
              </a:p>
            </p:txBody>
          </p:sp>
        </p:grpSp>
      </p:grpSp>
      <p:grpSp>
        <p:nvGrpSpPr>
          <p:cNvPr id="277" name="Google Shape;277;p5"/>
          <p:cNvGrpSpPr/>
          <p:nvPr/>
        </p:nvGrpSpPr>
        <p:grpSpPr>
          <a:xfrm>
            <a:off x="3998545" y="4232502"/>
            <a:ext cx="3488325" cy="2308329"/>
            <a:chOff x="1590799" y="3919760"/>
            <a:chExt cx="3488325" cy="2308329"/>
          </a:xfrm>
        </p:grpSpPr>
        <p:sp>
          <p:nvSpPr>
            <p:cNvPr id="278" name="Google Shape;278;p5"/>
            <p:cNvSpPr/>
            <p:nvPr/>
          </p:nvSpPr>
          <p:spPr>
            <a:xfrm>
              <a:off x="1590799" y="5949901"/>
              <a:ext cx="278188" cy="278188"/>
            </a:xfrm>
            <a:prstGeom prst="ellipse">
              <a:avLst/>
            </a:prstGeom>
            <a:solidFill>
              <a:srgbClr val="77623C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713364" y="3919760"/>
              <a:ext cx="365760" cy="365760"/>
            </a:xfrm>
            <a:prstGeom prst="ellipse">
              <a:avLst/>
            </a:prstGeom>
            <a:solidFill>
              <a:srgbClr val="77623C"/>
            </a:solidFill>
            <a:ln cap="rnd" cmpd="sng" w="15875">
              <a:solidFill>
                <a:srgbClr val="4A856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Structures</a:t>
            </a:r>
            <a:endParaRPr/>
          </a:p>
        </p:txBody>
      </p:sp>
      <p:sp>
        <p:nvSpPr>
          <p:cNvPr id="285" name="Google Shape;285;p6"/>
          <p:cNvSpPr txBox="1"/>
          <p:nvPr>
            <p:ph idx="1" type="body"/>
          </p:nvPr>
        </p:nvSpPr>
        <p:spPr>
          <a:xfrm>
            <a:off x="2589212" y="1447800"/>
            <a:ext cx="8915400" cy="4463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It is possible to </a:t>
            </a:r>
            <a:r>
              <a:rPr lang="en-US" sz="2000">
                <a:solidFill>
                  <a:srgbClr val="3333CC"/>
                </a:solidFill>
              </a:rPr>
              <a:t>combine</a:t>
            </a:r>
            <a:r>
              <a:rPr lang="en-US" sz="2000"/>
              <a:t> the </a:t>
            </a:r>
            <a:r>
              <a:rPr lang="en-US" sz="2000">
                <a:solidFill>
                  <a:srgbClr val="0000FF"/>
                </a:solidFill>
              </a:rPr>
              <a:t>declarations</a:t>
            </a:r>
            <a:r>
              <a:rPr lang="en-US" sz="2000"/>
              <a:t> of a </a:t>
            </a:r>
            <a:r>
              <a:rPr lang="en-US" sz="2000">
                <a:solidFill>
                  <a:srgbClr val="0000FF"/>
                </a:solidFill>
              </a:rPr>
              <a:t>structure type </a:t>
            </a:r>
            <a:r>
              <a:rPr lang="en-US" sz="2000"/>
              <a:t>and a </a:t>
            </a:r>
            <a:r>
              <a:rPr lang="en-US" sz="2000">
                <a:solidFill>
                  <a:srgbClr val="0000FF"/>
                </a:solidFill>
              </a:rPr>
              <a:t>structure variable </a:t>
            </a:r>
            <a:r>
              <a:rPr lang="en-US" sz="2000"/>
              <a:t>by including the </a:t>
            </a:r>
            <a:r>
              <a:rPr lang="en-US" sz="2000">
                <a:solidFill>
                  <a:srgbClr val="0000FF"/>
                </a:solidFill>
              </a:rPr>
              <a:t>name of the variable </a:t>
            </a:r>
            <a:r>
              <a:rPr lang="en-US" sz="2000"/>
              <a:t>at the end of the structure type declaration.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6"/>
          <p:cNvSpPr txBox="1"/>
          <p:nvPr/>
        </p:nvSpPr>
        <p:spPr>
          <a:xfrm>
            <a:off x="6239144" y="2732701"/>
            <a:ext cx="5347001" cy="2939266"/>
          </a:xfrm>
          <a:prstGeom prst="rect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faculty_struct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faculty_idno;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faculty_name;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gender;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float salary;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faculty_record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4F412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//end faculty_struct</a:t>
            </a:r>
            <a:endParaRPr sz="2000">
              <a:solidFill>
                <a:srgbClr val="4F412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F412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2447656" y="5855395"/>
            <a:ext cx="3505200" cy="95205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faculty_record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this case is also called </a:t>
            </a:r>
            <a:r>
              <a:rPr b="1" lang="en-US" sz="20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</a:t>
            </a:r>
            <a:endParaRPr/>
          </a:p>
        </p:txBody>
      </p:sp>
      <p:cxnSp>
        <p:nvCxnSpPr>
          <p:cNvPr id="288" name="Google Shape;288;p6"/>
          <p:cNvCxnSpPr>
            <a:stCxn id="287" idx="3"/>
          </p:cNvCxnSpPr>
          <p:nvPr/>
        </p:nvCxnSpPr>
        <p:spPr>
          <a:xfrm flipH="1" rot="10800000">
            <a:off x="5952856" y="5410120"/>
            <a:ext cx="752700" cy="9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6"/>
          <p:cNvSpPr/>
          <p:nvPr/>
        </p:nvSpPr>
        <p:spPr>
          <a:xfrm>
            <a:off x="5765239" y="2996425"/>
            <a:ext cx="302741" cy="2286000"/>
          </a:xfrm>
          <a:prstGeom prst="leftBrace">
            <a:avLst>
              <a:gd fmla="val 50269" name="adj1"/>
              <a:gd fmla="val 50000" name="adj2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3276600" y="3578424"/>
            <a:ext cx="2407105" cy="88832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Declaration</a:t>
            </a:r>
            <a:r>
              <a:rPr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</a:t>
            </a:r>
            <a:r>
              <a:rPr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en-US" sz="2000">
                <a:solidFill>
                  <a:srgbClr val="CC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faculty_struct</a:t>
            </a:r>
            <a:endParaRPr b="1" i="1" sz="2000">
              <a:solidFill>
                <a:srgbClr val="CC00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96" name="Google Shape;296;p7"/>
          <p:cNvSpPr txBox="1"/>
          <p:nvPr>
            <p:ph idx="1" type="body"/>
          </p:nvPr>
        </p:nvSpPr>
        <p:spPr>
          <a:xfrm>
            <a:off x="2133600" y="4267200"/>
            <a:ext cx="5966428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What is the structure tag?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How many members are there?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What are the member data types?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What are the member names?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How many structure variables are there?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What are their name?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>
            <a:off x="4686837" y="1435463"/>
            <a:ext cx="5257800" cy="255454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cdCollection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title[25];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artist[20];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numSongs;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float 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dataBought[9];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cd1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cd2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cd3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2590519" y="1488407"/>
            <a:ext cx="1830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5643E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55643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5834470" y="4267200"/>
            <a:ext cx="17860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cdCollection</a:t>
            </a:r>
            <a:endParaRPr b="1" sz="20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7"/>
          <p:cNvSpPr txBox="1"/>
          <p:nvPr/>
        </p:nvSpPr>
        <p:spPr>
          <a:xfrm>
            <a:off x="6662780" y="4636738"/>
            <a:ext cx="3289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20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7"/>
          <p:cNvSpPr txBox="1"/>
          <p:nvPr/>
        </p:nvSpPr>
        <p:spPr>
          <a:xfrm>
            <a:off x="7118858" y="5033111"/>
            <a:ext cx="31790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x char array, int, float, </a:t>
            </a:r>
            <a:endParaRPr b="1" sz="20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6663317" y="5441269"/>
            <a:ext cx="5153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title, artist, numSongs, price, dataBought</a:t>
            </a:r>
            <a:endParaRPr b="1" sz="20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7678825" y="5806727"/>
            <a:ext cx="3289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20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5463861" y="6152153"/>
            <a:ext cx="21226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cd1,  cd2,  cd3 </a:t>
            </a:r>
            <a:endParaRPr b="1" sz="2000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Nested Structures</a:t>
            </a:r>
            <a:endParaRPr/>
          </a:p>
        </p:txBody>
      </p:sp>
      <p:sp>
        <p:nvSpPr>
          <p:cNvPr id="310" name="Google Shape;310;p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Since member of structure can be of </a:t>
            </a:r>
            <a:r>
              <a:rPr lang="en-US">
                <a:solidFill>
                  <a:srgbClr val="3333CC"/>
                </a:solidFill>
              </a:rPr>
              <a:t>any datatype.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Therefore, structure can also contain structure as its member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-1587" lvl="1" marL="7429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3333CC"/>
                </a:solidFill>
              </a:rPr>
              <a:t>struct</a:t>
            </a:r>
            <a:r>
              <a:rPr lang="en-US" sz="2000"/>
              <a:t> </a:t>
            </a:r>
            <a:r>
              <a:rPr b="1" i="1" lang="en-US" sz="2000">
                <a:solidFill>
                  <a:srgbClr val="006600"/>
                </a:solidFill>
              </a:rPr>
              <a:t>tag1</a:t>
            </a:r>
            <a:endParaRPr/>
          </a:p>
          <a:p>
            <a:pPr indent="-1587" lvl="1" marL="7429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000"/>
              <a:t>	</a:t>
            </a:r>
            <a:r>
              <a:rPr lang="en-US" sz="2000"/>
              <a:t>{</a:t>
            </a:r>
            <a:endParaRPr/>
          </a:p>
          <a:p>
            <a:pPr indent="-1587" lvl="2" marL="11430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int member1;</a:t>
            </a:r>
            <a:endParaRPr/>
          </a:p>
          <a:p>
            <a:pPr indent="-1587" lvl="2" marL="1143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3333CC"/>
                </a:solidFill>
              </a:rPr>
              <a:t>struct</a:t>
            </a:r>
            <a:r>
              <a:rPr lang="en-US" sz="2000"/>
              <a:t> </a:t>
            </a:r>
            <a:r>
              <a:rPr b="1" i="1" lang="en-US" sz="2000">
                <a:solidFill>
                  <a:srgbClr val="990099"/>
                </a:solidFill>
              </a:rPr>
              <a:t>tag2</a:t>
            </a:r>
            <a:r>
              <a:rPr b="1" lang="en-US" sz="2000">
                <a:solidFill>
                  <a:srgbClr val="CC00CC"/>
                </a:solidFill>
              </a:rPr>
              <a:t> </a:t>
            </a:r>
            <a:r>
              <a:rPr lang="en-US" sz="2000"/>
              <a:t>variable;</a:t>
            </a:r>
            <a:endParaRPr/>
          </a:p>
          <a:p>
            <a:pPr indent="-1587" lvl="1" marL="74295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Where structure </a:t>
            </a:r>
            <a:r>
              <a:rPr b="1" i="1" lang="en-US">
                <a:solidFill>
                  <a:srgbClr val="990099"/>
                </a:solidFill>
              </a:rPr>
              <a:t>tag2</a:t>
            </a:r>
            <a:r>
              <a:rPr i="1" lang="en-US"/>
              <a:t> </a:t>
            </a:r>
            <a:r>
              <a:rPr lang="en-US"/>
              <a:t>had to be </a:t>
            </a:r>
            <a:r>
              <a:rPr b="1" lang="en-US">
                <a:solidFill>
                  <a:schemeClr val="dk1"/>
                </a:solidFill>
              </a:rPr>
              <a:t>declared before </a:t>
            </a:r>
            <a:r>
              <a:rPr b="1" i="1" lang="en-US">
                <a:solidFill>
                  <a:srgbClr val="006600"/>
                </a:solidFill>
              </a:rPr>
              <a:t>tag1</a:t>
            </a:r>
            <a:r>
              <a:rPr i="1" lang="en-US"/>
              <a:t>.</a:t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>
            <a:off x="8382000" y="3129859"/>
            <a:ext cx="2667000" cy="1785104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Century Gothic"/>
              <a:buNone/>
            </a:pPr>
            <a:r>
              <a:rPr lang="en-US" sz="2200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en-US" sz="2200">
                <a:solidFill>
                  <a:srgbClr val="99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 member2;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/>
          </a:p>
        </p:txBody>
      </p:sp>
      <p:cxnSp>
        <p:nvCxnSpPr>
          <p:cNvPr id="312" name="Google Shape;312;p8"/>
          <p:cNvCxnSpPr/>
          <p:nvPr/>
        </p:nvCxnSpPr>
        <p:spPr>
          <a:xfrm flipH="1">
            <a:off x="5181600" y="3352800"/>
            <a:ext cx="3200400" cy="95312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Processing a Structure</a:t>
            </a:r>
            <a:endParaRPr/>
          </a:p>
        </p:txBody>
      </p:sp>
      <p:sp>
        <p:nvSpPr>
          <p:cNvPr id="318" name="Google Shape;318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Members of a structure are usually processed separately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Therefore, need to </a:t>
            </a:r>
            <a:r>
              <a:rPr lang="en-US">
                <a:solidFill>
                  <a:srgbClr val="4A856D"/>
                </a:solidFill>
              </a:rPr>
              <a:t>access</a:t>
            </a:r>
            <a:r>
              <a:rPr lang="en-US"/>
              <a:t> the structure </a:t>
            </a:r>
            <a:r>
              <a:rPr lang="en-US">
                <a:solidFill>
                  <a:srgbClr val="4A856D"/>
                </a:solidFill>
              </a:rPr>
              <a:t>member individually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Each member of the structure can be accessed by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ts val="1800"/>
              <a:buNone/>
            </a:pPr>
            <a:r>
              <a:rPr b="1" lang="en-US">
                <a:solidFill>
                  <a:srgbClr val="006600"/>
                </a:solidFill>
              </a:rPr>
              <a:t>variable</a:t>
            </a:r>
            <a:r>
              <a:rPr b="1" lang="en-US" sz="3200"/>
              <a:t>.</a:t>
            </a:r>
            <a:r>
              <a:rPr b="1" lang="en-US">
                <a:solidFill>
                  <a:srgbClr val="CC00FF"/>
                </a:solidFill>
              </a:rPr>
              <a:t>member</a:t>
            </a:r>
            <a:endParaRPr b="1">
              <a:solidFill>
                <a:srgbClr val="CC00FF"/>
              </a:solidFill>
            </a:endParaRPr>
          </a:p>
          <a:p>
            <a:pPr indent="-342900" lvl="0" marL="342900" rtl="0" algn="l">
              <a:spcBef>
                <a:spcPts val="2200"/>
              </a:spcBef>
              <a:spcAft>
                <a:spcPts val="0"/>
              </a:spcAft>
              <a:buClr>
                <a:srgbClr val="3F3F3F"/>
              </a:buClr>
              <a:buSzPts val="1800"/>
              <a:buChar char="🠶"/>
            </a:pPr>
            <a:r>
              <a:rPr lang="en-US"/>
              <a:t>To access a member of a </a:t>
            </a:r>
            <a:r>
              <a:rPr lang="en-US">
                <a:solidFill>
                  <a:srgbClr val="3333CC"/>
                </a:solidFill>
              </a:rPr>
              <a:t>nested structure</a:t>
            </a:r>
            <a:r>
              <a:rPr lang="en-US"/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333CC"/>
              </a:buClr>
              <a:buSzPts val="1800"/>
              <a:buNone/>
            </a:pPr>
            <a:r>
              <a:rPr lang="en-US">
                <a:solidFill>
                  <a:srgbClr val="3333CC"/>
                </a:solidFill>
              </a:rPr>
              <a:t>			</a:t>
            </a:r>
            <a:r>
              <a:rPr b="1" lang="en-US">
                <a:solidFill>
                  <a:srgbClr val="006600"/>
                </a:solidFill>
              </a:rPr>
              <a:t>variable</a:t>
            </a:r>
            <a:r>
              <a:rPr b="1" lang="en-US" sz="3600"/>
              <a:t>.</a:t>
            </a:r>
            <a:r>
              <a:rPr b="1" lang="en-US">
                <a:solidFill>
                  <a:srgbClr val="CC00FF"/>
                </a:solidFill>
              </a:rPr>
              <a:t>member</a:t>
            </a:r>
            <a:r>
              <a:rPr b="1" lang="en-US" sz="3200"/>
              <a:t>.</a:t>
            </a:r>
            <a:r>
              <a:rPr lang="en-US">
                <a:solidFill>
                  <a:schemeClr val="dk1"/>
                </a:solidFill>
              </a:rPr>
              <a:t>subMember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	Where member is a structure type.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2009-07-12T07:51:51Z</dcterms:created>
  <dc:creator>Noor Hazlini bt. Borhan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0x0101005DF07503D50A53448C19562C10FF8B4D</vt:lpwstr>
  </property>
</Properties>
</file>