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89"/>
    <p:restoredTop sz="94716"/>
  </p:normalViewPr>
  <p:slideViewPr>
    <p:cSldViewPr snapToGrid="0">
      <p:cViewPr varScale="1">
        <p:scale>
          <a:sx n="141" d="100"/>
          <a:sy n="141" d="100"/>
        </p:scale>
        <p:origin x="2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13D5B-C941-F011-9CAA-96136D62A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936257-E06A-5F55-D76D-4ACBF4CE8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3A9FA5-8F74-CB90-4F89-E1EC79FD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1878-5731-FC40-86F8-1B05F7B487E8}" type="datetimeFigureOut">
              <a:rPr kumimoji="1" lang="zh-CN" altLang="en-US" smtClean="0"/>
              <a:t>2025/5/10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5ADC28-A5EB-FAB1-9F79-243D4EA5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65EE7-4AE1-10EE-E276-9B9FD915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F5EA-19C8-5C4A-935F-261595EBB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012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4E983-0329-3D3C-0367-F046072B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F2CCA4-125D-2A71-63A1-716BA2C07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E4904D-413C-BF58-230E-F3473415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1878-5731-FC40-86F8-1B05F7B487E8}" type="datetimeFigureOut">
              <a:rPr kumimoji="1" lang="zh-CN" altLang="en-US" smtClean="0"/>
              <a:t>2025/5/10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49AC32-0DDF-BC78-D65B-11B9A30A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A083E-2D21-F488-8BFA-D4F55DB0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F5EA-19C8-5C4A-935F-261595EBB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655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0668FE-63B7-06C1-2BA3-71BAACA21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B4C58F-D8BB-7589-F6DE-D22C5C1A4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BA8CA-C7AE-9274-FE5B-A2467F41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1878-5731-FC40-86F8-1B05F7B487E8}" type="datetimeFigureOut">
              <a:rPr kumimoji="1" lang="zh-CN" altLang="en-US" smtClean="0"/>
              <a:t>2025/5/10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06B96-CEAC-6D53-CE61-1C493EBB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9BAF3-BA29-AB2F-18F5-07E9BC72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F5EA-19C8-5C4A-935F-261595EBB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958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F08A1-E310-5A9F-0D54-9EE532FF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534A7-485E-B815-4AC7-E98C5F79E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FF20C-8EBF-668B-48F1-697BA2CB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1878-5731-FC40-86F8-1B05F7B487E8}" type="datetimeFigureOut">
              <a:rPr kumimoji="1" lang="zh-CN" altLang="en-US" smtClean="0"/>
              <a:t>2025/5/10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1713C-F71E-1DAA-40C8-7610491E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CA0C2D-6C10-2038-73B5-92C79102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F5EA-19C8-5C4A-935F-261595EBB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7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04FED-8A9F-CC54-1054-5E520D69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F8FCE0-4F3F-D88D-4DCF-FC62EE62C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2222E4-B7F9-F129-F3C4-19AEA365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1878-5731-FC40-86F8-1B05F7B487E8}" type="datetimeFigureOut">
              <a:rPr kumimoji="1" lang="zh-CN" altLang="en-US" smtClean="0"/>
              <a:t>2025/5/10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EB98FA-C94F-6721-E424-60A8B946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0C40E1-46BA-CA9C-5C0B-AFEA06BE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F5EA-19C8-5C4A-935F-261595EBB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699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F92E2-5F6D-8012-FA7D-541CAB87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209C5-5262-66FF-177A-3C353D6F1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00C08C-0869-293F-884C-9D4774E02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9738D5-6769-AF95-8673-D3470248C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1878-5731-FC40-86F8-1B05F7B487E8}" type="datetimeFigureOut">
              <a:rPr kumimoji="1" lang="zh-CN" altLang="en-US" smtClean="0"/>
              <a:t>2025/5/10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13F509-F28E-AE9F-DFB2-4031122F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0062D0-8690-0613-6D96-5C73231E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F5EA-19C8-5C4A-935F-261595EBB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190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0BFD2-F973-E4F7-0283-3BDAD1C9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76463E-0E41-83BC-A3EA-D2EDA6EEF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C7CD00-355B-5883-5360-548704BB5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8CB4A4-E2BA-8C25-9D56-8369FEFBF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55B620-6B29-D038-F6A0-6B7766CD9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BC0A32-BD5A-3B99-F97D-918BFB76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1878-5731-FC40-86F8-1B05F7B487E8}" type="datetimeFigureOut">
              <a:rPr kumimoji="1" lang="zh-CN" altLang="en-US" smtClean="0"/>
              <a:t>2025/5/10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68E00B-9D32-E909-D4DE-15AAFCC2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51C5DD-B54F-8950-BC80-35E27A6E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F5EA-19C8-5C4A-935F-261595EBB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357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38450-60DA-F2D4-012D-EB7BB7CA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B56A04-3FCF-51DC-6D92-15775B7B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1878-5731-FC40-86F8-1B05F7B487E8}" type="datetimeFigureOut">
              <a:rPr kumimoji="1" lang="zh-CN" altLang="en-US" smtClean="0"/>
              <a:t>2025/5/10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3983CC-5F10-D2B1-AA2D-63E3456B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56B54-8739-D0F8-12E0-A315DD2D4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F5EA-19C8-5C4A-935F-261595EBB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0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3526C0-CFCC-F0C5-9F04-66220545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1878-5731-FC40-86F8-1B05F7B487E8}" type="datetimeFigureOut">
              <a:rPr kumimoji="1" lang="zh-CN" altLang="en-US" smtClean="0"/>
              <a:t>2025/5/10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8227B9-B074-9370-4BC5-9F6620EC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866A32-F2CF-41DD-A3D0-3A12B1B2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F5EA-19C8-5C4A-935F-261595EBB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96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D254F-4680-483D-A47D-7D785F43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19770-8AD5-80AA-1E35-4797F12D1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567222-6C84-A3F4-9CE7-2AC042CA2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96766A-AC53-1D2D-4877-271045D2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1878-5731-FC40-86F8-1B05F7B487E8}" type="datetimeFigureOut">
              <a:rPr kumimoji="1" lang="zh-CN" altLang="en-US" smtClean="0"/>
              <a:t>2025/5/10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A1F04-0857-D3BE-B16B-292AD289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6F1855-55C2-A3C1-B026-BBB7D9BA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F5EA-19C8-5C4A-935F-261595EBB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057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26823-6253-5957-DF4C-C025BF05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1EEDF0-512E-CC7E-ABB4-764E69341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C2298B-CB5F-E3ED-5226-95A04F636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A70BA4-A97C-EF2E-BBDE-85B19C47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1878-5731-FC40-86F8-1B05F7B487E8}" type="datetimeFigureOut">
              <a:rPr kumimoji="1" lang="zh-CN" altLang="en-US" smtClean="0"/>
              <a:t>2025/5/10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8D178D-0012-6592-67AC-5E16593B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980FA7-E085-1C5A-ADB7-3040C342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EF5EA-19C8-5C4A-935F-261595EBB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782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E10A84-B5F8-83C2-5EA9-A1668D94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8DB1AF-EA72-C05B-C7E5-2666B8DF9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CECF6-766A-7C29-EE7B-347310B9B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61878-5731-FC40-86F8-1B05F7B487E8}" type="datetimeFigureOut">
              <a:rPr kumimoji="1" lang="zh-CN" altLang="en-US" smtClean="0"/>
              <a:t>2025/5/10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CDD92C-D69B-154A-3365-FC370278F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37D596-A0D7-EF80-4F25-207D6F98D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EF5EA-19C8-5C4A-935F-261595EBB5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895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AB1A5-46F9-13BB-5254-ACB6CDD9C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导航系统设计答辩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2E93C-E81D-7C05-F7CA-258F0E6DE1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成员： 刘子豪</a:t>
            </a:r>
          </a:p>
        </p:txBody>
      </p:sp>
    </p:spTree>
    <p:extLst>
      <p:ext uri="{BB962C8B-B14F-4D97-AF65-F5344CB8AC3E}">
        <p14:creationId xmlns:p14="http://schemas.microsoft.com/office/powerpoint/2010/main" val="354299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93DFE-08E5-EB7A-2C62-C5AB3B9E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缩放功能实现：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B3B2B-5164-7019-CB3F-09717E78C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30077" cy="18048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基于点之间距离的点聚合方法能够实现点的合理聚合，但是需要耗费大量的计算</a:t>
            </a:r>
            <a:endParaRPr lang="en-US" altLang="zh-CN" sz="1800" dirty="0">
              <a:solidFill>
                <a:srgbClr val="000000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因此本程序采用网格聚合的方法，能够很快地实现点聚合</a:t>
            </a:r>
            <a:endParaRPr lang="en-US" altLang="zh-CN" sz="1800" dirty="0">
              <a:solidFill>
                <a:srgbClr val="000000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其原理就是在每次缩放时将地图划分为较多的小网格，在每个网格中只保留一个点</a:t>
            </a:r>
            <a:endParaRPr lang="en-US" altLang="zh-CN" sz="1800" dirty="0">
              <a:solidFill>
                <a:srgbClr val="000000"/>
              </a:solidFill>
              <a:effectLst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这种做法简洁易行，计算量小，能够有效提高程序运行效率，加快响应，下面为代码实现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E2FC60-3A01-B6A1-1913-1313D3241666}"/>
              </a:ext>
            </a:extLst>
          </p:cNvPr>
          <p:cNvSpPr txBox="1"/>
          <p:nvPr/>
        </p:nvSpPr>
        <p:spPr>
          <a:xfrm>
            <a:off x="3853759" y="3942788"/>
            <a:ext cx="3788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根据缩放后地图大小，将缩放前的地图划分为合适数量（让每个网格中的点数目尽量在</a:t>
            </a:r>
            <a:r>
              <a:rPr kumimoji="1" lang="en-US" altLang="zh-CN" dirty="0"/>
              <a:t>2</a:t>
            </a:r>
            <a:r>
              <a:rPr kumimoji="1" lang="zh-CN" altLang="en-US" dirty="0"/>
              <a:t>～</a:t>
            </a:r>
            <a:r>
              <a:rPr kumimoji="1" lang="en-US" altLang="zh-CN" dirty="0"/>
              <a:t>4</a:t>
            </a:r>
            <a:r>
              <a:rPr kumimoji="1" lang="zh-CN" altLang="en-US" dirty="0"/>
              <a:t>个）的网格，并记录每个网格中有哪些点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5C041E-6DD8-5319-250D-114AA922CAC2}"/>
              </a:ext>
            </a:extLst>
          </p:cNvPr>
          <p:cNvSpPr txBox="1"/>
          <p:nvPr/>
        </p:nvSpPr>
        <p:spPr>
          <a:xfrm>
            <a:off x="1024928" y="4081286"/>
            <a:ext cx="2281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监测鼠标滚轮操作，触发时返回缩放后将要达到的窗口大小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C0A7E8-1CDC-6423-164D-6169AFB6F2F8}"/>
              </a:ext>
            </a:extLst>
          </p:cNvPr>
          <p:cNvSpPr txBox="1"/>
          <p:nvPr/>
        </p:nvSpPr>
        <p:spPr>
          <a:xfrm>
            <a:off x="8437830" y="3942788"/>
            <a:ext cx="2480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在每个方格中只保留一个点，这个点通过计算当前网格内所有点的重心实现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414D106-E717-0D04-98CD-456B4CA4862E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306402" y="4542951"/>
            <a:ext cx="547357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EA4A395-6009-E06E-CD13-5240083C51B1}"/>
              </a:ext>
            </a:extLst>
          </p:cNvPr>
          <p:cNvCxnSpPr>
            <a:cxnSpLocks/>
          </p:cNvCxnSpPr>
          <p:nvPr/>
        </p:nvCxnSpPr>
        <p:spPr>
          <a:xfrm>
            <a:off x="7505323" y="4508436"/>
            <a:ext cx="9325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03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1A795-67C1-DD58-D1C9-722E9882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642" y="2474582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238334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E01A837-DBC7-B2AC-A3C4-C5AADAAEE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79" y="859290"/>
            <a:ext cx="7747079" cy="44913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0ABEEAF6-E3DA-738A-8E9C-86E4007F8232}"/>
              </a:ext>
            </a:extLst>
          </p:cNvPr>
          <p:cNvCxnSpPr/>
          <p:nvPr/>
        </p:nvCxnSpPr>
        <p:spPr>
          <a:xfrm flipV="1">
            <a:off x="8170752" y="2571185"/>
            <a:ext cx="1013988" cy="2027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9E2E4EA4-605D-C6FC-4019-A35EC82F5024}"/>
              </a:ext>
            </a:extLst>
          </p:cNvPr>
          <p:cNvCxnSpPr/>
          <p:nvPr/>
        </p:nvCxnSpPr>
        <p:spPr>
          <a:xfrm flipV="1">
            <a:off x="8201461" y="3646283"/>
            <a:ext cx="1113577" cy="108867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03079A98-EF99-69BE-529E-D89B7E656501}"/>
              </a:ext>
            </a:extLst>
          </p:cNvPr>
          <p:cNvCxnSpPr/>
          <p:nvPr/>
        </p:nvCxnSpPr>
        <p:spPr>
          <a:xfrm>
            <a:off x="8170752" y="5006566"/>
            <a:ext cx="10864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1F9CC3AF-352F-DD22-B52E-7E68508AA87E}"/>
              </a:ext>
            </a:extLst>
          </p:cNvPr>
          <p:cNvCxnSpPr/>
          <p:nvPr/>
        </p:nvCxnSpPr>
        <p:spPr>
          <a:xfrm>
            <a:off x="8056606" y="5278167"/>
            <a:ext cx="1258432" cy="416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ED2FAB6-2AC6-ABA7-B322-41FEA1432095}"/>
              </a:ext>
            </a:extLst>
          </p:cNvPr>
          <p:cNvSpPr txBox="1"/>
          <p:nvPr/>
        </p:nvSpPr>
        <p:spPr>
          <a:xfrm>
            <a:off x="9388444" y="1776112"/>
            <a:ext cx="1987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功能一：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选取点并显示临近的点和路径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0A0C48-8ADA-1F8B-1AA7-566DEAA0CA28}"/>
              </a:ext>
            </a:extLst>
          </p:cNvPr>
          <p:cNvSpPr txBox="1"/>
          <p:nvPr/>
        </p:nvSpPr>
        <p:spPr>
          <a:xfrm>
            <a:off x="9388444" y="3213980"/>
            <a:ext cx="1874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功能二：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查找两个点之间的最短路径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2325ED3-049D-D061-6811-E939AE41F096}"/>
              </a:ext>
            </a:extLst>
          </p:cNvPr>
          <p:cNvSpPr txBox="1"/>
          <p:nvPr/>
        </p:nvSpPr>
        <p:spPr>
          <a:xfrm>
            <a:off x="9388444" y="4656240"/>
            <a:ext cx="1806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功能三：</a:t>
            </a:r>
            <a:r>
              <a:rPr lang="zh-CN" altLang="zh-CN" sz="18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车流模拟</a:t>
            </a:r>
            <a:r>
              <a:rPr lang="zh-CN" altLang="zh-CN" dirty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91B70FC-D922-4FF8-3BD9-6854A38C0125}"/>
              </a:ext>
            </a:extLst>
          </p:cNvPr>
          <p:cNvSpPr txBox="1"/>
          <p:nvPr/>
        </p:nvSpPr>
        <p:spPr>
          <a:xfrm>
            <a:off x="9388444" y="5459232"/>
            <a:ext cx="3036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功能四：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查找两个点之间最短时间的路径</a:t>
            </a: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2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8F577-5B73-BF8D-AAE1-972F89371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627" y="1"/>
            <a:ext cx="2674545" cy="1050202"/>
          </a:xfrm>
        </p:spPr>
        <p:txBody>
          <a:bodyPr/>
          <a:lstStyle/>
          <a:p>
            <a:r>
              <a:rPr kumimoji="1" lang="zh-CN" altLang="en-US" dirty="0"/>
              <a:t>功能展示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44A579-DF1F-A595-4B3C-C5111F5D39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3"/>
          <a:stretch/>
        </p:blipFill>
        <p:spPr bwMode="auto">
          <a:xfrm>
            <a:off x="165031" y="923946"/>
            <a:ext cx="6634876" cy="3041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A0B22A-A3F7-7563-7AB8-9C58F236CD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9" t="7598" r="7784" b="26683"/>
          <a:stretch/>
        </p:blipFill>
        <p:spPr bwMode="auto">
          <a:xfrm>
            <a:off x="7134130" y="534154"/>
            <a:ext cx="4590107" cy="2073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87D603-2818-EF62-3A7F-5DD4B5FE74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0" t="6995" r="8388" b="24373"/>
          <a:stretch/>
        </p:blipFill>
        <p:spPr bwMode="auto">
          <a:xfrm>
            <a:off x="4037845" y="3044181"/>
            <a:ext cx="7749766" cy="3690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9569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A2A47-C75A-D1FB-25F3-C725C6F8F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556850" cy="1001948"/>
          </a:xfrm>
        </p:spPr>
        <p:txBody>
          <a:bodyPr/>
          <a:lstStyle/>
          <a:p>
            <a:r>
              <a:rPr kumimoji="1" lang="zh-CN" altLang="en-US" dirty="0"/>
              <a:t>数据存储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9438BB-0A07-C2BB-96CD-D761345DEC90}"/>
              </a:ext>
            </a:extLst>
          </p:cNvPr>
          <p:cNvSpPr txBox="1"/>
          <p:nvPr/>
        </p:nvSpPr>
        <p:spPr>
          <a:xfrm>
            <a:off x="1077362" y="1611517"/>
            <a:ext cx="3883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定义了</a:t>
            </a:r>
            <a:r>
              <a:rPr kumimoji="1" lang="en-US" altLang="zh-CN" dirty="0"/>
              <a:t>Point</a:t>
            </a:r>
            <a:r>
              <a:rPr kumimoji="1" lang="zh-CN" altLang="en-US" dirty="0"/>
              <a:t>、</a:t>
            </a:r>
            <a:r>
              <a:rPr kumimoji="1" lang="en-US" altLang="zh-CN" dirty="0"/>
              <a:t>Edge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Car</a:t>
            </a:r>
            <a:r>
              <a:rPr kumimoji="1" lang="zh-CN" altLang="en-US" dirty="0"/>
              <a:t>类，将这些类的实例储存在</a:t>
            </a:r>
            <a:r>
              <a:rPr kumimoji="1" lang="en-US" altLang="zh-CN" dirty="0" err="1"/>
              <a:t>MainWindow</a:t>
            </a:r>
            <a:r>
              <a:rPr kumimoji="1" lang="zh-CN" altLang="en-US" dirty="0"/>
              <a:t>的列表中，因此，可以方便地在主窗口中对所有数据进行统一访问和管理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8EB70A-436E-797B-DA79-B4ECD1D79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856" y="1495332"/>
            <a:ext cx="5930900" cy="1155700"/>
          </a:xfrm>
          <a:prstGeom prst="rect">
            <a:avLst/>
          </a:prstGeom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B13A30D-67B3-5DBE-A41B-B7ADF3C9945B}"/>
              </a:ext>
            </a:extLst>
          </p:cNvPr>
          <p:cNvCxnSpPr>
            <a:cxnSpLocks/>
          </p:cNvCxnSpPr>
          <p:nvPr/>
        </p:nvCxnSpPr>
        <p:spPr>
          <a:xfrm>
            <a:off x="4825497" y="1946495"/>
            <a:ext cx="96872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AFD3408-5A86-24FE-8F37-478CD9FE8509}"/>
              </a:ext>
            </a:extLst>
          </p:cNvPr>
          <p:cNvSpPr txBox="1"/>
          <p:nvPr/>
        </p:nvSpPr>
        <p:spPr>
          <a:xfrm>
            <a:off x="1077362" y="3462950"/>
            <a:ext cx="4065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在算法中，图的需要被频繁访问，因此将邻接矩阵邻接矩阵也保存为</a:t>
            </a:r>
            <a:r>
              <a:rPr kumimoji="1" lang="en-US" altLang="zh-CN" dirty="0" err="1"/>
              <a:t>MainWindow</a:t>
            </a:r>
            <a:r>
              <a:rPr kumimoji="1" lang="zh-CN" altLang="en-US" dirty="0"/>
              <a:t>的属性</a:t>
            </a:r>
          </a:p>
        </p:txBody>
      </p:sp>
    </p:spTree>
    <p:extLst>
      <p:ext uri="{BB962C8B-B14F-4D97-AF65-F5344CB8AC3E}">
        <p14:creationId xmlns:p14="http://schemas.microsoft.com/office/powerpoint/2010/main" val="408513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DCD7A-8250-8FC1-DC39-6A26200D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48208" cy="1155857"/>
          </a:xfrm>
        </p:spPr>
        <p:txBody>
          <a:bodyPr/>
          <a:lstStyle/>
          <a:p>
            <a:r>
              <a:rPr kumimoji="1" lang="zh-CN" altLang="en-US" dirty="0"/>
              <a:t>算法介绍</a:t>
            </a:r>
          </a:p>
        </p:txBody>
      </p:sp>
    </p:spTree>
    <p:extLst>
      <p:ext uri="{BB962C8B-B14F-4D97-AF65-F5344CB8AC3E}">
        <p14:creationId xmlns:p14="http://schemas.microsoft.com/office/powerpoint/2010/main" val="217991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87FF8-095C-AB79-E93F-2211633C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111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功能一</a:t>
            </a:r>
            <a:r>
              <a:rPr kumimoji="1" lang="en-US" altLang="zh-CN" dirty="0"/>
              <a:t>: </a:t>
            </a:r>
            <a:r>
              <a:rPr kumimoji="1" lang="zh-CN" altLang="en-US" dirty="0"/>
              <a:t>显示附近的点和边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0023E0C-4A51-A438-9078-BD08D66BB94A}"/>
              </a:ext>
            </a:extLst>
          </p:cNvPr>
          <p:cNvGrpSpPr/>
          <p:nvPr/>
        </p:nvGrpSpPr>
        <p:grpSpPr>
          <a:xfrm>
            <a:off x="1318790" y="2215610"/>
            <a:ext cx="9893927" cy="3087231"/>
            <a:chOff x="1092453" y="1627134"/>
            <a:chExt cx="9893927" cy="3087231"/>
          </a:xfrm>
        </p:grpSpPr>
        <p:cxnSp>
          <p:nvCxnSpPr>
            <p:cNvPr id="17" name="肘形连接符 16">
              <a:extLst>
                <a:ext uri="{FF2B5EF4-FFF2-40B4-BE49-F238E27FC236}">
                  <a16:creationId xmlns:a16="http://schemas.microsoft.com/office/drawing/2014/main" id="{6AA527F4-9A9C-C45D-B459-F24154361C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453" y="3274864"/>
              <a:ext cx="6590923" cy="1439501"/>
            </a:xfrm>
            <a:prstGeom prst="bentConnector3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CB56A74-4F18-8CB2-8382-6D2D9485C4E1}"/>
                </a:ext>
              </a:extLst>
            </p:cNvPr>
            <p:cNvGrpSpPr/>
            <p:nvPr/>
          </p:nvGrpSpPr>
          <p:grpSpPr>
            <a:xfrm>
              <a:off x="1205619" y="1627134"/>
              <a:ext cx="9780761" cy="2864429"/>
              <a:chOff x="1273520" y="2362955"/>
              <a:chExt cx="9780761" cy="2864429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6C664E8-CBDC-8A6A-B919-8AAFD812325E}"/>
                  </a:ext>
                </a:extLst>
              </p:cNvPr>
              <p:cNvSpPr txBox="1"/>
              <p:nvPr/>
            </p:nvSpPr>
            <p:spPr>
              <a:xfrm>
                <a:off x="1273520" y="4581053"/>
                <a:ext cx="2915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计算所有点到选定点的距离，找出附近的</a:t>
                </a:r>
                <a:r>
                  <a:rPr kumimoji="1" lang="en-US" altLang="zh-CN" dirty="0"/>
                  <a:t>100</a:t>
                </a:r>
                <a:r>
                  <a:rPr kumimoji="1" lang="zh-CN" altLang="en-US" dirty="0"/>
                  <a:t>个点</a:t>
                </a: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A473A09-B65A-FBC2-DC3A-2150FC61C952}"/>
                  </a:ext>
                </a:extLst>
              </p:cNvPr>
              <p:cNvSpPr txBox="1"/>
              <p:nvPr/>
            </p:nvSpPr>
            <p:spPr>
              <a:xfrm>
                <a:off x="4683659" y="3191347"/>
                <a:ext cx="28246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根据连通表找出</a:t>
                </a:r>
                <a:r>
                  <a:rPr kumimoji="1" lang="en-US" altLang="zh-CN" dirty="0"/>
                  <a:t>100</a:t>
                </a:r>
                <a:r>
                  <a:rPr kumimoji="1" lang="zh-CN" altLang="en-US" dirty="0"/>
                  <a:t>个点之间的连边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F506F16-E004-834C-218F-8DD498991429}"/>
                  </a:ext>
                </a:extLst>
              </p:cNvPr>
              <p:cNvSpPr txBox="1"/>
              <p:nvPr/>
            </p:nvSpPr>
            <p:spPr>
              <a:xfrm>
                <a:off x="8003263" y="2362955"/>
                <a:ext cx="30510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绘制附近的点和边</a:t>
                </a:r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  <p:cxnSp>
            <p:nvCxnSpPr>
              <p:cNvPr id="23" name="肘形连接符 22">
                <a:extLst>
                  <a:ext uri="{FF2B5EF4-FFF2-40B4-BE49-F238E27FC236}">
                    <a16:creationId xmlns:a16="http://schemas.microsoft.com/office/drawing/2014/main" id="{07EB3089-D9DD-C2A5-9A68-FF1C0A45E6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6198" y="2847315"/>
                <a:ext cx="6382693" cy="1163370"/>
              </a:xfrm>
              <a:prstGeom prst="bentConnector3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398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0DDFC-5A92-14C5-6009-45055E05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功能二：查找两点之间的距离最短路径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989315-B46F-279C-AFF9-A7096AD381EE}"/>
              </a:ext>
            </a:extLst>
          </p:cNvPr>
          <p:cNvSpPr txBox="1"/>
          <p:nvPr/>
        </p:nvSpPr>
        <p:spPr>
          <a:xfrm>
            <a:off x="1122630" y="1892174"/>
            <a:ext cx="3911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由于图是有权无向图，且权重非负，</a:t>
            </a:r>
            <a:r>
              <a:rPr kumimoji="1" lang="en-US" altLang="zh-CN" dirty="0"/>
              <a:t>Dijkstra</a:t>
            </a:r>
            <a:r>
              <a:rPr kumimoji="1" lang="zh-CN" altLang="en-US" dirty="0"/>
              <a:t>算法的时间复杂度</a:t>
            </a:r>
            <a:r>
              <a:rPr lang="en" altLang="zh-CN" b="0" i="0" u="none" strike="noStrike" dirty="0">
                <a:effectLst/>
                <a:latin typeface="-apple-system"/>
              </a:rPr>
              <a:t> </a:t>
            </a:r>
            <a:r>
              <a:rPr lang="en" altLang="zh-CN" dirty="0"/>
              <a:t>O(|E| + |V| log |V|)</a:t>
            </a:r>
            <a:r>
              <a:rPr lang="zh-CN" altLang="en" dirty="0"/>
              <a:t>在</a:t>
            </a:r>
            <a:r>
              <a:rPr lang="en-US" altLang="zh-CN" dirty="0"/>
              <a:t>10000</a:t>
            </a:r>
            <a:r>
              <a:rPr lang="zh-CN" altLang="en-US" dirty="0"/>
              <a:t>个点的情况下很省时，因此采用</a:t>
            </a:r>
            <a:r>
              <a:rPr lang="en-US" altLang="zh-CN" dirty="0"/>
              <a:t>Dijkstra</a:t>
            </a:r>
            <a:r>
              <a:rPr lang="zh-CN" altLang="en-US" dirty="0"/>
              <a:t>算法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FE8163-D63B-0E82-909C-DC7AEBA6F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123" y="1690687"/>
            <a:ext cx="5926247" cy="453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8B22D-FB55-AF15-C641-D81F2F99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功能三：车流模拟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C28324-096E-683E-6C7A-B3A3EFAD3BCD}"/>
              </a:ext>
            </a:extLst>
          </p:cNvPr>
          <p:cNvSpPr txBox="1"/>
          <p:nvPr/>
        </p:nvSpPr>
        <p:spPr>
          <a:xfrm>
            <a:off x="845447" y="2243954"/>
            <a:ext cx="449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在每一时间步，生成固定数量的车辆，并为这些车辆随机分配初始位置、目标位置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5363E2-68F0-26C6-EC96-6A01C11CD1D9}"/>
              </a:ext>
            </a:extLst>
          </p:cNvPr>
          <p:cNvSpPr txBox="1"/>
          <p:nvPr/>
        </p:nvSpPr>
        <p:spPr>
          <a:xfrm>
            <a:off x="838200" y="3429000"/>
            <a:ext cx="4137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为每辆车规划路径，规则是：按照路程最短的路径进行规划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136C58C-E2B7-7BD4-9C3C-54E914680CF2}"/>
              </a:ext>
            </a:extLst>
          </p:cNvPr>
          <p:cNvGrpSpPr/>
          <p:nvPr/>
        </p:nvGrpSpPr>
        <p:grpSpPr>
          <a:xfrm>
            <a:off x="5758003" y="1466661"/>
            <a:ext cx="4970353" cy="3981350"/>
            <a:chOff x="5758003" y="1466661"/>
            <a:chExt cx="4970353" cy="398135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C71B933-8369-D653-2223-DB98D9D8A9C9}"/>
                </a:ext>
              </a:extLst>
            </p:cNvPr>
            <p:cNvSpPr txBox="1"/>
            <p:nvPr/>
          </p:nvSpPr>
          <p:spPr>
            <a:xfrm>
              <a:off x="6346479" y="1466661"/>
              <a:ext cx="2525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在每一时间步：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8274260-4C76-0B2F-2625-734F1369094D}"/>
                </a:ext>
              </a:extLst>
            </p:cNvPr>
            <p:cNvSpPr txBox="1"/>
            <p:nvPr/>
          </p:nvSpPr>
          <p:spPr>
            <a:xfrm>
              <a:off x="6355533" y="207826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生成车辆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4538E6B-6DB5-D8E6-5F26-46F25476D692}"/>
                </a:ext>
              </a:extLst>
            </p:cNvPr>
            <p:cNvSpPr txBox="1"/>
            <p:nvPr/>
          </p:nvSpPr>
          <p:spPr>
            <a:xfrm>
              <a:off x="6346479" y="2689869"/>
              <a:ext cx="43818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确定车辆所在的道路，并根据上一时间步的道路信息，确定车辆所在的道路，然后计算车辆速度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F11903C-42C9-684B-DBDB-A24ACDBCB75D}"/>
                </a:ext>
              </a:extLst>
            </p:cNvPr>
            <p:cNvSpPr txBox="1"/>
            <p:nvPr/>
          </p:nvSpPr>
          <p:spPr>
            <a:xfrm>
              <a:off x="6312003" y="3855471"/>
              <a:ext cx="1738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更新车辆位置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94421D4-9FC6-D329-0D3A-4235C7D277B0}"/>
                </a:ext>
              </a:extLst>
            </p:cNvPr>
            <p:cNvSpPr txBox="1"/>
            <p:nvPr/>
          </p:nvSpPr>
          <p:spPr>
            <a:xfrm>
              <a:off x="6346479" y="4467075"/>
              <a:ext cx="3277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更新道路信息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D04373F-C7FD-CB7F-104F-7893B412EE0F}"/>
                </a:ext>
              </a:extLst>
            </p:cNvPr>
            <p:cNvSpPr txBox="1"/>
            <p:nvPr/>
          </p:nvSpPr>
          <p:spPr>
            <a:xfrm>
              <a:off x="6346479" y="5078679"/>
              <a:ext cx="3114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计算道路拥挤程度并绘制图</a:t>
              </a:r>
            </a:p>
          </p:txBody>
        </p: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A917E02A-9C20-EFAA-77C1-236A02401BFA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6909531" y="1835993"/>
              <a:ext cx="0" cy="2422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75445851-4A3A-671F-C588-154E87D81CFA}"/>
                </a:ext>
              </a:extLst>
            </p:cNvPr>
            <p:cNvCxnSpPr/>
            <p:nvPr/>
          </p:nvCxnSpPr>
          <p:spPr>
            <a:xfrm>
              <a:off x="6918812" y="2435476"/>
              <a:ext cx="0" cy="2422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03377700-3681-1170-97B3-32DDFA7E9B8D}"/>
                </a:ext>
              </a:extLst>
            </p:cNvPr>
            <p:cNvCxnSpPr/>
            <p:nvPr/>
          </p:nvCxnSpPr>
          <p:spPr>
            <a:xfrm>
              <a:off x="6909531" y="3613199"/>
              <a:ext cx="0" cy="2422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3B7F4591-AA35-9943-34B7-08050ADECD45}"/>
                </a:ext>
              </a:extLst>
            </p:cNvPr>
            <p:cNvCxnSpPr/>
            <p:nvPr/>
          </p:nvCxnSpPr>
          <p:spPr>
            <a:xfrm>
              <a:off x="6918812" y="4224803"/>
              <a:ext cx="0" cy="2422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114E0A05-9235-D06D-4D80-16C002BF4A43}"/>
                </a:ext>
              </a:extLst>
            </p:cNvPr>
            <p:cNvCxnSpPr/>
            <p:nvPr/>
          </p:nvCxnSpPr>
          <p:spPr>
            <a:xfrm>
              <a:off x="6909531" y="4836407"/>
              <a:ext cx="0" cy="2422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左弧形箭头 20">
              <a:extLst>
                <a:ext uri="{FF2B5EF4-FFF2-40B4-BE49-F238E27FC236}">
                  <a16:creationId xmlns:a16="http://schemas.microsoft.com/office/drawing/2014/main" id="{3FC26AB7-6201-8BBD-C4A9-D6489A071AA3}"/>
                </a:ext>
              </a:extLst>
            </p:cNvPr>
            <p:cNvSpPr/>
            <p:nvPr/>
          </p:nvSpPr>
          <p:spPr>
            <a:xfrm rot="10800000">
              <a:off x="5758003" y="1690688"/>
              <a:ext cx="452674" cy="3572657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2169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B7225-A3DB-0673-96AA-4173BF8A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功能四：查找两点之间的时间最短路径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00AA84-FA59-BCF8-463D-8F36E1BE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109" y="1490647"/>
            <a:ext cx="8740366" cy="8162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zh-CN" altLang="en-US" dirty="0"/>
              <a:t>与功能二相同，仍然使用</a:t>
            </a:r>
            <a:r>
              <a:rPr kumimoji="1" lang="en-US" altLang="zh-CN" dirty="0"/>
              <a:t>Dijkstra</a:t>
            </a:r>
            <a:r>
              <a:rPr kumimoji="1" lang="zh-CN" altLang="en-US" dirty="0"/>
              <a:t>算法，区别是将时间作为权重，这行就可以得到时间最短路径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1CC885-96BE-F8D3-17B6-83AC9BFE2B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925" y="2397393"/>
            <a:ext cx="7395845" cy="4288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065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516</Words>
  <Application>Microsoft Macintosh PowerPoint</Application>
  <PresentationFormat>宽屏</PresentationFormat>
  <Paragraphs>37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-apple-system</vt:lpstr>
      <vt:lpstr>等线</vt:lpstr>
      <vt:lpstr>等线 Light</vt:lpstr>
      <vt:lpstr>宋体</vt:lpstr>
      <vt:lpstr>Arial</vt:lpstr>
      <vt:lpstr>Office 主题​​</vt:lpstr>
      <vt:lpstr>导航系统设计答辩</vt:lpstr>
      <vt:lpstr>PowerPoint 演示文稿</vt:lpstr>
      <vt:lpstr>功能展示</vt:lpstr>
      <vt:lpstr>数据存储</vt:lpstr>
      <vt:lpstr>算法介绍</vt:lpstr>
      <vt:lpstr>功能一: 显示附近的点和边</vt:lpstr>
      <vt:lpstr>功能二：查找两点之间的距离最短路径</vt:lpstr>
      <vt:lpstr>功能三：车流模拟</vt:lpstr>
      <vt:lpstr>功能四：查找两点之间的时间最短路径</vt:lpstr>
      <vt:lpstr>缩放功能实现：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刘子豪导航系统设计答辩</dc:title>
  <dc:creator>子豪 刘</dc:creator>
  <cp:lastModifiedBy>子豪 刘</cp:lastModifiedBy>
  <cp:revision>2</cp:revision>
  <dcterms:created xsi:type="dcterms:W3CDTF">2025-05-09T12:58:36Z</dcterms:created>
  <dcterms:modified xsi:type="dcterms:W3CDTF">2025-05-10T09:40:18Z</dcterms:modified>
</cp:coreProperties>
</file>