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74" r:id="rId9"/>
    <p:sldId id="275" r:id="rId10"/>
    <p:sldId id="272" r:id="rId11"/>
    <p:sldId id="273" r:id="rId12"/>
    <p:sldId id="276" r:id="rId13"/>
    <p:sldId id="277" r:id="rId14"/>
    <p:sldId id="278" r:id="rId15"/>
    <p:sldId id="265" r:id="rId16"/>
    <p:sldId id="266" r:id="rId17"/>
    <p:sldId id="263" r:id="rId18"/>
  </p:sldIdLst>
  <p:sldSz cx="9144000" cy="5143500" type="screen16x9"/>
  <p:notesSz cx="6858000" cy="9144000"/>
  <p:embeddedFontLs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Raleway Black" panose="020B0604020202020204" charset="0"/>
      <p:bold r:id="rId24"/>
      <p:boldItalic r:id="rId25"/>
    </p:embeddedFont>
    <p:embeddedFont>
      <p:font typeface="Arial Unicode MS" panose="020B0604020202020204" pitchFamily="34" charset="-12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4602B-C484-43F9-B789-A7B250B99504}">
  <a:tblStyle styleId="{3EA4602B-C484-43F9-B789-A7B250B99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4089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0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40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70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308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901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56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9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036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51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7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0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50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20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64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33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5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4ca4fb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4ca4fb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7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 rot="302912">
            <a:off x="1406133" y="1828825"/>
            <a:ext cx="6293214" cy="12459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302846">
            <a:off x="1351333" y="3127063"/>
            <a:ext cx="6257064" cy="3002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51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 rot="-242392">
            <a:off x="1686427" y="2182666"/>
            <a:ext cx="5808332" cy="8417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 idx="2" hasCustomPrompt="1"/>
          </p:nvPr>
        </p:nvSpPr>
        <p:spPr>
          <a:xfrm rot="519400">
            <a:off x="6430587" y="881470"/>
            <a:ext cx="1343404" cy="8411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9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 rot="-1016">
            <a:off x="3743325" y="3574581"/>
            <a:ext cx="4060800" cy="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3797450" y="3000900"/>
            <a:ext cx="117050" cy="112300"/>
          </a:xfrm>
          <a:custGeom>
            <a:avLst/>
            <a:gdLst/>
            <a:ahLst/>
            <a:cxnLst/>
            <a:rect l="l" t="t" r="r" b="b"/>
            <a:pathLst>
              <a:path w="4682" h="4492" extrusionOk="0">
                <a:moveTo>
                  <a:pt x="2356" y="1"/>
                </a:moveTo>
                <a:cubicBezTo>
                  <a:pt x="2075" y="1"/>
                  <a:pt x="1794" y="115"/>
                  <a:pt x="1581" y="343"/>
                </a:cubicBezTo>
                <a:lnTo>
                  <a:pt x="426" y="1467"/>
                </a:lnTo>
                <a:cubicBezTo>
                  <a:pt x="0" y="1893"/>
                  <a:pt x="0" y="2592"/>
                  <a:pt x="426" y="3017"/>
                </a:cubicBezTo>
                <a:lnTo>
                  <a:pt x="1581" y="4172"/>
                </a:lnTo>
                <a:cubicBezTo>
                  <a:pt x="1794" y="4385"/>
                  <a:pt x="2075" y="4492"/>
                  <a:pt x="2356" y="4492"/>
                </a:cubicBezTo>
                <a:cubicBezTo>
                  <a:pt x="2637" y="4492"/>
                  <a:pt x="2918" y="4385"/>
                  <a:pt x="3131" y="4172"/>
                </a:cubicBezTo>
                <a:lnTo>
                  <a:pt x="4256" y="3017"/>
                </a:lnTo>
                <a:cubicBezTo>
                  <a:pt x="4681" y="2592"/>
                  <a:pt x="4681" y="1893"/>
                  <a:pt x="4256" y="1467"/>
                </a:cubicBezTo>
                <a:lnTo>
                  <a:pt x="3131" y="343"/>
                </a:lnTo>
                <a:cubicBezTo>
                  <a:pt x="2918" y="115"/>
                  <a:pt x="2637" y="1"/>
                  <a:pt x="2356" y="1"/>
                </a:cubicBezTo>
                <a:close/>
              </a:path>
            </a:pathLst>
          </a:custGeom>
          <a:solidFill>
            <a:schemeClr val="accent2"/>
          </a:solidFill>
          <a:ln w="11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225" y="432816"/>
            <a:ext cx="6602100" cy="11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 rot="-231771">
            <a:off x="1276640" y="3336682"/>
            <a:ext cx="2743132" cy="8425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 rot="-231771">
            <a:off x="1228570" y="2881104"/>
            <a:ext cx="2743132" cy="3313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 rot="377090">
            <a:off x="5111935" y="3335489"/>
            <a:ext cx="2743187" cy="8423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 rot="377090">
            <a:off x="5189900" y="2882566"/>
            <a:ext cx="2743187" cy="3314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aleway Black"/>
              <a:buNone/>
              <a:def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 rot="-268314">
            <a:off x="1121330" y="1698617"/>
            <a:ext cx="3224316" cy="18843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4798450" y="1160250"/>
            <a:ext cx="2663400" cy="28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13225" y="450150"/>
            <a:ext cx="7717500" cy="40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 rot="-255690">
            <a:off x="2580806" y="1997264"/>
            <a:ext cx="4045284" cy="10980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 rot="-765">
            <a:off x="3297179" y="3499305"/>
            <a:ext cx="40452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976625" y="3596525"/>
            <a:ext cx="4011300" cy="100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5268375" y="4091425"/>
            <a:ext cx="20268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Black"/>
              <a:buNone/>
              <a:defRPr sz="2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872773" y="974559"/>
            <a:ext cx="7336106" cy="3171065"/>
          </a:xfrm>
          <a:prstGeom prst="roundRect">
            <a:avLst>
              <a:gd name="adj" fmla="val 9539"/>
            </a:avLst>
          </a:prstGeom>
          <a:solidFill>
            <a:schemeClr val="accent5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5"/>
          <p:cNvSpPr/>
          <p:nvPr/>
        </p:nvSpPr>
        <p:spPr>
          <a:xfrm rot="5845172">
            <a:off x="7530109" y="3524705"/>
            <a:ext cx="767068" cy="1129856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ctrTitle"/>
          </p:nvPr>
        </p:nvSpPr>
        <p:spPr>
          <a:xfrm rot="21599855">
            <a:off x="1406133" y="1828825"/>
            <a:ext cx="6293214" cy="12459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Pokemon</a:t>
            </a:r>
            <a:r>
              <a:rPr lang="en-US" dirty="0" smtClean="0"/>
              <a:t> image</a:t>
            </a:r>
            <a:br>
              <a:rPr lang="en-US" dirty="0" smtClean="0"/>
            </a:br>
            <a:r>
              <a:rPr lang="en-US" dirty="0" smtClean="0"/>
              <a:t>classification</a:t>
            </a:r>
            <a:endParaRPr dirty="0"/>
          </a:p>
        </p:txBody>
      </p:sp>
      <p:sp>
        <p:nvSpPr>
          <p:cNvPr id="51" name="Google Shape;51;p15"/>
          <p:cNvSpPr txBox="1">
            <a:spLocks noGrp="1"/>
          </p:cNvSpPr>
          <p:nvPr>
            <p:ph type="subTitle" idx="1"/>
          </p:nvPr>
        </p:nvSpPr>
        <p:spPr>
          <a:xfrm rot="21599789">
            <a:off x="1305284" y="3336688"/>
            <a:ext cx="6257064" cy="3002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dirty="0"/>
              <a:t>多媒體資料檢索與處理</a:t>
            </a:r>
            <a:endParaRPr dirty="0"/>
          </a:p>
        </p:txBody>
      </p:sp>
      <p:grpSp>
        <p:nvGrpSpPr>
          <p:cNvPr id="52" name="Google Shape;52;p15"/>
          <p:cNvGrpSpPr/>
          <p:nvPr/>
        </p:nvGrpSpPr>
        <p:grpSpPr>
          <a:xfrm rot="57879">
            <a:off x="4103265" y="622085"/>
            <a:ext cx="870799" cy="681077"/>
            <a:chOff x="4343742" y="1288126"/>
            <a:chExt cx="870793" cy="681073"/>
          </a:xfrm>
        </p:grpSpPr>
        <p:sp>
          <p:nvSpPr>
            <p:cNvPr id="53" name="Google Shape;53;p15"/>
            <p:cNvSpPr/>
            <p:nvPr/>
          </p:nvSpPr>
          <p:spPr>
            <a:xfrm>
              <a:off x="4367449" y="1469900"/>
              <a:ext cx="823379" cy="466387"/>
            </a:xfrm>
            <a:custGeom>
              <a:avLst/>
              <a:gdLst/>
              <a:ahLst/>
              <a:cxnLst/>
              <a:rect l="l" t="t" r="r" b="b"/>
              <a:pathLst>
                <a:path w="12434" h="7043" extrusionOk="0">
                  <a:moveTo>
                    <a:pt x="1" y="1"/>
                  </a:moveTo>
                  <a:lnTo>
                    <a:pt x="1" y="7043"/>
                  </a:lnTo>
                  <a:lnTo>
                    <a:pt x="12434" y="7043"/>
                  </a:lnTo>
                  <a:lnTo>
                    <a:pt x="12434" y="1"/>
                  </a:lnTo>
                  <a:close/>
                </a:path>
              </a:pathLst>
            </a:custGeom>
            <a:solidFill>
              <a:srgbClr val="3D4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343742" y="1903309"/>
              <a:ext cx="870793" cy="65889"/>
            </a:xfrm>
            <a:custGeom>
              <a:avLst/>
              <a:gdLst/>
              <a:ahLst/>
              <a:cxnLst/>
              <a:rect l="l" t="t" r="r" b="b"/>
              <a:pathLst>
                <a:path w="13150" h="995" extrusionOk="0">
                  <a:moveTo>
                    <a:pt x="478" y="0"/>
                  </a:moveTo>
                  <a:cubicBezTo>
                    <a:pt x="219" y="0"/>
                    <a:pt x="1" y="219"/>
                    <a:pt x="1" y="498"/>
                  </a:cubicBezTo>
                  <a:cubicBezTo>
                    <a:pt x="1" y="756"/>
                    <a:pt x="219" y="995"/>
                    <a:pt x="478" y="995"/>
                  </a:cubicBezTo>
                  <a:lnTo>
                    <a:pt x="12652" y="995"/>
                  </a:lnTo>
                  <a:cubicBezTo>
                    <a:pt x="12931" y="995"/>
                    <a:pt x="13150" y="756"/>
                    <a:pt x="13150" y="498"/>
                  </a:cubicBezTo>
                  <a:cubicBezTo>
                    <a:pt x="13150" y="219"/>
                    <a:pt x="12931" y="0"/>
                    <a:pt x="12652" y="0"/>
                  </a:cubicBezTo>
                  <a:close/>
                </a:path>
              </a:pathLst>
            </a:custGeom>
            <a:solidFill>
              <a:srgbClr val="E07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501810" y="1288126"/>
              <a:ext cx="554659" cy="660015"/>
            </a:xfrm>
            <a:custGeom>
              <a:avLst/>
              <a:gdLst/>
              <a:ahLst/>
              <a:cxnLst/>
              <a:rect l="l" t="t" r="r" b="b"/>
              <a:pathLst>
                <a:path w="8376" h="9967" extrusionOk="0">
                  <a:moveTo>
                    <a:pt x="4178" y="0"/>
                  </a:moveTo>
                  <a:cubicBezTo>
                    <a:pt x="3303" y="0"/>
                    <a:pt x="2348" y="498"/>
                    <a:pt x="2348" y="1592"/>
                  </a:cubicBezTo>
                  <a:cubicBezTo>
                    <a:pt x="2348" y="2348"/>
                    <a:pt x="2885" y="2905"/>
                    <a:pt x="3184" y="3124"/>
                  </a:cubicBezTo>
                  <a:cubicBezTo>
                    <a:pt x="3243" y="6366"/>
                    <a:pt x="2447" y="8554"/>
                    <a:pt x="796" y="9609"/>
                  </a:cubicBezTo>
                  <a:lnTo>
                    <a:pt x="160" y="9609"/>
                  </a:lnTo>
                  <a:cubicBezTo>
                    <a:pt x="80" y="9609"/>
                    <a:pt x="1" y="9688"/>
                    <a:pt x="1" y="9788"/>
                  </a:cubicBezTo>
                  <a:cubicBezTo>
                    <a:pt x="1" y="9887"/>
                    <a:pt x="80" y="9947"/>
                    <a:pt x="160" y="9947"/>
                  </a:cubicBezTo>
                  <a:lnTo>
                    <a:pt x="160" y="9967"/>
                  </a:lnTo>
                  <a:cubicBezTo>
                    <a:pt x="160" y="9967"/>
                    <a:pt x="518" y="9947"/>
                    <a:pt x="836" y="9947"/>
                  </a:cubicBezTo>
                  <a:cubicBezTo>
                    <a:pt x="876" y="9947"/>
                    <a:pt x="896" y="9947"/>
                    <a:pt x="936" y="9927"/>
                  </a:cubicBezTo>
                  <a:cubicBezTo>
                    <a:pt x="2746" y="8813"/>
                    <a:pt x="3621" y="6485"/>
                    <a:pt x="3522" y="3024"/>
                  </a:cubicBezTo>
                  <a:cubicBezTo>
                    <a:pt x="3522" y="2964"/>
                    <a:pt x="3502" y="2925"/>
                    <a:pt x="3442" y="2885"/>
                  </a:cubicBezTo>
                  <a:cubicBezTo>
                    <a:pt x="3203" y="2726"/>
                    <a:pt x="2706" y="2209"/>
                    <a:pt x="2706" y="1592"/>
                  </a:cubicBezTo>
                  <a:cubicBezTo>
                    <a:pt x="2706" y="617"/>
                    <a:pt x="3641" y="359"/>
                    <a:pt x="4178" y="359"/>
                  </a:cubicBezTo>
                  <a:cubicBezTo>
                    <a:pt x="4735" y="359"/>
                    <a:pt x="5670" y="617"/>
                    <a:pt x="5670" y="1592"/>
                  </a:cubicBezTo>
                  <a:cubicBezTo>
                    <a:pt x="5670" y="2209"/>
                    <a:pt x="5173" y="2726"/>
                    <a:pt x="4934" y="2885"/>
                  </a:cubicBezTo>
                  <a:cubicBezTo>
                    <a:pt x="4874" y="2925"/>
                    <a:pt x="4855" y="2964"/>
                    <a:pt x="4835" y="3024"/>
                  </a:cubicBezTo>
                  <a:cubicBezTo>
                    <a:pt x="4755" y="6485"/>
                    <a:pt x="5630" y="8813"/>
                    <a:pt x="7441" y="9927"/>
                  </a:cubicBezTo>
                  <a:cubicBezTo>
                    <a:pt x="7460" y="9947"/>
                    <a:pt x="7500" y="9947"/>
                    <a:pt x="7540" y="9947"/>
                  </a:cubicBezTo>
                  <a:lnTo>
                    <a:pt x="8196" y="9947"/>
                  </a:lnTo>
                  <a:cubicBezTo>
                    <a:pt x="8296" y="9947"/>
                    <a:pt x="8376" y="9887"/>
                    <a:pt x="8376" y="9788"/>
                  </a:cubicBezTo>
                  <a:cubicBezTo>
                    <a:pt x="8376" y="9688"/>
                    <a:pt x="8296" y="9609"/>
                    <a:pt x="8196" y="9609"/>
                  </a:cubicBezTo>
                  <a:lnTo>
                    <a:pt x="7580" y="9609"/>
                  </a:lnTo>
                  <a:cubicBezTo>
                    <a:pt x="5929" y="8554"/>
                    <a:pt x="5113" y="6366"/>
                    <a:pt x="5193" y="3124"/>
                  </a:cubicBezTo>
                  <a:cubicBezTo>
                    <a:pt x="5471" y="2905"/>
                    <a:pt x="6028" y="2348"/>
                    <a:pt x="6028" y="1592"/>
                  </a:cubicBezTo>
                  <a:cubicBezTo>
                    <a:pt x="6028" y="498"/>
                    <a:pt x="5073" y="0"/>
                    <a:pt x="4178" y="0"/>
                  </a:cubicBezTo>
                  <a:close/>
                </a:path>
              </a:pathLst>
            </a:custGeom>
            <a:solidFill>
              <a:srgbClr val="E07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15"/>
          <p:cNvSpPr/>
          <p:nvPr/>
        </p:nvSpPr>
        <p:spPr>
          <a:xfrm rot="16214480">
            <a:off x="800500" y="465931"/>
            <a:ext cx="767085" cy="1129882"/>
          </a:xfrm>
          <a:custGeom>
            <a:avLst/>
            <a:gdLst/>
            <a:ahLst/>
            <a:cxnLst/>
            <a:rect l="l" t="t" r="r" b="b"/>
            <a:pathLst>
              <a:path w="14919" h="21975" extrusionOk="0">
                <a:moveTo>
                  <a:pt x="4405" y="0"/>
                </a:moveTo>
                <a:cubicBezTo>
                  <a:pt x="3855" y="0"/>
                  <a:pt x="3301" y="102"/>
                  <a:pt x="2767" y="302"/>
                </a:cubicBezTo>
                <a:cubicBezTo>
                  <a:pt x="1737" y="736"/>
                  <a:pt x="869" y="1550"/>
                  <a:pt x="435" y="2608"/>
                </a:cubicBezTo>
                <a:cubicBezTo>
                  <a:pt x="55" y="3476"/>
                  <a:pt x="1" y="4479"/>
                  <a:pt x="272" y="5374"/>
                </a:cubicBezTo>
                <a:lnTo>
                  <a:pt x="1547" y="5374"/>
                </a:lnTo>
                <a:cubicBezTo>
                  <a:pt x="950" y="3828"/>
                  <a:pt x="1682" y="2092"/>
                  <a:pt x="3256" y="1441"/>
                </a:cubicBezTo>
                <a:cubicBezTo>
                  <a:pt x="3629" y="1291"/>
                  <a:pt x="4016" y="1219"/>
                  <a:pt x="4396" y="1219"/>
                </a:cubicBezTo>
                <a:cubicBezTo>
                  <a:pt x="5589" y="1219"/>
                  <a:pt x="6722" y="1923"/>
                  <a:pt x="7216" y="3096"/>
                </a:cubicBezTo>
                <a:lnTo>
                  <a:pt x="13454" y="18475"/>
                </a:lnTo>
                <a:cubicBezTo>
                  <a:pt x="13617" y="18882"/>
                  <a:pt x="13617" y="19316"/>
                  <a:pt x="13454" y="19723"/>
                </a:cubicBezTo>
                <a:cubicBezTo>
                  <a:pt x="13291" y="20130"/>
                  <a:pt x="12939" y="20428"/>
                  <a:pt x="12532" y="20618"/>
                </a:cubicBezTo>
                <a:cubicBezTo>
                  <a:pt x="12336" y="20694"/>
                  <a:pt x="12132" y="20730"/>
                  <a:pt x="11931" y="20730"/>
                </a:cubicBezTo>
                <a:cubicBezTo>
                  <a:pt x="11269" y="20730"/>
                  <a:pt x="10632" y="20340"/>
                  <a:pt x="10362" y="19696"/>
                </a:cubicBezTo>
                <a:lnTo>
                  <a:pt x="6429" y="10067"/>
                </a:lnTo>
                <a:cubicBezTo>
                  <a:pt x="6324" y="9836"/>
                  <a:pt x="6105" y="9669"/>
                  <a:pt x="5848" y="9669"/>
                </a:cubicBezTo>
                <a:cubicBezTo>
                  <a:pt x="5773" y="9669"/>
                  <a:pt x="5695" y="9684"/>
                  <a:pt x="5615" y="9714"/>
                </a:cubicBezTo>
                <a:cubicBezTo>
                  <a:pt x="5317" y="9850"/>
                  <a:pt x="5154" y="10202"/>
                  <a:pt x="5290" y="10528"/>
                </a:cubicBezTo>
                <a:lnTo>
                  <a:pt x="9223" y="20157"/>
                </a:lnTo>
                <a:cubicBezTo>
                  <a:pt x="9657" y="21296"/>
                  <a:pt x="10742" y="21974"/>
                  <a:pt x="11908" y="21974"/>
                </a:cubicBezTo>
                <a:cubicBezTo>
                  <a:pt x="12261" y="21974"/>
                  <a:pt x="12640" y="21893"/>
                  <a:pt x="12993" y="21757"/>
                </a:cubicBezTo>
                <a:cubicBezTo>
                  <a:pt x="13698" y="21459"/>
                  <a:pt x="14268" y="20916"/>
                  <a:pt x="14539" y="20184"/>
                </a:cubicBezTo>
                <a:cubicBezTo>
                  <a:pt x="14810" y="19479"/>
                  <a:pt x="14919" y="18746"/>
                  <a:pt x="14621" y="18041"/>
                </a:cubicBezTo>
                <a:lnTo>
                  <a:pt x="8382" y="2662"/>
                </a:lnTo>
                <a:cubicBezTo>
                  <a:pt x="7921" y="1631"/>
                  <a:pt x="7107" y="763"/>
                  <a:pt x="6077" y="329"/>
                </a:cubicBezTo>
                <a:cubicBezTo>
                  <a:pt x="5539" y="109"/>
                  <a:pt x="4974" y="0"/>
                  <a:pt x="44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Pokeball PNG Free Download - PNG 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9616">
            <a:off x="6396388" y="1649403"/>
            <a:ext cx="2006383" cy="122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51;p15"/>
          <p:cNvSpPr txBox="1">
            <a:spLocks/>
          </p:cNvSpPr>
          <p:nvPr/>
        </p:nvSpPr>
        <p:spPr>
          <a:xfrm rot="21599789">
            <a:off x="2990598" y="4325219"/>
            <a:ext cx="2601198" cy="5190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/>
              <a:t>指</a:t>
            </a:r>
            <a:r>
              <a:rPr lang="zh-TW" altLang="en-US" dirty="0" smtClean="0"/>
              <a:t>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蘇明祥</a:t>
            </a:r>
            <a:endParaRPr lang="en-US" altLang="zh-TW" dirty="0" smtClean="0"/>
          </a:p>
          <a:p>
            <a:r>
              <a:rPr lang="zh-TW" altLang="en-US" dirty="0" smtClean="0"/>
              <a:t>資科碩二 謝誠閔 </a:t>
            </a:r>
            <a:r>
              <a:rPr lang="en-US" altLang="zh-TW" dirty="0" smtClean="0"/>
              <a:t>10373012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Google Shape;165;p19"/>
          <p:cNvSpPr/>
          <p:nvPr/>
        </p:nvSpPr>
        <p:spPr>
          <a:xfrm rot="21599641">
            <a:off x="3699905" y="551859"/>
            <a:ext cx="1087237" cy="334605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64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3565"/>
              </p:ext>
            </p:extLst>
          </p:nvPr>
        </p:nvGraphicFramePr>
        <p:xfrm>
          <a:off x="489285" y="1201487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Google Shape;165;p19"/>
          <p:cNvSpPr/>
          <p:nvPr/>
        </p:nvSpPr>
        <p:spPr>
          <a:xfrm rot="21599641">
            <a:off x="2353603" y="545772"/>
            <a:ext cx="989654" cy="334605"/>
          </a:xfrm>
          <a:prstGeom prst="roundRect">
            <a:avLst>
              <a:gd name="adj" fmla="val 9539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resnet101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62762"/>
              </p:ext>
            </p:extLst>
          </p:nvPr>
        </p:nvGraphicFramePr>
        <p:xfrm>
          <a:off x="2964386" y="1210633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11807"/>
              </p:ext>
            </p:extLst>
          </p:nvPr>
        </p:nvGraphicFramePr>
        <p:xfrm>
          <a:off x="5435186" y="1210633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45132"/>
              </p:ext>
            </p:extLst>
          </p:nvPr>
        </p:nvGraphicFramePr>
        <p:xfrm>
          <a:off x="492685" y="3141139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2808"/>
              </p:ext>
            </p:extLst>
          </p:nvPr>
        </p:nvGraphicFramePr>
        <p:xfrm>
          <a:off x="2961561" y="315429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861370" y="3302365"/>
            <a:ext cx="29963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 </a:t>
            </a:r>
            <a:r>
              <a:rPr lang="zh-TW" altLang="en-US" dirty="0" smtClean="0"/>
              <a:t>的分類效果很差，</a:t>
            </a:r>
            <a:endParaRPr lang="en-US" altLang="zh-TW" dirty="0" smtClean="0"/>
          </a:p>
          <a:p>
            <a:r>
              <a:rPr lang="zh-TW" altLang="en-US" dirty="0" smtClean="0"/>
              <a:t>沒有模型分出來。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除了</a:t>
            </a:r>
            <a:r>
              <a:rPr lang="en-US" altLang="zh-TW" dirty="0" smtClean="0"/>
              <a:t>it1</a:t>
            </a:r>
            <a:r>
              <a:rPr lang="zh-TW" altLang="en-US" dirty="0" smtClean="0"/>
              <a:t>以外，</a:t>
            </a:r>
            <a:endParaRPr lang="en-US" altLang="zh-TW" dirty="0" smtClean="0"/>
          </a:p>
          <a:p>
            <a:r>
              <a:rPr lang="en-US" altLang="zh-TW" dirty="0" smtClean="0"/>
              <a:t>recall </a:t>
            </a:r>
            <a:r>
              <a:rPr lang="zh-TW" altLang="en-US" dirty="0" smtClean="0"/>
              <a:t>是三個指標裡分數比較高的，</a:t>
            </a:r>
            <a:endParaRPr lang="en-US" altLang="zh-TW" dirty="0" smtClean="0"/>
          </a:p>
          <a:p>
            <a:r>
              <a:rPr lang="zh-TW" altLang="en-US" dirty="0" smtClean="0"/>
              <a:t>但都集中在</a:t>
            </a:r>
            <a:r>
              <a:rPr lang="en-US" altLang="zh-TW" dirty="0" smtClean="0"/>
              <a:t>a</a:t>
            </a:r>
            <a:r>
              <a:rPr lang="zh-TW" altLang="en-US" dirty="0" smtClean="0"/>
              <a:t>跟</a:t>
            </a:r>
            <a:r>
              <a:rPr lang="en-US" altLang="zh-TW" dirty="0" smtClean="0"/>
              <a:t>b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91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Google Shape;165;p19"/>
          <p:cNvSpPr/>
          <p:nvPr/>
        </p:nvSpPr>
        <p:spPr>
          <a:xfrm rot="21599641">
            <a:off x="3699905" y="551859"/>
            <a:ext cx="1087237" cy="334605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64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31636"/>
              </p:ext>
            </p:extLst>
          </p:nvPr>
        </p:nvGraphicFramePr>
        <p:xfrm>
          <a:off x="489285" y="1201487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Google Shape;165;p19"/>
          <p:cNvSpPr/>
          <p:nvPr/>
        </p:nvSpPr>
        <p:spPr>
          <a:xfrm rot="21599641">
            <a:off x="2353603" y="545772"/>
            <a:ext cx="989654" cy="334605"/>
          </a:xfrm>
          <a:prstGeom prst="roundRect">
            <a:avLst>
              <a:gd name="adj" fmla="val 9539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resnet152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71331"/>
              </p:ext>
            </p:extLst>
          </p:nvPr>
        </p:nvGraphicFramePr>
        <p:xfrm>
          <a:off x="2984122" y="119747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92746"/>
              </p:ext>
            </p:extLst>
          </p:nvPr>
        </p:nvGraphicFramePr>
        <p:xfrm>
          <a:off x="5448342" y="119747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79964"/>
              </p:ext>
            </p:extLst>
          </p:nvPr>
        </p:nvGraphicFramePr>
        <p:xfrm>
          <a:off x="505842" y="3141139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89487"/>
              </p:ext>
            </p:extLst>
          </p:nvPr>
        </p:nvGraphicFramePr>
        <p:xfrm>
          <a:off x="2994454" y="3127982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0.17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861370" y="3302365"/>
            <a:ext cx="21387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zh-TW" altLang="en-US" dirty="0"/>
              <a:t>跟</a:t>
            </a:r>
            <a:r>
              <a:rPr lang="en-US" altLang="zh-TW" dirty="0" smtClean="0"/>
              <a:t> c </a:t>
            </a:r>
            <a:r>
              <a:rPr lang="zh-TW" altLang="en-US" dirty="0" smtClean="0"/>
              <a:t>的分類效果很差，</a:t>
            </a:r>
            <a:endParaRPr lang="en-US" altLang="zh-TW" dirty="0" smtClean="0"/>
          </a:p>
          <a:p>
            <a:r>
              <a:rPr lang="zh-TW" altLang="en-US" dirty="0" smtClean="0"/>
              <a:t>大部分模型沒分出來。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模型看起來是壞掉了，</a:t>
            </a:r>
            <a:endParaRPr lang="en-US" altLang="zh-TW" dirty="0" smtClean="0"/>
          </a:p>
          <a:p>
            <a:r>
              <a:rPr lang="zh-TW" altLang="en-US" dirty="0" smtClean="0"/>
              <a:t>除了</a:t>
            </a:r>
            <a:r>
              <a:rPr lang="en-US" altLang="zh-TW" dirty="0" smtClean="0"/>
              <a:t>it4</a:t>
            </a:r>
            <a:r>
              <a:rPr lang="zh-TW" altLang="en-US" dirty="0" smtClean="0"/>
              <a:t>都</a:t>
            </a:r>
            <a:r>
              <a:rPr lang="zh-TW" altLang="en-US" dirty="0"/>
              <a:t>只</a:t>
            </a:r>
            <a:r>
              <a:rPr lang="zh-TW" altLang="en-US" dirty="0" smtClean="0"/>
              <a:t>猜對</a:t>
            </a:r>
            <a:r>
              <a:rPr lang="en-US" altLang="zh-TW" dirty="0" smtClean="0"/>
              <a:t>a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585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98169"/>
              </p:ext>
            </p:extLst>
          </p:nvPr>
        </p:nvGraphicFramePr>
        <p:xfrm>
          <a:off x="489285" y="1201487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Google Shape;165;p19"/>
          <p:cNvSpPr/>
          <p:nvPr/>
        </p:nvSpPr>
        <p:spPr>
          <a:xfrm rot="21599641">
            <a:off x="2353603" y="545772"/>
            <a:ext cx="989654" cy="334605"/>
          </a:xfrm>
          <a:prstGeom prst="roundRect">
            <a:avLst>
              <a:gd name="adj" fmla="val 9539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resnet50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70298"/>
              </p:ext>
            </p:extLst>
          </p:nvPr>
        </p:nvGraphicFramePr>
        <p:xfrm>
          <a:off x="2984122" y="119747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07190"/>
              </p:ext>
            </p:extLst>
          </p:nvPr>
        </p:nvGraphicFramePr>
        <p:xfrm>
          <a:off x="5448342" y="119747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15012"/>
              </p:ext>
            </p:extLst>
          </p:nvPr>
        </p:nvGraphicFramePr>
        <p:xfrm>
          <a:off x="505842" y="3141139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28797"/>
              </p:ext>
            </p:extLst>
          </p:nvPr>
        </p:nvGraphicFramePr>
        <p:xfrm>
          <a:off x="2994454" y="3127982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861370" y="3302365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 分類效果很差，</a:t>
            </a:r>
            <a:endParaRPr lang="en-US" altLang="zh-TW" dirty="0" smtClean="0"/>
          </a:p>
          <a:p>
            <a:r>
              <a:rPr lang="zh-TW" altLang="en-US" dirty="0" smtClean="0"/>
              <a:t>模型都沒分出來。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14" name="Google Shape;165;p19"/>
          <p:cNvSpPr/>
          <p:nvPr/>
        </p:nvSpPr>
        <p:spPr>
          <a:xfrm rot="21599641">
            <a:off x="3857937" y="395348"/>
            <a:ext cx="1079340" cy="585721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256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128</a:t>
            </a:r>
          </a:p>
        </p:txBody>
      </p:sp>
    </p:spTree>
    <p:extLst>
      <p:ext uri="{BB962C8B-B14F-4D97-AF65-F5344CB8AC3E}">
        <p14:creationId xmlns:p14="http://schemas.microsoft.com/office/powerpoint/2010/main" val="332808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85344"/>
              </p:ext>
            </p:extLst>
          </p:nvPr>
        </p:nvGraphicFramePr>
        <p:xfrm>
          <a:off x="489285" y="1201487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it1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preci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Google Shape;165;p19"/>
          <p:cNvSpPr/>
          <p:nvPr/>
        </p:nvSpPr>
        <p:spPr>
          <a:xfrm rot="21599641">
            <a:off x="2353603" y="545772"/>
            <a:ext cx="989654" cy="334605"/>
          </a:xfrm>
          <a:prstGeom prst="roundRect">
            <a:avLst>
              <a:gd name="adj" fmla="val 9539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resnet101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50587"/>
              </p:ext>
            </p:extLst>
          </p:nvPr>
        </p:nvGraphicFramePr>
        <p:xfrm>
          <a:off x="2984122" y="119747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it2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preci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43784"/>
              </p:ext>
            </p:extLst>
          </p:nvPr>
        </p:nvGraphicFramePr>
        <p:xfrm>
          <a:off x="5448342" y="119747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it3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preci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71135"/>
              </p:ext>
            </p:extLst>
          </p:nvPr>
        </p:nvGraphicFramePr>
        <p:xfrm>
          <a:off x="505842" y="3141139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it4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preci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0.09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63139"/>
              </p:ext>
            </p:extLst>
          </p:nvPr>
        </p:nvGraphicFramePr>
        <p:xfrm>
          <a:off x="2994454" y="3127982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it5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preci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0.58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861370" y="3302365"/>
            <a:ext cx="16706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分類效果很差，</a:t>
            </a:r>
            <a:endParaRPr lang="en-US" altLang="zh-TW" dirty="0" smtClean="0"/>
          </a:p>
          <a:p>
            <a:r>
              <a:rPr lang="zh-TW" altLang="en-US" dirty="0" smtClean="0"/>
              <a:t>模型都沒分出來。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14" name="Google Shape;165;p19"/>
          <p:cNvSpPr/>
          <p:nvPr/>
        </p:nvSpPr>
        <p:spPr>
          <a:xfrm rot="21599641">
            <a:off x="3857937" y="395348"/>
            <a:ext cx="1079340" cy="585721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256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128</a:t>
            </a:r>
          </a:p>
        </p:txBody>
      </p:sp>
    </p:spTree>
    <p:extLst>
      <p:ext uri="{BB962C8B-B14F-4D97-AF65-F5344CB8AC3E}">
        <p14:creationId xmlns:p14="http://schemas.microsoft.com/office/powerpoint/2010/main" val="90608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16217"/>
              </p:ext>
            </p:extLst>
          </p:nvPr>
        </p:nvGraphicFramePr>
        <p:xfrm>
          <a:off x="489285" y="1201487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it1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preci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Google Shape;165;p19"/>
          <p:cNvSpPr/>
          <p:nvPr/>
        </p:nvSpPr>
        <p:spPr>
          <a:xfrm rot="21599641">
            <a:off x="2353603" y="545772"/>
            <a:ext cx="989654" cy="334605"/>
          </a:xfrm>
          <a:prstGeom prst="roundRect">
            <a:avLst>
              <a:gd name="adj" fmla="val 9539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resnet152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15182"/>
              </p:ext>
            </p:extLst>
          </p:nvPr>
        </p:nvGraphicFramePr>
        <p:xfrm>
          <a:off x="2984122" y="119747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854"/>
              </p:ext>
            </p:extLst>
          </p:nvPr>
        </p:nvGraphicFramePr>
        <p:xfrm>
          <a:off x="5448342" y="119747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it3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preci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72950"/>
              </p:ext>
            </p:extLst>
          </p:nvPr>
        </p:nvGraphicFramePr>
        <p:xfrm>
          <a:off x="505842" y="3141139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it4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preci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22728"/>
              </p:ext>
            </p:extLst>
          </p:nvPr>
        </p:nvGraphicFramePr>
        <p:xfrm>
          <a:off x="2994454" y="3127982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it5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preci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861370" y="3302365"/>
            <a:ext cx="28873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 smtClean="0"/>
              <a:t> 分類效果很差，</a:t>
            </a:r>
            <a:endParaRPr lang="en-US" altLang="zh-TW" dirty="0" smtClean="0"/>
          </a:p>
          <a:p>
            <a:r>
              <a:rPr lang="zh-TW" altLang="en-US" dirty="0" smtClean="0"/>
              <a:t>大部</a:t>
            </a:r>
            <a:r>
              <a:rPr lang="zh-TW" altLang="en-US" dirty="0"/>
              <a:t>分</a:t>
            </a:r>
            <a:r>
              <a:rPr lang="zh-TW" altLang="en-US" dirty="0" smtClean="0"/>
              <a:t>模型都沒分出來。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it5</a:t>
            </a:r>
            <a:r>
              <a:rPr lang="zh-TW" altLang="en-US" dirty="0" smtClean="0"/>
              <a:t>的模型是全部之中結果最好的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C00000"/>
                </a:solidFill>
              </a:rPr>
              <a:t>檔案裡只有附這個模型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全部都放會太大。</a:t>
            </a:r>
            <a:endParaRPr lang="en-US" altLang="zh-TW" dirty="0"/>
          </a:p>
        </p:txBody>
      </p:sp>
      <p:sp>
        <p:nvSpPr>
          <p:cNvPr id="14" name="Google Shape;165;p19"/>
          <p:cNvSpPr/>
          <p:nvPr/>
        </p:nvSpPr>
        <p:spPr>
          <a:xfrm rot="21599641">
            <a:off x="3857937" y="395348"/>
            <a:ext cx="1079340" cy="585721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256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128</a:t>
            </a:r>
          </a:p>
        </p:txBody>
      </p:sp>
    </p:spTree>
    <p:extLst>
      <p:ext uri="{BB962C8B-B14F-4D97-AF65-F5344CB8AC3E}">
        <p14:creationId xmlns:p14="http://schemas.microsoft.com/office/powerpoint/2010/main" val="169983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Explain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AutoShape 4" descr="data:image/png;base64,iVBORw0KGgoAAAANSUhEUgAAAQEAAAD8CAYAAAB3lxGOAAAABHNCSVQICAgIfAhkiAAAAAlwSFlzAAALEgAACxIB0t1+/AAAADh0RVh0U29mdHdhcmUAbWF0cGxvdGxpYiB2ZXJzaW9uMy4yLjIsIGh0dHA6Ly9tYXRwbG90bGliLm9yZy+WH4yJAAAgAElEQVR4nOy9WaxuW3bf9RtzzrXW1+327NPcum2V7UocE2GREEeBAFIwCRFQCKFAeIAgRF7IUyTAb7zmFQmEZImI5IXAGyCMIoFlO0pibOyypTiJXeVqb3P63Xzdauacg4cx1/d9+9xzG9e9Zd/IZ0rn7P2t/a1uNqP5j/8YU1SVV+1Ve9X+8Db3B/0Ar9qr9qr9wbZXQuBVe9X+kLdXQuBVe9X+kLdXQuBVe9X+kLdXQuBVe9X+kLdXQuBVe9X+kLcfihAQkb8gIr8tIt8UkZ/5YdzjVXvVXrXPp8nnzRMQEQ/8DvDTwLvArwJ/WVX/8ed6o1ftVXvVPpf2w7AE/hTwTVX9lqr2wN8BvvZDuM+r9qq9ap9DCz+Ea74OfP/g87vAT33cCYvFqd658xpSPjsRxAkCiAAKuz+Wpgo5K1mVnBUEROT218oHN/4i47lKOQURIXjBObH7iiCyv52We6WUQcTOzUrKiqI4EVJ5DifgncOJELOSUtrd1K5v12yqgHMQU6YbEjl/dN+IvPTo7j0+fXtJJ37GJrv+/Gz33L/j/ruK2umofeFD99APnfPZ2kc96/64c0LlHc7J7rCqkpLanBEh50xVeYIXUBnf5FYTbILJwePLrXff/6Zlnmq5Yc52bEiZYUgf7paPae+++9tPVfXui8d/GELgUzUR+avAXwU4P7vPf/Vf/o/WMWodIk6onLCYTWhqT3D7jsoKXYx0fWLd9mz7iKriRcCBOKEJHlEIoWbaOOrgyDmTVOj6REq2mL1TjuY108ajOTGpKuoq0CdltRmIqnR9jw+BnDLr9ZYuZhSH94HY9ygZ74WjowUpRmI/0A6JmBVF7Dm8cvdsgYhy93jG2WLKoI4nN0u+/e5z+jgOdukE9otcZJw04zfU5hc26V7o2dKH4zfH2abjj/Frn2tTVZxziAiqmXECv3izW+9UfoqYEBYRUOvb8btaFlvOCc32DvpyyfgDvtKoZT65TavAG/eOOT+akMj0XWS96emismy3xAyTKvBH3rzLrIGkghSlkTFB4URwzpV/4LzDxsbGTdH9+xUNpFkZMtxsOp7frOkHuNn0XK+2gCkm+Yg+OWx//a//K9992fEfhhB4D3jz4PMb5ditpqo/C/wswFtv/VG1l4FcfmpShpTob9ZMmoqmDkwqj3OOlJVuSGy7gazgvSdGW3RkqIJQVxWVE4TMrKrwzkHlyUAdhG3boQjBV8SUaAcQcaQ2ErPSxszlqmPbdajYxNPsyElQPN47cDCbN0yCw3tHPwyklJFQURFwGonJBth5SBmO5jM75oVaE8fTKU1d06eefDgZ9cO/56IUnXd45/ZWEG6nr0RMY40L0TpTzIoB5CUT/nBhvmhdHE6uFxfwx5/7EQu1fG/87jiBR1nmRHEenDiQ8o6qOO/JZNBkQpDxfeTgnV5+z5ctkv2zarFEDmw/LZ8FnLNFmrMyxIG2a5HjCdMQmFaBxWzCatsxmwXW254cE6SMdzWZjFfZWX37TtBijSqatLy3K8+478fxiVZt5PuPrrladfQpkYAU9xbKpxEAH9d+GELgV4EfE5EvY4v/PwT+o487QdU6yTlnkhBFNZGBiGPbJbohsXKKQ8jFFUgKMaVb60UQUsz0faSZ1dQ+AMKQMjlmfHAELxwtJoDDiS2gGBObbUddBXxWppOqrKFk5+LAC+pMMisJj+CdowqeOnhEIGtkyDbpvDgEJSYlpszVcsPNcsPZ6YyTsyMmPoNGhHGCfNTAjhMFppOa2SQgOTHExCZHYk5kxN4nZ6rKsZg2hOBYrlu2fSTj+biF+bLfP+57H3Xs07goH3ePrIJXxReLDoSUM8nkO845pnVN2/fE0m0f53S8KLBGITRaIJAPXI9DJ3C/IJ1kZrXj/sUJbz44p3FFuJJx3nG8OMJ7z9XlEnUVQ99S1zNqEs75IkASMSmgRUgX7S+CZiXlbNaQ28N0KWdUhU078P7TJX1yiOSda/B5GXOfuxBQ1Sgifw34u4AH/qaq/tYnnpeS+d3OJLAX03YqgChZIClI6TzdmUEO1YxqNtdRAefM1153TOsa73tiSoDhA5X31LUneFvMWTO5DEJW6GOiqQJN8CQ1Y63yHi9loMQTsyIZah9w4kjFdDWTDxKZrDboimEI2TqIx8/X5Ky88+CMo0XDg3tnbN59QkqHvr4Ukx/2A64cz2q+/No5TSXEDDerDattz2rTcrVqqYLnzQcXnC8mVEF4vu74xnfepx0SKt4mkOwnu8OVxWafx4n/ssX8ac3OH6yZPh/N5LryVD4gUly/IZMKQFTXgSoEbjZbG4dRex5gOSO+g3kYO3DJFW0L4Bw0kwmQabcDQ0yj07T7XzUzqQNfffs+F8c1k7pgVa6iCt7wgawgyuTeCX2ER083OAfTqiaLCS/tQMnEGMm5YETOnkucM8WSFcXmcc5q6yFB8AFfBSRH0FysH14Yyx+8/VAwAVX9OeDnPu33RcBXJjFzNqmcxF5SRAgi+OAQDy4XQJCMOHBFQwzJ3IjRL0UcSR3LdkA0UQVv/hXKVgd8C1VVkVPCiTCdNiCOzXZLXQWbOKp4gagZQWnqCoeNuSMTNdGngYRnKINrmktJakJAC4CIOHKOCEJMwuPna7ablre+dMbNzRqKK2RXuNWbI0RAFuF6ueZmUXFxMic44Wwx4fx4iuoJV6uWGBMXZzN80Rhni5ofe/sB33n/GcvNwOgDG1DpCv5i1lDK5kLYejEN9fvXbNw1Z5Jgfae2JD2KFyUUPC4OQ5knimDWFsIOTA7eE5zbYQmucjR1TU5m1TUhUAVTHqEKaM4EhLYbaPtYhK/iRKmD53gWOJkFpk3AFy1ui7jcu1gsPghTD288uCB461OnMMTI0JuSEy34gDrIAr4I/UwBGjM5wjCY0vAi9DECxTLKsnOFYMRTXAGs8w8kqP/AgMEPNylCbe8rprJAs3e4DHXwzOYNcRho+8yQlZRi6QgKcrrvhFGjueIPh6piiAPihKjQdwOaDdXvkpl2qo6hS+AqyIlJXRlWkSJCwHuHBxCPi462j7R9RIDKiZn+GRvgbL5s5YTYtwyY7sWZ0Dk9mtJ2mcV0Rh0mPLm8oo2ZLM76Q3UnELIIlcvcv3PGfNrskGmAnDIiwumiRkTxLuIQUhZcjpzOa370rQe89+gZWWFaebuoc2z6ga6P9EMuOIKUhSeod7d8909qL8MMfk8zQGzheXF4UepgC66uambiDMj1QqgCQ0yETWeLNqst6OKSqWIWXnJ455lPa5pgFtzVzZamdhwvmj0WoErKMAzJxrPtUZRJU3N2vOD+6ZTzkxneCTJK5N183c+1Ijupgi/PYM5GjImUEzEb6BmTXadyjpAAl3ZgoF1SWHU9T6/XOHGsth3dEE3JHVgyNoRuF5X4Qfv+CyIExKTkgVTbTT5MQ4lAjoAmvLfO8CLgfZHM+3BhLlJx15z5EsElzuYNdeWIUdm2HUkdfVKGrOQ4kJLduxsSs6aiqQLz+ZyubRmGAe8qqsojCN4FYox4hLvnJ0xrx3qz5XK5pR+EbsiQM3dOj5nUR6w3G9puYEiRB+czLo5nbLqByjuC95ycNFyvO55drth2kdGBCUGYV8r50YIv3T1iWlvQM8bbAJsXe6bg99petUKBae04Xzyw6eMAFbKa9tt2PZtNx+Vqy3Lb08VilRws/JeBgePvh0j/ZyWfeec4WiyovFlbVQg456h8ANHy6Mqk8kzrGcMQbe44R1Zou562TwxZSKr291Vk1tR47xEJtkDVusEVNNV5JTjPpPbofEJW07c5DVxeR4SBi/Nj/A5L+IhWAL+UMkNM9vuQyrzM9EPie+8/ZdMrF2dHvHl3QSAjUoFkUx5lzj67XtMOuZxrxw/B40OQ9bP0+xdCCHzSi4hziHdI8KSUqapAXSeG7WDWQpGGDmxU9QXUGiHmxEQ8wTsqgapy1GFqmqRPxD7jnSclwwi6PjL0A8E7mqY2H9WVxS+uSGQ4XczQnJkEYTFrOJ43PLh7zvObDSklmjrgRBhiZBJmzKcTQAkegjPLwzlPHDLLyyVV1XD/bMGm7blZb6iqwP2LU06PamrnCONCYD8JdsITiFnpo1lH3jlUIQTBScKX+ZVFwCkVUHvP0WyGns15I2VWbeQ77z/j6fWGrPtQ3Se1QwHwg1oEBhArm7ZlPq3xKKGED8FMafP7zUqqvVD7Cs0lbChQB4fmLalLDNmshC4LXd8yKu51C/2QmE0CdXCIeIJnzw8RCBavI6rQRaUb8oH7/eFoxPiuSSHGzDAMBlpjblUupkHwjgf3LvjG957w3uMrThYTjqfBeCUqLDcdbdeyaXu6Yu2CYWGGE+0Bwc+6+Mf2hRACH9dGtwAU6oo+KSkXw9oByUyh/YQbfSP7JJT4tXN0fWRb1UQPPhSAsAn0qWUdW/bGt+xISjEpqe3IWtHMpvgSbRivPZ3UiDi2XcdwHfECJ0dzap8JTeB4MaXvI6tNIorhEk4yOTsigkjF0Pd477l398R8wgx3TucMwxGaI4t5bZMVQdSRkxZMW25pAyn4hblAniGqaZfo0BKb3r2YalE6I5lFkdxzNquYvHOfb733lIfPlsQ0vunLEXgRwXtfxsrciV18v+BWI3dgjPmPYPwuaLmzJGy8N23PEE17iwhUDkY/n9Hcl4Ku77EAgEntkZMJ6XqFdo4+Z1uIYqAbmMWw6SMhCClFYjLhUdeeOlRlsTsQw2Ny3s+hnRlxiEJSCDwxse36PZ4hBRUUwTlv/YEybzz37sz44PGKdx9eczKvWG62LLvEph0jWJ5ssTAbm91Iff7A7BdCCIzr96PMSYuFZ7Ztj3dCU5mfXQfznS2WTAGy7F8+EAKaMpoyCWWIN4CZgtNpjRPYtD2pBOF3zMBydoEn6YbEetvZEDShTEil7XpyVmLOdJtYkGLH8XxCKCZtU3tSDjx8cs2jzcBkNqWpPJMqUAcheG9BEQHElzmWqSeenFyZiKORM4a5IJcFj4JTC1+OSiqnRE4ZRElkvPc0jcMXKz8lgyFHBN0JhFABQhPgK18653g+43sfPGfZ9gUpGG2QfRvjH8E7nATQTEyZnAXvYTaraOqK7bZnve3x3qE5M+RcyDE2+F4yp7OG+XzGkBKr9RbHyJgTNCeaief05Iht27FcdzZO+dCfNqFg1s0UGEAifV+wDjEB4J0jFBdjUtscQvMeVC4AMljoWnM0oZlyYQK+OEOLEBgSfW9OnA8jQC14Z2FOJx40ozlz//yYSTPl5mZtEQ7nSuQgkYfR1du7tPr5r/1d+0IIAeBAm9xGOQ99zpgzqNCr0swmzJpASsYa7AY1MxdX8IG80xhja5qGpq6Iw8C6HaCLLKYNJ0dzhhjpB4vnDzHa+aNGUCFFZa0DQ0o0naHLIzFH9DbR6en1mso7Zk0gB+M+hKri3v27rN97xrtPb6grz9QLX37ttKDzZqKLU7y6W9oka0bTiOgLDrebTClnNBvQJBmkhJnH8JGqPWfSTNcPJSKQd2Y1YjhKFfzOxYkp0/cD7XbD0WJOlzLDEG1SvsTEVzWdNa0rgjewtO8Tzhm6XYlDJw3rbUdWpa5riOYzA3gSb9494a37Z3ivxbKKPHp2g/OBSRDunM45O51RB+FmLay3PaoyMnMZxb8r2HlTV/TRQrMx5p1ScMZBIqZE1yccyqT2+FB4FIp9QW0RptRzMp9wfDQrrmco81HZ2x9SLCLjnaScSTGjzvp+FFKH3ICJE/y84nxxCgjbCH16xjCsSmSpXPkFIPCHIQu+EEJAlY9EN2VvJpjGRdEMq21Ln+qyaPPeJMYWZtDC6c97plzbdvR9Z+xB7+hSIm9aBKEOFZPG09QTYsxsup5uGIgFKDRcQYl9pBtiIQgFnHcEJ3hno+ZECD7QZyUPkW1Snl/dGMCTEpNmwpsXR1wt10houGozcd2yXW85P1kwnwQmjYC6g1CUvUMupuhIonEiqDjUUybvIVWX4j++sEo0k8W0ksqYCwFdN+zQbgW2feTxzZZtb0zH0fz+sJ2mBOcKUOdNUOSBpq4RZ7hEipm263bj3LUt4jwheHLKeOe4OD+hcjYHKg+T4znbLtLHyPG84uR4QhPsRZ2YJu8zJURYQoocYJkKXT8QYyqKXos5DikpUZQ+bWh6z9F0wtF8QpDy9qMCUaVpao4WE+bTGlA27UAIniaYu0AR/DlnUozAARFJMyg71mPOufShszChs8jV9c2Wp1dbcjaLLVmH/761L4QQGDtttALGY4ctF9GYMabgkDLrPpq/JR7vBC8HJIwgDEOmj2Y2g03kVNhZKmYiDskGZogdQ/IoluCzmFbMJzVtP7DctIXoAyAkBB0yKdmESIWFaFrIsdoOrLsB74UqBLoh0faZmBJn0vOlixOaSvjg6ZJ312v6aISQPi05XTRGjxZhMZ8UQnBJghKzKpLmwkH3OIf5umNIqqDairDddlzetLR9pKprFrMJR9PG8ijUAEaHWRFDCWmOgiSnzKyp6freLLCX6iAlOOHO6TGzyuPFLKncKNveUHsNgVDVuMHhfCCljA8lmUoHIp6sjmfXKyYXRwhKzBH6RO2VaV1xfrqgqcLuvTSXyEfKJhQpLoMWravQD0Ywihlz9WzobrnztXcWbiXTdR1SV3hhr+mLKR/EnldFWK43eOc5O54bq1GKAEhmXflg/PCqqmgqT993DCkXK8tbCFmFq+WG+aRmVgeqekoX1wxJCwIAHACAn6V9mojNF0IIHLaP5KKPgBY2GAqQbcInFHUGMNUuMJs0BO/o+oH1djBBkAuDr0ySUeKX6YOKocD9zYbgYdJYvoEPFbPplPV2W7TMHpxKKZNyoushOE+oKryzkGbKahMojExGu/f1NiLPVlycn/LgoubZzYar1ZaM0CVlM2R8CASUIRrA59w++cSyH51lLHqhmdQI7CabZPN9NcN00vDwcs3j6y1IB/k5sybw1r0zZpMaFceiscVVhYAAMSdSzhzNJkyaCbW/4YOn1wzqilmbC3lJCd5cgMY7Sh4M3nuOFlNcl7hebdlsM5tNSzcMllDjhMrDxdkxVfC8+/CaLkYePnlG7LZ86d453htQd3o8sX51o31ii7eqvI2nUUgNOVcxdqfCth+4Xm/ph2Quw14G7IlAKLNmwvGkNqZoyvR9T9PUOzBz5Gk4H8yi0owXA+1GtirYOzvnCVVgorDZtgxdi6ciBGNkxpQRcXzw6BHiG5Zd4tnzFWfHC5RMPwwst/2BO7LHfz7derF33xvObneuHnzvZe0LIgRebgF8uANe/nlM58wixNShmllMpwXsA+dNw0u5h0rBCmTM3LKDguEAMQnLdV9Q3YHgislZnpWCxDdNTS6x6CErsR/M1VCzNgYRfPJUwQA5V0DMR1crni/XNJVHnMeX2J0m5XK5Yb1pWUxrnt5sICl3z485mhtltQoeTQlBLHxZWTZjU3v63mL+KbFjWr52ccakrhDxtG3PoEBwRM28/+gpb792l1ldFWsiI6I7q0ad4oJDxZeFP/Zf0b3e00wbpGhEV3S1quLJTAMsZhZzv1nnXbbnvK5442LBcrWhCZlJcLx2/w7TuqLyFm2ogtuFVzOO63VkvWmp6oCKuSvbNhGCCeAx+nO9XNPHRDsmFoyoUFkgwVkSWc6JLiaW2xYfKuIQLQysEHbWggndZ9dLjhYN09pz53QBB2nho74edZQIzKcTUl0VoHGv0FJW3nnrdTZt4oNvvsfVsufZsmM+q+mSWQrCfo5+GpfgMCo2ph0ckuXKLy+DcnbtCyEERv/rs/LSVU2jbzsj/eQSJRiZhPt77LWKgWeFD44lKJmv7AsCr/QFwBofL4RA5YW6NlN/vLeIlKSPg9hCEQgWxjK3p6obRJTsBMlCU/udOZsHpRugHzozDVW5+v5TpnVgPqu5czrj7GhK8Kb5+j5SB6NVT5oa5zyrdWtGDo7jSeBkdkYfI4+fZZ4tOy5vehoP9WTB5XJLnJsfvmk7XKiMdovjctnyweMbYhGQbvS7RXDeMcTE9XpDjBXzScO8qSEn+pgIXvjKG3d5/f4ZcWi52RgYqxmaAMfTinlzxPFigQ8eYaD2nmlTsWk7NCWqMEFRLq/XPLtqeXa9YdW2+LrCiydIWdAOUk7cbFrWQy703OJIifndVeVomgpBWG87ErBpB7ZtjzhHcHDv/NTSrHS/uDPQp8yzyyVfundm6b/Anrq7b+Nit/ySsBcMJdYwFOG92W7pB0trT1kZVi3eBSonnBzN6TWzXLafCha4nQy1B9NHBelECNUe9H1Z+0IIAXiZ1v/BW0boYjxc6rdsiNFIGqOvIgZuOe8J3ghDfdyDQ+xEBKAYSowQo6XA7gVu8d/d3hTbh/PAu4wbiUZZIaolHokxHp0EQsDSUYsqEOdICMsus+o2PLteczxreP3eKefHDSlmcq2E5C28VADAXJ7FS6QdHI+uNvQqLFcdeSGozwxJSV5otwPnZ0dcruHhs0eE4PDiOF7MODtb8OzZNVEcqSCQDuVoUll0JjtW65bNZsX2aE6KA1kj80nNB0+vyArHs4qJh2Zek7JRg3NKJJRQMvK09JUP3ph9npIunTg9mtkzVYJcOq5Wlt7tJEOXyXlLGhIRIYvbR4R2prFQlRyBfkikFPfjidCI4/RoyqQy1zAz5iSAqEPUcb1scX7FYloxqT11HSi2+0tmYHFb7aVQNVD5Zt2z3EYulx2C4L0pCFRIeWA+azg+mfHBo2dFacnHavCXzv0dU9bcD8Tma/5nQQh8lnaL0ro/+gnf2wuHSV0xrQPOyw71H4bMcrOlj9EEwu56Njj9kOmHfne/3aIvmY9aCExaQk2UEJwTLQUySqZY0RIeQenJFrXDqcO49BTGnBKTkJ1n02eePr/m3p3XqMSzbXvUyW4xWciK4sIo27bl5mZt+ejZ4TYDF3ePmC8mzJtAyolhGLi8vtp14pAS1zdbQ93FGf5SImjOOeqqoq49gifGgeVm4Or6Bu8ds0llpnmfeHb9Pq+dzXjnS3cAw0pyiW5kFDSRsjDETBqUbd8jAotJY/6/D4SQaZoFp8fHnCxWPHl2w6obeHy1phtG1D8bw1FScevG8RViSqzWGUpoFGSn7Z3AYjFlPm3wI9qPUY5jjAxJEByqiWV3xbQOnB81vH7/nH3xoJfobDk4JqYsrpdbHl+1PL3ZoJj1lvs9aL3adKy/94ikzmxSecl1P2ZOHx6z7Fp2dPxDzsGL7YsjBFR25tsY8b39ei/pkBLyKaA9Bz92v+vhl6GgJ9ZRxh0Xpk1NXQVSjvT9ANkU9Xw2ZSGw3mzZdsMukoCWyj7qsYllz1xXgboqBUdUGIZUgLaS5ZVGGLIklqgBiyKWFiw4Y7apacsRnHIUywFD9CdNzXw+ISWoakG8EGPeaR4n+8mRVJjPa370zfu893jFdx9fE2rh/M4xjc/0XQsIk6bij7x1n6tVy3w+JfYtSYUn11viasO90yk5J5bbgYyw3LZ0Q0nYyYnjeWP0bs3UweGqmqw9lSin5yf0iR1HIe20Val8RMZ7s17abY84e54h9hZK9CMtXLk4mXI0q2ljZPqw4r2Ha8QL264r/WtzaRz8Q3LVnuwkOxPd3L1IzI3lBWDEqZwTMSZu1i3b3ui/gjKpa27WLTjhZF5RV/UuHDgmqtmr7e3NHCPQ0EelT0o7lJD2+O0imIymPVoXt5PhPqrpCz8Z8RqlhJDL1PlnwRKw7hv/wUebWj/4Heyq9vNo2jCfNgSnhdEVbTGrY9MNDEPEOWE+rTk5PkKWG5ab7S73e2w6/i9lSouRe3KyCeBKSqvNE90xE0flUYWKUHmG3thmUoRAIu2tC/bRhZwNSb5aKzzOnC1mVL5i20eCN1CPIoRGXzHnSE7KpBI8idU28o3vvMvpvOH+3QvICdXErPF0vaPdrLk4XSAeAxxPJ9w9P6EOwqqNfOv7T7hedWxLHznniClzelTz1TcvCMAHz29oty0Bz+XzDR+0WxYz4bV754iUpC8yWQqhKZuF1VQN4h1xyORAcc8yOVmoMibrQwFeOz+GrDy/GehjsjEcx0RvA2T7xbTzEQBzHZfrlr7rmTWe+WxCXRmQWjcVdRTW7XKHG222HbEbOJ5MIWaaJu24HIKZ3tsu8eT5NcfHC+6cLGiHyMPHT2gHZbnZHGBGL8xv2c/9Dzuxn9Be0IRSsjCnTU3fR1L6wkcHQMcOKKWwyoePP0le/o3DMGPxrIFCF/UCmqid0nir1OPEDPKUhXbI9MMWvFFMt93AkI2XcEhcQjOI1RmY1p7FdIKIo0+JbZ9I0fzzMTwzJh5JKf01Un7HMKPgdqHED6G7jCLRUl63XU83RJbbyMNnGwKZ0+MpJ7OKZjHFF2Yh2GM6PI7EbFrz+r0TExjB0Wfh/ceXnMxrTo8aUOX0eEY/RHLKVBJYVAE/bdA4oN5zNK04nk1ZbyKRQmVW426sNx2bzZY7J0fknJhMGoIXKpc4PT1hWtcEV1yi8lJWoV7JpWCGJvs9O6MwV0WgdUUzd4MRj+azGU0QTo+qkuxkAinnPRK+F4L5Q/NiB6gBk6ZhNqmY1p5QOdq+p+sTXbJsUsGiI7kQwuppzXxR4b2Qko3NyGMRhKqqODs9wznHtu3pUgQXUG841FhZ6HbOyw/WDuFJLYLPicMHx3xWc+/8hLbtuFl3H3mNL4QQEAHvjLmWKVzuPW3i48/9yGseRAGKiTxtPHdPj6i8kjURXOHsM+YgJLpuIGnJPVCL1XexNR/NeRClCR6nFE3oOD2aM6s9Q7T6d9l5WjFSD4e4gGhJFR3th0LMiQnG95YXzcQXTT7LNsvRQKVOIndOGl67e0JT+OqWJzSixCaJQuWZOuXu6RTNGR9qrpZblssl9ekROUnhIiSmjdGInINAYLMZeP/JNTlbWHS9jYgYNyB4T4oDpESfHL/z3jT+0TsAACAASURBVCXHVyu6LrNpM4tp4I23LpjVzkKJiFGgUYakbDZbK+XmrZAMOpYJEXzlESIqYtwAFF/BZNYQxGL7znmeXn4PwgnBTYsgOPSDLYozDEPp8fJ/USDeCdNJxbSpCI5d9l9CiDEShwFVcEGYTxu2247NpmOz7ZmExrLUk83VnI22XFeO46kQNdP2A0ezCV2XWPc9/ZCK2Z9vj/VnbGOka3R1RYV22/P+oycMSem+6JbAbFLxE+/cY90OXN5sWG57hoMwxye2MtfHmOzYxgw3X/zrEMzsdyKlQMRBpECVdTew7Qb6EmP2MlYtSqBq3HDnmNSBxgeG1ZqUldW2o48F2hsSGStLHQrAJDJOunxA6CgDhtv5hOWpP/5Vy8L2Xpg1FdOq5o27J3jZZxLaZUqKsRjNVrMQXCYEy4zMKXN2NOXsaIqQWW17QjC+wdBFxDkmdSFcDYleHcv1FtYdoXJMmlLcNSbzo73ppKGPXMaOk/mCkxlUIdOu19AHtjGzbC1/YT6tWa63VM5ITUmFpzcr6uCZTyc8ffKMk5N5GR3ZTew0DCgQRXDB8fT6Mb/y9b/Hn/5T/26pFyA7ngSYeW4CoBx7oXszytVqzWpTUq+z4T3eidHBm5o+JXKOnM9rJmczRGFRskfNhC9Z/qVisjpPypm6rjhezFFxbD+4pu0GnAuWWnwwRz+vNmKUSTOSTNB3MZMy5PQFxwS8CPfPF6g6HpwfWS79pqXtLFS32na0aUyp3PsAh/44mGZyzhI5Rk0YnGc+DaBKiqbpBxHqSqwSjQOw7MGb9ZZ1F3d7EiBj/ralouacEOcs19tFvDOgqx8i/ZAKx98sClcmkig7YPClYk0OjhZNuHtPGYHng5hHmTTOOarKMWs8tS/makqAN7aYYlWQnMd5ZwvWQUMgxMwgZXIUqXS1anl+dcPR0RH9YOHVxbSh7SPL1QYXAs7DyWJOU3s0Z2K0dw+F0z+fNhzNGmqvHB/PLekIxauh9aubyAePnzPExJ3TY9q+5+xoypCV59ctj55e0VSeaVPzxv0zmnBbMI7FOlAhu0RKiYfL73F25wIvlXVftmpU3vtSjMaBRFQtQc2RLeFLQMUhOtbxhyFFS/nNwnTieePiDO+Uy2VL2w08OD/meOat4Eoq4J44VIWM1anMeFZt4tnlDXfPj/He88GT5xzNaqbTGe8/XbLth12y2ueKexUZZ2FOaLtubxF+jMHxhRACo9+smmgqx7SZcXF6xJDMFLxeDfzOdz6gG9jX2y/qf1doQkp+PaYxRoFQefMrNSsSrKpwUiWpxw2JnBNNqHYDMtaNhJKcM4ZWyiI2zScMJCrvS0lqM0GtUOXeFx19Tl/oZSkbFvAiICTlHFcoX/kF3/XDewtAipnlaoXmGrn03D2dYaHrbFmGWHzaO0dVBYJ3DNGhSREHSa1CcS4Zb7PplKernpvtgFNLz932CRHPbDZDJDOpayZNVdhyzuoyOOX+xSlHs4ppU1MFuycCq7USoyLOCpweL2bcuzilHyx7s+orHj1f8v7TG4J4Xr9/gXORB/dOOD+aUYxmBCHGRD9EEmbBeRxttyZrz0/8yE9Q14GEkYTGXELvBClYDyqoDCW+UpiNFDr24QLJ0ajaOdB3HXfOF1SVZ7ncGOJOILvMqs103WD9EJOFOFNmtWm53rbEFC1rMt9hPplwcjzl+fWmhIjzGKT63NoLumJ/vJDkxrn1svaFEAJgMdldZZosiES6rifGiJMaT9xV11cgCMYxr2qcN02/7YZiGBgwNq09deWoQrDioFlBBlClChXeCTH21HVFrYL6iA8Vm21X8r/B+8CQ0r5+4cFTDzHuTfuxyUgRHSveHrgpZXeiMRsQsEy7Ull5vMrIFByvl+AgrDbeB2IWrtYDN+tLNt2Wtx+cM3FiProzs7RXQDNNU+Mrx6rf0naZ65uO1boniuN6uaaLA/PpBHGebWc5C11n+f9VcEynDXXwODUhmDJsNh0xR4ZkArjvelJ0NLUvVlBGs1U7UskIjpN5zTA4jucNT6+WKBEJgapyTKbw5r0LmlATNJLKO3qsGCrOQ848v3qC98L7z95lNq348sWP8PBxS6hrgvf4kgq8bBOrzZqUMs7VjKG33WipMgoMi+xYiNY2t1Ge3bSstlsenC94/f4Jm81A1w/ctFu+/d5lEZLjNUDEoiQ+7MuQf+fdJ7x+94TFbErOjvW2pR8O6gR8DkzZ3bvIy5OOPun6nygERORvAv8W8FhV/7ly7Bz4X4B3gO8Af0lVL8Xu9t8CfxHYAH9FVX/90zx/3AEXhUAjAq4mJmXQyPn5EU1V4X1FSgO1dxwfz+n6ZIUZ1Ljv6zaRUzTfCzObc4psup4hjhoXRHtcXSHO0UcrUzZ0EU3QeMVVASkgEyr0OX9YdB/GhQ9fRik4gCXMjLvrOLUqSSY33HiJW2g2HG4lUprb1xfY3QYt13BkIs9vttThhjfun1N5y5wUVYYkVLUl0TuB+XxGqAcm05rpZuDb7z6imdXM3JRVmwgF3IpD3JFVnNjnyjlLyMfq4fcxsekS/+Rb7zOrHUezGbPG85W37pFzoVqrgtreEF4SR9Oa3FR4p7z5+gUP7p5zdbVluV4ztMpm08MMqDxpyAwpkkXwIeBRkia22zU/+7f+ezbDmq/9+3+RN44H3ry34PT0jCfPrrlabvB1zdCv+Na3/hFHJ3e4c+d1NAvOJc5PThhiYrnalshaLsQsR103ZDXCUTtYfD9UC1BHN2zok7LphE2rJALICGArEPEOFnXNPFhC2TZFLtcdSZe8/8SYgLWvipV7e0r9XgRCCMHcj12F6MJAKVNHX5isnzWB6H8C/jvgbx8c+xng/1HVvyG29fjPAP818G8CP1b+/RTwP/AJ+xCOzei3ezPYWmI6Cfio5FhzNJ9YuqU307KpHR6lrzwaaq7XAwkz8VOXCz20YVZXBF/RDn2pqKNsFKQd8GV/Oe+MWz7mqodgpJ+YlcubDUOhIZvZJbexvF3P77W3lrCXiLedi3Iy4kY+BAftFOcga7JcAgqb7SBMqGM+wu76QDGWhQzqSCgfPL9h3XbcOzvmqGw+Ik5RSajau4p3BO/YbDakmGmaCU8ur017ioPgd5wE5z1ZxtwJARyTSbA0Fy3ZdWIhzm0Ctj3B12y7gePFhIkP1FWm67uyO5TFfvCBOngLC4pydjxjvqjYtgOrTc97j57x4N4dzhZTJrXf9fGkqagrq4n4wZPvsW1b/q//4+9y8u9c8FN/4s/QDwP3L2Ycz2pUhPXqKd/93j/lJ3/yz6JqDmRWz81qa8NVKjHNGsfd8xOW1ytSTsznNffvnPDsasnVTcf3P3hKFSyHYLnZEJNFKhCrMl02xwDM3VoXYlnVGfFp2Q5cr54TNVM3AckOBm/U9tG6HFH93Rzbz6UXm6qSxvlYwOAqeCpv2ZUxRuIhDrAPSL20faIQUNVfEpF3Xjj8NeBfK7//LeAXMCHwNeBvq63mXxaRUxF5TVU/+KT7iApI3i0yZNyaCeqguFlDPww8fHrFbDYja+J4NiFFZdJ4VBwn88bistk05TAMXN4k1qEqyLClaKZsJbBwQl15ZiGwaCrEu+Iq7Mtoeee4OJlRV86qCJfNJ4NY6ElR2m4oL7EfsFFgaCoLtRx9sTrvvgP2tQKBUkZ7//lDRsjBNYWxipJjuRnYtJcl+rHfBckqNBtYeHY0J/iKvmj3i9NjK0Wm5r/flHJsMVqorSouQcoDfQ9kyzvoB3OHpvW4TZxVBn74+JLlqmE+CVycnYAIUy/EPhJTJoRAXQeEmrbr2bQ9My9MfIWKx/sTbq6XiGYmTYVmZTGfFCJU4Nvf+x3W6zUqju9++/v82td/lbe/+hW+9/Q7LCZHfPnOl5Hs+frXf4Fv/+7XWSxmbPqOe3ff5qs/+ict2iNWC6GpAkezii+dz9HTKdt24Hg+xXlhOrmD6nOeXW+M86FKxlstBjcSvpQxFVWxuo05lciM9/hdDohQEYqlmAkeYoJYpo0VprHqRqmU0n/5uh2zIksdhZ0yyYgEquAJbqybobuNdT4uEPmDYgL3Dxb2Q+B++f1lOxK/Dny8ENB9IYw92j+CGphA8A7Jwhuv3cV7b3XfgFA5KrEsvDS3jDPzUc18TwjtEM1UOlC/KuAVFs2Uo1mzqwxk2Xw7nQ9YqPB4NsE7bxluxQIUj137QNKOJdPLjRjpqSNuews0FLml8dG9NfQhq+gjkSTZocLjZxt8mxhoPPiLXeNq1XM8rzma1lTeUTcBxWrcGZiVTEhme5/5dEpVW0m1yjv6vrWFrZ4Y864asy/RzpQdN6tISkKfllzeLDldHHN+OmU6FWIa2LYDVWEDGlRnZeGct9Jg56dzNGU2bc+7jy6Zzafcuzhl0QRee+11ZpMj1ps1qpH/99f+AV2I3PnyHe7cuce22/Ab/9/X+aVf/r9xfuA3f/MXaZoF/9JP/qv8yP0jQOlTpovKth84O55j9d2Vk6MpThyXqxWPn23YtCX6IbadnFOFEnk43HV6nL3jXEgp0XZWx3Esm+52o1CEuxg5Pnjr15HebBre7ef/S4b81kexQitDtOrYh1/zzsDrGCMf1T4zMKiqKp8m0+GFJge7Et+9eMDjmy1N5VjMrIzTYedSPjVVZTCOJtQLjH43RveZTxtef3DG+0+uWK0HBD9uDsOtniug4iQEZpOqVIgRxiIj9l7jc9pPJ8Kk8qRkCTspWZkzwVuxKNmNHoKWwp2WTmo1B0wa26CUwS4koryr3KOHj3jYDZ/KVzyUXaMQyQL7ImN2jahws+7RDMeLqe3u4xLeO+qmRtoBzQYAas6sVmtW68y0qTg7WlBXU5xLqEbQgVAoqiIGlrZdS0yZ59eRnDObPnIyW1JVb6ITz2Q6xXno27aU1HJWhUgpxTcSokoIniENXK9bvv/kmu+8/4RF4/mFX/o/aYcNrlgXrgr0z7Z89/K3ef2n7/OLv/Tz/P1f/AfkaAssxoGf+GN/jLffepO3X78wolJMPF+1fPDkmsdPrumPW0Koufz+E6oq0PaRdZ9wvqJytlhHLkQaYYBxj4y8D+nCGMFiFxYeYsJ7LaDlOO5SqjrtWZcWCVIrloLuQeTbK+e2h3Aw5jkpg5pFN1LbvR8T1z56/vygQuDRaOaLyGvA43L8U+1IDKAHuxJ/+Z0f1+8/ueR01jCbnpcttEooaNxhpRB2rBR0WahZDQUXS8m9vN4QFSipvqbV825QbKBsMOq6ogmetm3pe0ddV1Y8dFwuhb48hv66wTYsHbSUrCpApmjZPEy0YH0mDByWluzdgXmXzb/P+kLVpJ2R8qKI/70OywsTRgxZf9EnFLQsOGHT9YjYzs1aCnPYzk+7iqWEumKIkdVmYBhWhDBaO0JTF4AqWc2ElJSYEs57Xrv/GgI8fPyMN790xma94uYyUtWB+WxC09RMJhOrO9h1pJhBy/5+EpBQE+OGo/mCPjm2bUvfDoWME/FSMZ3O+fP/xl/gx7/yzyOh59f+8a/xy3/vl6E3vsgw9OCFdx/9Ln//V36BB3e+xqSqyjb0jjfun/L0csXldUfbGcCsmx4nls6sGsnZl8WUy1ZzWngGJY9ht8D2TviYR4KIpakb8EMWi6ykkowmYtlqWhb8XvkYBjTuOKQHoN+tGMDBrwq7xf+h8PJnwQQ+ov3vwH8C/I3y8387OP7XROTvYIDg9afBA1DFo3RdR9dHZtOi8TFfKXhv5cMUtl1ivTVuvxeLgdeVETY2XeLx0xuSOrJTRK3O/OFaErVa8qmPbIZhB7h556lrKx1Vh7DbR957q1G32rS2qWdxAU2gjBmERaKPcf6cD6r7Gp1U84Gm+CiT/1aX7N2T8gt7u+jwi6Ohc1tD6O5/2U2AXSxDHXVQzo6N229mrGPbD7RtW2iw+4Bs1w0F+3K0MZkzK5SajoXu3A9l0ntyDgz9wJOHD3n7jQe8/eCUaR3QOljlfxHyEOl7K+Utahu/1POJVVkS4dHj56y2g21B31pV4KP5FE2R9arH5ZqLe/e4fn7J7/7TbyA9/Mqv/0O++Z3vGnPPCaRYnDDH5ZPH/OZv/Dz/3k//eaQK4DxN7XBD5Gw+YTapuLxuWW468rgRiRYMSUvl5HEOFcapIiV0/GK/l57PxhaVMlVS2WtztBDGYXXFmrXU6gLKur07MG6267ztOWGcFdnNiXFiyYHHOLonu3n/WSwBEfmfMRDwQkTeBf4bbPH/ryLynwHfBf5S+frPYeHBb2Ihwv/0k64P0NQVX33rAc+uV7z36JLz0yNOFzZBc1Z6TfudZUWMUbjtSTmXHWpcIeJQhEUxtQ7KbwfvSdmKdUTNRhAp0tLLwU47IrTDYD6UwtF8ihfH2fGC5cZ2hsmj5i5FNmRcZ2OsVqSsPUusUWO3mHXxoYH5sIhWdGe+7Qe1fJZDQVAiCVpKnwt7FJyXhC+LSJHisgz9gJZqmSEIVtxiNGetsAaHz3HgWjlVZk1NzpnlZiA4K+ku2Jbpx/MpHgMCp03Y1Xi0vlEzrbPV6s+q9CmybVdIcQ1uVltuVi3dUHbxEaHORsf+03/mp3n/vW+yWT/j7OwOv/Ebv8Xjpyu+8qN/nEfPblitn4MGvDiyDqSUmTRz/sWf/ClOThYIVk5MFFxV0ZxUKInj+Zxvv/eEVdlLogAFprGTWZSqtyNZDsg71qfs+viwu0wXSUkei4jmW+PbBM/JyRHr7bpwMzzeGWV7KHUUK+85Wsxs27i234/vrj7eXsm4IgK0jOLoWH9U+zTRgb/8EX/6cy/5rgL/xSdd8yXnWdKHc2yGgc2jpzx66qkrvyvqaMCGFUswMkcupJpsvmlpAhixs/C4R2Q0pl3lXqAsmFEjZ6qq5vx4yqgvxTmboDkTNdN3PXUIyKQmZitKuZMyMuJ2YxlwubURCqNpOJYOz/tjI5yyEyKYcJAxjqi6u8qh/1d6zgbY7eSjhRzFWJPjSR8efkfKys2mI+Vku9+Wq2kWLCJvouSl41X6L2cjxsxCxfF8gg+Bq5slOXVMmjlDn/juuw+5d3FesBfZ1Q0QUZIImz5xs9ry7LnRaUcBaFRcK/hmpnDaLcLAhLM7r/Huu99g6JUvv/MT/Pgf/RPUM6HvIuAQMWaoYQ4V//F/8J/zL//JP8t8OsN7R9d5Npv2Vk+aOwhePKoHoF82yniWMVqzB3SLfKfwDw04PJiLKiZKdrwJoK4qZpNAUweaJlB5OJpPqKuFeZNqyq/rejZFIA3RsKPJ0ZScbUMVxQS3lnoWvoQIDy2N/Zz/DELg96P1Q+Q77z4k2SbUCGWT0BSBAdm9yhgX51DwHZSKGFtZZAc8fHmxJj/7UtWCCZl1a6ShXNhzdfC4OhBTgsrtltM01KTaG411twHqmLxj0yEf+HDs5HLRDuVZBG4Jpv0L6M6SGP35gwjyLZNv932FPPIXisuzv+zte1i59TH7Tcb6yfbn4ou+VHu8YFEOw0A/QF152m1PjJtSgMNxdbMmqRXQGJ5eYWUOrEDIpKmpyr6SVzdL+mjIuxaDW0vpc0/GeXb1GetQgRge89Wv/gv81j/6Ve4/eId//c/92/zyr/w8/+Sbv07XXyNiUQvnHOdnD3jnrT/ObP46mw7qZY/3ia7vqHzAe2+REMUETbZdpMaKynurbhR+t/1/E757oPdWF42DIIrbWY+ZO6en3DkxHod3DkcuG+zmYi2AOqh8zXze0Cd4fr2i7Qfbss45vDc25n5OZyRbHcgQAqdHMzQnYlKW65aPSSL8YggB7x0X58ekZFWDBTMXRRwxZ9bbzpJadiOxP3dvhI0aVXYmrFlJtnhMsb5gju9MbCsEslxvUbUdctZth5/PQE3bzaupuQ85F9CnJiustj1t12P7Tuiu7r/IPjho5CGwar57s36cQIfP5UpduDEdNqWxAFm+fS32WMR4nUIeK27Nx4z6oUU0ypmdazI6ljvb/yPPL0/AMCRujI5p5rI42yEIy79ou1jMFNtTUlZbe1e9bWtYVWbTwlahCQgJaQbIjpA8cYDYeN564x2+9rW/woP7X2bbP+Mb3/oNurbDaU2KfVkdHgFef/1txNV8/4OHhNfvEfOart3yI29/hbrydENku+6oQ+bB3TO+//Byl0vyMjvq1hhSFMqHusr60ontY3Eyn9FMarabNZPKdj0qqIKJYbXqUmMCnBZBtN5s+d7Dp7TR8lb2a6AoODGS22JmuEbfd2jOXJzOjIvhAk+eXxtB6iPaF0IIVMHz2p2jXSlwwSZIUtMQQ8ps2oGb9ZbVpiPf0vnjII2TWJCPmLymheXg8z54Zia9JQD1w4AT4aa1mPmIG0xCoK4rnAc0ETN0XbtLKmqmVhcvDoO5K7p/JrufhcMU29xjFEOOcefdPRPR+UJKEVc2GBmtjdvVZHf+YHEDzHo4MJMOhOPOV92HS0AM6c47BmJ5ikNOa+niw9P2fThiEKUGb9k1ubj+49sx8jZG1wmBJMpI4BJVch5so9iymctkUnMzPIOwwqtt5pq0RvP/z9x7Pl2SXOedv8wsc91r27vp6bEYBwwGgzEwAkCQEAFquSJlKMoFV7sK7WpDsYrYCH3YP0IRu5I+ULHUGsrsiiKXAEFCQxB2YAcYj/F+2k3326+9tkxm7oeTWXVvm5kBATG6Yqbf7vveW7cqK/PkOc95znNqjE45ddMd1NWUR7/7KMPRHseOnMTonLPnXqUsC6wr2d66wEsv/pgHPvwQ3SznJy8/wxe//B/4x//oH2NSATWzLEF5RVHWdLOabpYyLv3iODdPJ2ABKj4zWmJXcEnjLExMwsqgx+qS9J40RrO23Gmg6obqi+hOKC9VqRoZFmsdaWJYW15mezhjVM2IjVKdRJfy/d5itCVPEvavrDZGSStQvmb/So/9a0tXXRNwnRgBBSLYgRVtPd+q9RoDHaDfSUnToJ3vFs1A+6DizytjWYWkG/MsBUSi2gVJKxBGl3VR5kpAxunUtp9XjmlRoSazZiG2QqLynbquyNMkhCp+TpsecbG1PJg2raTCtQoar+fWnVKyi7roinonICOueZ+IgAbsgxhaBOFSLcYVCBoHBFt3dS9BL0CJbTjSOAWwsPjbf18OPM2/K6wKvfhqa4dDT0WvQTkef/L7aGO5+eRNHD9yAq1SulmHSlVYRjhT45JU0rJ6xtm33+KFZ5/npZeeDe3Mck6evJ2NS2fQSkhN4mlZXn39KWazgtfefo63Lr7B//bb/4J/9Pf+IXfcfDc6FJhJx2twtHqBDW5ETPvJPNLzHpwOknBBejrOzk5qWF/usDzoNMw9vLBNo95D3Lxi2CGp2ZDXN4o0VexbGZBnKW/MJpJeJmQqlARQvW5OnoamOxqifBv4IA/vJVV6jeO6MAKxCWiWGgw+7HyhCg3waJFI2ttDKR9UYSFWgF15XPaalwcYefhKhcIeRaPP78P75L3RO1gAEWi0DGLsF6mbiDtdVbX0vltcS032wLvYiSam88IECwCWJECkndplkXwgpPhmBxKhkNCgXMtOq9E4K0KemdHCftMpo/GU8SS2Xo9b9OLSnU+kRuRBedl15gOQa4+1v+yVdvwWkYz5m5LBkXSr4bZbbuePH/l/+MEPvsK+tYPcfedHuPm2O0h7HdJOSpYV6GRGMSs5f/483/3uNzjz5lmxM0a0FJ966ruMR7tizEPZ7iuvP8e5C2coq5Kqruj0+nzw7o9y8oZbGY0LLm5eoqgrCW2ceIJNL4pgDOa3mSYEC08p8gGUCoIe4Tl1Ox3yVBSLPAqLpioLdJ7L+VV7VhGsaeXqRZhW4jujPP1Oytqgy+5otqC5lWjFar/D+kqfJKhTq8AatIFbo5SSJrDXOK4LI+C859zFLQa9HqtLffI0QWuBCF0DvDlWlpbo9z1b23uUtbjpjZZeg5BcZbI1a1rqCWJnGCAU59AYAT0XG/v2o1eJ+VrXsP3W2PCC1kAECxAZZYu4REOUXiAPOeRamxO74FmYUI2IFB1JrYN4FrULKHEwEApDVVjyDHqdhDTpotCUVSUNL6q6oa5KxWFMOek4GAsZFODarLO5GFXeJxcuWEv0lK72XMR/ib8a9Fc5fOgo5995jTPnT7M73ObZF56g11/ljjs/wMkb99HrZZw9cxatFZ/97C/yn/7jH5D4DqB46MGHmEw3ubRxkcd//DhplpF1MkazGZNZaPipNccO38g9dzzIeGTlHpXCJCnFrKIo65Bibp9xu1TF4Lbemgc/V+8Rdt9YzTeZjJn2ErwzrCwvN0KwEb9peSIRC1AkSRLORfPTITyBIwf3oc2QneG4EVv1zjEZTdi3ukSaBb1GfJCID1uojw/p6sd1YQSsdQzHBeNxwebWNr1uh/3ryyz3uyglqT2jFDpRGFsLiopYf4k/tbj27uqabS5uydC4bQoapdxmontCnn1OBSiuRaUuO/M19sX5AVetCymWRsXwvbnO1iGMpw3fHBfV3PmiHIYJVY5aQ5akOOcZTWcUVd1cqzEi252mOsSuGQqF8xkORVXWIS2rqKpKWJGlqBJ7JeGRMO5Ch6XoDvvLF7OfMwCy64iakSg3SZtzKZ92TRgXvJEGZJC9LTVJoHnXoBWjyTa9Xp/RcJOfPP1jvvvoBqdO3cDK6hp5J2MynnDXXXdzdP0Uu7tjJqOaR/7sq4BFmQ7LK/u4tH2RrJNTzMpgWCt2treZzWpOn7tEkoprXzuoq3k59HjXcfdXbRgYn4uOMb0YO+UJJCIx+tY6tvdGOG+ZVY711ZWA/0gfAzEGLjyzwOKsJcXZsP18AJA1QcuxpJNAVXvyNGUw6LK+MiAJlGalglcX5nYsN45CqFc7rgsjoPCsLQ/o5DnbO9tkWUaaSlMMW1d0Ol1WljOquibWsl/aHVGUEuc06j9qEbyJLrciumuC7qMU3kYpf9eIf0RZqjTRmETakE2nJbW14KWM/QAAIABJREFUYYq3i+Hd7gXaRR1dY3lA7cK/3G9ZXFqLoFQsMSWESlqB9p48SUkMqMSQZ30ms4rxRHoxZqkmTYN7KYMk5w0LMc8MkQOXpZrxtCDPpE2XDWCoRxqDzooqYCfzF9reQZomTV17E9qE3Lr37XhFIK01kvPPSbgBB/ffwF0f+CgvvfI8ZT3inQtnhJgJOF+z8c4Fkixh/6GDeCzFrOY1+xYH9h/izcefx7qSgwdOcuTwMTY2L1DXJX5mMSolyzNWlw/z4IOfIc96Qt8t3Zw3JvcXmYGLzyUs7TnvyLngfoedXIhErefggfG0BAVnL2yyvbPLjSeOhtJxGraqx1PVggcseF5atC+81+AcnTzjyKE1ObeXuogkiWCiExbTHHflqt7XVY7rwghkWcqxQ2torVgeSCPHTqoxxpBnKXVdM5lN2RuOWFtZZmnQwSvY2hlSlPVC7A3Nsm/IOHEn9oBOpOKw8rEVlbwnTQydPKPXzUgCFbaqrUiTAbOiZFbYd1n+8VBzf7avXe5Jv7/HM/d+hTx0o0iTlE4ujMp4bqVUaOIp6bnaWqbTkjRxoWtuawhr55rmrFGIs6oseWrodbvgE9ASOlRVhXOaulqkqvo5j0B0G2jAUtVUbcnYRonta999NHbwwbs+zF0fuIcP3PIiX37kPzArJ3hE2/HQgcNgFSdvuIkXX32JvfE2Go3WU6oLBWVRcOzozXzh83+d7z/2DU6feQNjHJnp8/nP/U3WVg+xb99+EpNf5Qm1xkjuUP6uifNkrjpvjisgepQ+RoBXuT/VOHSTwvLm6Xfod6Xzca/Xxdpaeh2YluufJEnACFQgykkn6FRLQ9UYVjb9DlTajHW8vogtOOdFUs9arnVcF0bAaE0WijW6mW5uUgbFkqYJq1lGnmfUZYXHMRoOUTgyo5p66QaPCzGoPDpFohxZltDrD0RotKrp5oYsyyiKkqIs6HVz6UEQ6vCltNVhEsKiS9nZGQYa61/8EQFBo6Xrj3M1KskWOQbG0+umZFnKcDSlrh0oK1LeVvLMWivKspS0pzaSdYiimQFQ0lrjEOMsO1vdxL8tqNiGUA1deuEpNBb5MgPN3GqZ2zODt6PQaJPR7/Wp6xIF9AerfOQjH+GGEzdw6cIOd9x6L0Vpeeb5H4OSfoVpZvjwvQ+zurLKVx75fba2NwTvUQpnNf3uCscOnyQqPvsmzJqH/eauMWSptDfUzBhNxiz39132VNqbikaxyb5cMUnE05lMK2azEq09s6Kk28kY9Dp4Kx5qksSOS+04KdUubAGCwxmD56ojUum9aBiEMMBa2zAIr3uNQbFgi0QIryOtNoAz2tPNU0ZVSZZJ/frSoIcxUqs9nc6kN6AXxZu6LFhdXSJJNd0sRyFNIRxiFZXX1LYGtYR1MJsVVKXw2E0iaHuSKJIkI5Z4dvKU2tYC/fyFWoKQgrIerKNSHpeKQIVMDELmw+IcQmueldLgpIyTJWkISHGvi5hHRLpd6EnoIYyl1A805F3VXktb2NSY3svW0pULoZnIXtKwi2MYAi3lUaakMzAsLe/nyOFjfOyBBzhx7CY6pkt+RwePZn3fflACglpXsT3axFzI6fR7nD37Os5WJElKnnX5lV/+NW684SRpYqmtJoqMXhPXCdfhlRCeNjc3SJKkaQ0nY3DlM5LP0uA+7esRY1KNNbReMZ0V7F9fxahADjKqIQtBCHO9eIBojQrNa9pwVy10u47lyNZKOOcCOG10K157teO6MAKA8AS8JzYdkfgqWG3X5uWXlvp4DyeOHkQFIYbpeMqgt0SapIwnM6qqIlnusbzcI01MaE/upEbeS1ztnCNPpWlj6SzaW1Hr1S09GIBQ9ltXFbNi1sTXP607/7MNTryWgOSHhWeto7Y26BVU2HpRQUZFjMRJPA2gE5FPi/ULYfWL5r73TAvh089XsPmANDfklPlF8D6lJJqUaDN2c2M4dw6lFBZFWZf88hc+y9EjJ+mkqzhvRGacKc+9+BzPPvcU3nvS1KBqT+0q9nYvcOLI53nj4Ktc3HgbEKCtmBV08x7eeYy2knpT7e59pbXyOFMxKi8x2h1z7MAplE8IIsphE2hZgj54Q1LjMF9PEvChxstpDY8P5KyqLqGTiGR8RPwjszR4Kw0ordquRY0xmmtr5z2NIYgUZhWe67X9gOvGCKigXW9xdbCbvt1tYxWuMr4B9pI5CbB+Lxf31mjS5V6whBI/GWUEF0Ay6d45rAschOAJDnodlnpddKKxHvb2xsyKkvm0XpbnpGWFnZWLfP93uacrj6vHxZc7pFd71zxxJ0lTyrKk8IUUWIVJiZrn/IcS31h9GdxU7xxOieBJWZaieBNms1axNDZQZoMHFCdjvKK2ZPry3f/Kq27+Ft7q58HAy266Qd3JWe8f5fuPvcSTjz1Lb6lDt5cy6HfQPuGxHz3G5s4uAFVR0OsOGI1mHDp0gjvvuh2d1hzdd5gXX3qewWDAAx95mH6nT1GLbsFsViy0K/MqZD0UOF1jdcnIbvONbz3C7Td+iFOHpOOR1zEkCvgKcbzi/6I3EMelrWlR7Vg0+JQUuRVFSZmlIpjTGJUYr8ggWSsIf/T6FJFPcLmSVfOY50Lj956r14kRkJs22qBCjD+/U4mLI1VTxojH0NycEsGRpoIKGvDKuloGW0XgSaGMCchsaA3uHM7VpKmha1Ihmbg6EIl8U4k2K0psZd+nAQj3dLnLvLC629h6Hkr0C39r18n8b10AeSJrLVZaWiuTIjEGF2N93ercx7PY2uKCcEj8bHvZYXfxvjU8BEJPvLiQbop8gMURaePsefr2FeJTIYZt/xkMlRe2xVJnwC99+leo65Knf/IjHvnaH1LZKViDUSJwirPUrmbiPHk2YGP3It/+0X/m/oc+xoHOEW676S7ahIQm0TC1nsRkOO3wuDCWGq8dSpXUesrLp1/mO49+m813LjIdVqQm47677ydPMgHYwn0777Gh30BD2jJB2i2k90Q8pLnLZnHHcR2PZ7i65vCBfQL6zY9icO1jXA+iFNQEGMHDjUa5yVp40RZsx/Xdj+vECNDmRQmGVsdqwTnX57KbDh+kKbSZMwwRLJl3j+L3AHhl2N7bYTgck6YZnTwjS7Usdmepa+nkKiowtomD9eUc2Gvf0dz71GU/5XcmLNboxkHI8YY8f2KMpNkgVIz5FoF3ErbE3LsxGmU0aZrS7/dQiCKtc5ZOt8toPGE6K9A6aYhCEU+JbbpkfMKkjR22gjc0f1uNb+mjq9s4yQJUGdN8R3Rdm2cbPiotw1jYSdXcd4nzoTGmx313P8hSv8eFC2c5fuwE66sH+MY3/5RnXniK/tISt566m26+xtoJzdZwmx8//UPu//CD6EwxoIv2KU4r0kSxutIBr3BeFJ+GwyHW1VTJjN1qi+9885s8++STVLbC6JTTZ9/gwL7D3HvnfY1OX5OG9hIi6UTIP2LXwnNRai5FGsdrzv0JlVuHDh3E2YraOTLV6gzGxR/nuzFiIOI1GKMbfYY4zvL8hBczr2H5Xt7AdWMEYjrPBbJO5FJDGyPFyXT5gr4cAVWASZLm/VJTbprP2NqyO5qws7srzTHqmul0Eq9kLhfc7mjNTvXnAgOicVp8zXsbdOTcXHpKtPV6TYvs6B4GleQgUz2bFlgX4C3vpIhJaeqyoNDQ7XYAT1kWZHkmiDMCHuZZQl3XOFs1yrgmpKN0MCS1lT6DMmZzbuXcPajwGWMgSQzLS32yLGUyKdjdHdIgFN6jlW96BYpBcC25JhibhtCiYimvONSdLOP+D32CTp6HlK/m4IHD3PTMTQzWlnjzxTPMdg0bb21z8OghtrY2eefs2/iTlgPJQVbZh0fhdAVWshhJqrF1iUtnVHrM+Ytn+OKXvsjG+Q2UN+zbd5hTx0/xwP2f4ODqEZRTOOqwqGL4pFFGrt80PAEXyGiR5n0Vj3BuTmxcvID3jjRJ2L+2Sr/fxXl72cIOG4SQBmQuzz2Hxa7LquG9xNfeyxBcJ0YguLWhoUL0CuZ/JmFRWyvofl3XUl/u24UZDcW8e2SMaQxAPEajXYZ7Q5Fm9lHsQQawOV3w3Pz8Q3wXRPnKI8TkC59pDYtv4mzpuKuUpgqMP1/X1GVBGqS2BAXWGCOS0lVVkQy6YgyKgrqSlmJKOdI8xyQmjJNIg1/a3BGh1DwNctmigCutvSpWlpdYW12eM54wHI65tLUj9fZ1fYWMVrwfpTyDXo+lpQFaQV1XGC0t32dFGVBpFXonGrI0owopyjjJa2cboysGMY5dKGrynrqYUQRhDusce9s77O3s8fRPnuMDx+9kfd8yn/7l/4pO3uH8xlm+89g3OP32GT758GfodHqoSmOVpfKiYLQ9ukRnuUOtLLu7WzzyyCNsnr+EVgYSw/33Pswn7vtUKNZS2LrGKteQrxJjSNMk9L2EqqoDeUh6YlZhJ1dXWfjtk0f0C7zC1ZbhcCTjlwjX3+h2sUfPwCiRMke1BU4LizzMK3GiWw/63Y7rwghEgANCzBN29UicmN/5pcBGi3oPPlA35VhETml2nbqOlhUm0ylFVbC81CdNU8qyZnt3WxaHfEt7XRrahTz/5/txBwT4uZzGHHf26OhopfDOAg6jY6VjkKhWhFbb0kpdhTg6TUxTyZanKVVdiSegNYOlPt1OTlGUbF7aEhddQ2IUg0GPurZiUJHsgrOOPE9RxAkuEmyDfo/JZMp0OoUQcqgAKK6uLOPx7O7uYa1lMh0DjjyVmHlpecDSUh/nYHtrm8l0ikJjq4rSt+GLDhhNhmFY7vH21hmO7TuGsRlOLfZrcF5agHlge2uLvd1t7rvnAX7x03+FcsfxvR88RjmZkSrF8QNH+PXP/yZvnX+Vpx5/nA99+ENop5mMxtisoihnVNRYWzIeTvnS7/0hGxc2grEFrRw7u5cA6cnoFWgnz9RbR5pn9LodjJHlI2k902YJQjFYVdeUZRm8N0csxdIBxyHOA6Wx1jKejZkUEzEwSYIOJK/EJORZJiluI3Nf1oVwASIxKI6V/GjnXsOovcZxXRiBZvD8Zfz/4AY3vwu/kaIUQU2VXlz00OIGMRSI9d4O38RXk+kENVNN1d98jXdzXSwu93kA733e2eK7Y0TR2hXmhUZMaIaytrZCmgYWGIqiLCmrCmelLVdd1WRpGobIN7r2ta0pZlPKYsry8jJpllBPpyiEKLS5udkQTNJUmnp08pzJZIL3lqXlpTmmmaPTSTEGxuMJIraSsxZc1rqusXXNeDwWVabxmDFjjDGUdYGzliSRsEJ2o5j2cpgkoZNLRget0F6RuZSl9T7jfJdsmpGpHsZKmzUZx5aQvbK2ytr6PnlmFiazMTM3o7I1O9Mh1WTK9u4mOoUbbz7G9vAS0/GM8XDE2fNn2Nvb48LmRdFH3BoxmUzCJNShbZrh0L5DkjYNIHMUEEnShG6n03imcc6IAVVzj9mLonWWSvrW2mCsZW5moVFLPKpa4StP00FoDn9IkoTegS4mkffH87UbShv/z3vFcX68Fzh4XRgBvKcu58GpRbcp/ikofUFZ1ozGE5y39Htder1eoFrOxf3WBkS7JbpU1jGdTBpDUBRFMBjq/Xv517oFWJgCVz2Cx+OcC+Caot/t0ul0qGop6MnznG63GxarJklS0jJh89IWs9kM5x1VJbtZ/GIVFq4CqlK+u2hUg8NXz00Ea+uG6luUUxSK2UzEUVZWl5sJvr62QlXVJEbjHQyWBvR6cm1pkmCXLEZp9oZ7oQ24wnp5RnhPWVVEjKXJbvi2DFsEVqRaNDc5y/kS42RI0Z1S1RU908O4BNEckDhtOp3yJ1/9Cg9+9GGOHTiKrT2zcspwuMM7F08z01O29i5Q24qyqijLgk7WB6f43ve+y+bWlixuozAq4QOnbuetM2+hlOLokWNcuLjBxx/6OPd/8H7xOEMIJ56QxluHrSQUbTdfj7OWsizpdjoNLwAk7EpC8480MQ1YHSPDqq6ChqH0jpyv1JT5KyS3LM+QupnF6s6Y4QkP+YrnfTmucLXjujACMbZZeG0hfST/jjXatR3jXI3zjtFoxGg0IkkS8jxfyJt2M1lQceBnkynD4bABUsLZaRR8I/VTvX+nP95AXPrv2ofFezyWXq9LJ89J05Q8y654UL6uQWuquqYOUt6dbs50NqGuymYhtey7wLZUqnEtI1dcXe0u1LyparUJRuMR2gQqqtahAUhCN++gFAz6XUxiGgCv08nZ3t4OWgcEg9uMauvRSfArP7ynLC3W1uRZJq5xmtHLeyTWcPrl0zz79pOcuuVG1pcO0iFr2nkXxYwf/PAxnnn5Sc5feptTR09RTC0P3f8plvrL3HjDjTz7+lO89doZfvWX/xpf/s//Hz987LsiWRbEUyWzotBGc2j9EL/xa3+L5557nhMnjrO8vMpsMmNlZQ2NkUUZp0XwCLwXNqVSKmgY2IX55L0NxmN+hKWEWGsRnKlDObcN2oaN9zUPfAcsQv4Lhmgu9lcKjFLiEc5NOWmXEYHB+RDh2rP5ujACsOi2xF0tGof59JHCs9zvkWrFpa3t5gHMu1AgtzwN7qnRwiGo6ir8Ts1nuQQMVGAS8RDE1VLYOjY8efcjGuCG2RUX8/x7mhuFalZIBWBugrKub1zKJhNQVZIq1Ea6NHtPlqYYFJ1OB5OYgODXzKYzaVDppWtvc0NALG5ZHGwk3FBSF9Ht9QIQ6hkMBkynU3Z3dvFWvKQsS+n1ephAWY0Vc8YI2DdV7qrCpu3ufyUk5pwVBl8i7ECtExIUplI89Z2nePLRx1Gpodfrcdutt7Czu8Pe7oizZ8/hvefCxQtcvHiBRGcMBqvUSvPWO2/zp1//BjfdcCO5yVntrYPVWGORfquSljTG4BAxmzzt8eB9DzUPqJ/1US7IiGshESkfacTt9RfFNKR35c76/X67IL2MgXXiHdRV1QyAMfKMY4E2YdEao8EZad4SSVhepMbKcsalSxssLy/T7XabDVF58YxGoxFaKZZXVkjybCGz5b0LakU/gyeglDqBdCQ+FM70r733/6v6ObYnr6uKSxsX6YRYy1pLmqQUZYENRKC4O2Vh8nrr6KYpRVW+y/15nK1xwfXV1zaGgDTT6Hc7ggh6z3Q6pSqvLcu08Nk5uWfg3d0I7xgN95iORwyWBgwGS8F6h8IRJZOlrmssAt4ZRKpaB88hyzKWQ1w9Go3Y2dnFBeMlCzo2TLzahQgYmec5/UGfXr8XxDKEiFQXBZ0sa4CnNMtIO3lYRHGJO5T2DPo9puPJQu27NkaKd66oYW8wcfAeWxZMaov1YpYT4NTRk/yPf/d/4Mtf+xNefftVNocbfO/CBiZNWoGSxnNyVK7mhdeeJ+1kPPt7P6AoC4bP75BlKS+++gIkCu0NeHm+Xhluv/kDfPaTv8Ryb5mVwRJFUTTXpRQ4LT0Hm6tXbYUeBFnxsNC98qRpRjfLqKua6XTapE4b+W/fGkVv1eJ5aWXi5J6Ee2C0eC7OS2lzXVRsXdqkk+fNeihmBUVRSKpZCzC5ur6GSZNAQ/Ah2/XuNPf34wnUwP/svX9CKbUEPK6U+irwW/yc2pNLnbljONxtQKlr5TZ1aOnUkk/8T4fVvcvhbE1RzBrF3yQxOKsuCx+u8VkXBT1o3M73/Iy37O3tUpYF3W6fPM8xSRK6MYv8Gd5TzKZMJzMSY+gMBnjvmE7GVGVBr9cLqTdD6S2NnLmKDsnl2QnV7D5VVTIe7ZEkmjzP8R52trcpy4IkSQLxqM/S6oqAWAsxssLohG6nR7/XYzadyRgo6HRFTHM6mVwRes0fPuAHo8mQ/Str1Fq0HI4fPMrf+xu/ye/+p9/llddeljyLDxBhEIJwTvIvOnFs7VzE4XDYcB+OR7//KHme8zf/2m/Q1Rk/+PEPeO3s66AdZ86fZjDoc2T/UaqiDM0FXUDqDcYkKB9pwCEGD7uqGLBF2XtpdlTL/fr6ConL+amwWJcyHwrHVHAsgw+YSewi5sE7TzGbNYVBas7Ye28Zj0dUdUXe7aAVgQ0ZWLY/SzjgpY3Y+fD3oVLqBaTT8M+tPbnzfu5mIqfbX3UTi6Wv8Xgfa+19HG38VpVFE3r8NN8hdF1pVR6zEnK97xVOeIpi1hgfYwxplqG0YjadzvEeFLW1TCZDlFISBsymjEZDoiKyUn7u+67UMIjfJwi4GE9rYWdrqyEJOSsdnMtiRl1Vkgf3sbDFSgxsZZc3oRt0t9PB1RbndaPWZLQYliIUJCmlFzIPsktaulnG6d0dKus4kK2TWoOuNYOsz6C3BIkJdYw+SMEFYZRasbqywrgcY5XoA/a7PabTCYVzJCbloY9/lNvvvI3lbBmlNcnjmtJW3HD8JKv9ZVxVyI6vHLWu0V6TkNBoUCA1KpF2rZRpxFPk2crkSNMEayuU9mgXPbH3E0YK+NRKM8zt2M42xroJ7xVzzEQfQhuFd77RFjBG0+91qauK4WRClnfI0rwBgq92/FSYgFLqRuDDwA/5GduTq7muxAf3HcTZ8j3d9fe4On46iF+sbtspKJ5jzoxHa/8e1yUbbrvwxQu/LC5+rzN4Bd5ia4u1RXuNSqjFhLiuLCWDIJ18bTAAoUciqpUdJy70q3x3lEL3cruWGltDXRbocF6tZWpkacpobzeQfoSBiG9TUtFILS33yTsd8o4IvkzHE+qsJEkMRTELi0hGQyuFSQwqETmxEweO8L2XnsDfdhvr+QqZyUmc4p4P3M2Lr77CoYMHOHDwAM888wzT2RiF5s677uT2W2/jkW9+leFszFJ/iWOHj3Du3HlGkzHOe55/6XmOHzvBqYMp9971IT5y5wcDqQoMBpSlNCVTX7IzG7GerbFqOsBcE1sleo5xFWqtJbwM6c00SwOBq8YoJV2K8LwrQDx/qHmlqnkwMcjSB0Oh4nu1GN6myEgJ+csYjdKaXrdDJ8sYlSV5npPnGVp7tDZX/35+CiOglBoAvw/8U+/93kI+3f/07cn9XFfi22+6zb8f9/ndDq31NTUG3+UiggvY6rE1EuTBAPj3cV0NBhtBzLkUUWvG3/skUZ/Qz39GuYZHobQYgqKYkSSp6OUrSVXNZjM0WjAVZ7G2mnPF1eVfJderIPYaiHGvdzYYY2lKuLOzLSCXrcPkmzuJal3kLOvQHfRI8gyNIjMJuzs7GKPp9XrimiphfNalZAZM6A68kq0xKFJeeeUFbrn7DjKfsaZ63HPHnSwPBhw7doyzZ89yw/6jXNraZH3/PkbjMV//7rcZFVMMhmpacfqts6IREYDHd85e4skfPMl9v3EPiZfSLxO8TKccI1dwcbrJTrnLUmdAnqZ4a1GpJlGSx5d0auA5IB5NYhKc85hUN+nU2AuyreQMo3xVdHj+pcAA9IH+Ho1AxAbnwl3lvQiIBmwGFc29gJC9vNMU0XU6PYqiYGd7myxLMMm1l/r7MgJK9It+H/h33vs/CC//zO3J586PaYNYWXzEHU01KbtoKOU5NqsGCEZAgXd2zhC8P8PSFmHEz7ThwE9rmv48xqzBP8L3X36GJjwK3WpEHdiQ6KzBELIkD0CSRVXgXOgSfPWZN/+jeVHwFjUXykg79Uj99XiSNMFoQ1VXOGebvHZdzdi8+A4rK+v0B0sUxYzJeMhsNiXLM0ySSu2AB5vKDif0DOkFccsNN2O6hllRsat3KHRBj5y1I6s4VXLDDUe56eRJ9kZDfuf//be8ffY0zleC3htNN+uwMljmzfNviJy8Sbjvzg9y4vAxvHJUUUBWK4azIe8MN/E9g8PS7/bopX2qciYaEwEjMJkoTVnbagk2uXqtgoJPDd6RJWL8pjMhR80/O6MNaZoJzwDwWJSS7kham4YVW5YV02LEfDpl4RmFeYC3jRHGxxnjmc3GWG/JshwgVNzWIrKqfgYjEND+3wFe8N7/87lf/dzakyulCDOCiGW1iGYUglT40OJF1r5bsLLetoOvwjljRdYCA/GKReGb1z3+KkvwahfMwnf/7Mcc/nHV80YeQ8ROwIemJbauQIf6CK2RCFpRBx39haIrNXfpYVxar8DivcbWyMKK3XXm/hQXVTyF+SrN+PuimLG5eYm93W3qSpqL4qWaMQ1UZaUEcFVKiQS8rdke7fB//uG/58SBQ3zoQx/mS9/6MidvvZnltVWOHNjHUrePqjzKKXb39rCmln6KVuN9Te08vX7G+oF13jr7msjBDfrce/+9JInh1QtvYL1jNBmz7/B+hsUE1UsxCSxnA9Zsl2XTDyGQwlhwygY8Q6G1IU1SkjRFayhLQeWr0pGkKWkmhKYk0aQBQ8g7nYAh+CBgm7Q9BQRgCWMaxtkLQJ6aJHgz8yN/2REemvZSTOUVsVUyvq6piolkdIzQyuu6fNfp+n48gY8Dfw94Vin1VHjtf+Hn2J5cKUV/sCQuojFUZUlZFJSFMOSUVnS7PbQRquxkPA6FFzIifiH2bRexIoTSIeV3ddVldY2/X+OIduRni16ufair/VO19ivas7qiDOhvkhisNiFcENe0l3eEN6Gk+4yEsKo1AHOFUcYkJFkmAJKz2KrEWRv0Fuo5UEQu4IqUq2ocV7CVgGTRLVYa7T11WaJ1HfgFhiRNQUlB0crSgGMHD/HYs09SeE/uM579/hPsjoecOnmcW2+9haMnjjNYXaGz3OHjH3+YP/rinzAZSuzvcNR1yg3Hb0TjeWfzHcbTCd/45tf41C/8JQqn0UaTr+SMJrskeYrGs3HhIr3Dx1nO+nR8Ir5WwADiDt7p9gAVCq8EojRA0kRrDldJ52BhqTqyVFiCWmtI2mYiASyShR+JKk3/Aakexadg6wBEyJdET6Gua5TRZHlHwqqqwii5WG9Eih4P0/GIskxIkhSTJoCj2+1fc8q9n+zAd66cms3xc2lPbkzCyuq6WDLnMTql2+vjnGMyGeO9I887xOYe6/t6OFsxHg4bZpzsOsFVY86ORopY2aGxAAAgAElEQVTmXMrtz38shiB/MUcTEMqPhScRFINrh6VqPBmtpcJN4ajKsvGqxJucByxlaLyzdLIOebcvIYWtqcsZo71h09rsmu7PnIGQ+NW3JyZmFRS2duLTKYWzUnegkwSjFEVRcOr4Dbz81qv8+Nkfk5iU5V6PJM3YurTHZrbB2TfPccPtN9PLOuxsbpEY3eAUt912K+v+BL/yC59jMt7jX/3ubzMrZpx/5wJf/+a3OXXTjcxGE5a7fXZnYyoco+GIT3zs4+S1QWcKqz1JIKVJVzSZT2UxC/F6q9brfWzZJvO1KtudG8BWJbaq24yINo2ArU7SgCPImKXdlKIoSUwKymOrWQPuCjcmUOEJ3aeA1BiWlldI0gwIPSpRWFtTlSWurtCJIUlyoZmXM7Ju75oz7PphDIbmIXFwPDJ4SytrwTLHAg0tfdW8C7GPbyyptZaqLPC4BmSLO9SVQcCiOxZfveYRqZjBoMg1vzd/4M91xIU152o3WMPCJcbAUe5GgiUxhNI0JCIrEayMaNNl9+kt48ku3ii63SVMkqLQZHlBWVzOmoyhU/jquaBCh2vBK+HPa92wNWNlaPRWvLe4qqLynq8/+nW+/+yPufOWW3n+1VfZ2Rty8vgJnnvxBWZlyT0fvBdbTPnjP/tTRtOJqEEFDOcj997H/R99kCe/+yYvXXidS2+c5sybbzEtK1RiuHjmAnsXtvjERx7kcx//LBc2L/IHX/sKr77xOnuX9tjfXeLv/9d/i/W1VbQXT0BuMfAE6rIJXRZ8zXmbGJWY556dyNc5vAXvNBbBrTrGQAAAq6rCB1ahC7u9rW1o3iIFYXVgrfrweZSnqiuWshyTSSYj1sg458k73ebpKJ0ETsGAliN75XFdGAFra4a7l3C1AE1ZnoM2DVDlPVKc0evjbM1kNBS0PMSlLU1VynGjGrAMTtQSDGpDXtyvFjd/n379Qjx92cL8L3XMn18prtiLVViEfm4+EsdDXozdjuWyo4se8JK593qPlAz7ULeuaeTN2yUe7nuuk1JzIc1PoRqrJMVkXdIkxdcVxWyMdRaDGIfai7Tb5s42q2trDPf2ePRHP8Ajz/y5l14U+a6y4I8e+WN+4ZOf4h/83d/COc9Xv/k13njzTT5w9x382ue+gCq7/CR5mxMrBzl8+4AT//h/4l/+m3/NcFbwyfsf5vOf+iz9bo8Lmxv8hy/+ITujPZT1HFpZ5zf/yl9l/8qKjIMJhszH+53zl8I8W8CjI2CrGtRwgTGqGv8rNDj1jqoqSJVHKxM6PBUkRmO0sCbTwUC0G7C4qRWQsukZoTFJwmB5hTTLhCIe9DQj21QZFViGCmsriqIgTdOmvdnVjuvCCHhnqWZDAJxSVPVYCCpKg9dhkiuKyTCoqwJzE11QVomNdPAWhCsurmibOozW3El/toD2ykXE6Hvuui5/Yd6t/gs8PHMbTQx0wnaktRE1YeeJ7bwWP+wXligokqyDChLkztWiZ+BqZsNd6lLqEAjqzDq0FFd4CNyBqFCkQo18Yx5jA1Kl6XR6JFk3ZF00ri5xlaO2NYkXrYQzG2f5l//377A7nXD8yFGqc2ebXok1FqM1ysPWcIfff+TLJGjuvvlW/vKnP8uR9cMMlnr00ozTZ/YwzrCcL5EP1ji07xD/3d/+B7x15jQf+8gD7F9d5+W3Xuff/N6/59zF86JBoRWzyRSDmqvfCHei5vwdLy3UlfeYdsrJbxeEXVXgFLSajRELkEXqw/fUVIUVHCZJMUmKV1JdGPkbxsiX+CzH2cU+FxpPMR2hE0OWd8FovPUNbyCyRG34UBpKzq/75iMK0L7dahsL6j1gm4cjnuYi8OeVE4Cp08Vow3QyBAJv3UegTIcBCtLZ2oDz4jo3MfeVi/uqi/0v0gLMxTFxsgnirzFZhzTLcXVJOZuglVt4/7tdq1YCNqEkxWVthS1noDyumraMwvidwXPIej3y/hKJ1symE8rZlLoS7jpN1kIKsRQObysBtKwNMW4Ssgoer+HZF56nUB6VJbz21pvgJQ6uq4pup8uv/uUv8MTTT7I13mPz0ia18jz96ku8ce4c/+wf/VNWltfQzkvbcqVIk5xOKiW3D9/7UR64937KuuSp55/lq49+A6+luafxAqDVypF38nCP7b0mQcxTNJcVprbU2jF1li5J2Gj8Zd5Q0KrQpsFZgvqFJL58+HuY286WVK4mzaQy09PyNJy1QfrNokwigB/Rk7O4umQy3AMPSZo3NOLLi/BgscvxtY7rwggAc26nHO3ijHGxR2FocOjG2hpUkmGyDt1uj9rV1OVUikW8/F6HHC1eNN9imau02HIB9Im6L3/RwN+7HPGBxtkWgKU069JfWqWqa6YBYLN1SUtUebfDU1VTnK/RJm3kstJUCoacs+JmBrEP4hUoj/I1vi5wSUq3KzoOtq6ZzUbMJmO8EyERlMLWpRRfKcnja61JE/m+kpqtcsh9n36Yw/fczKPf/x7P/OgpOmnGzTfdzONPPkGv1+O1V17m9lM38+qZt9ja2hbFHu8ZTke89uZr3HLylBB6gtaiCbJbTisqV7I12uWb332Ur3z1EZyCuio50F/m6MFDfPbTn+HmI8dZ7fQFBwhjI6GR6DVqL3PNKcewHDOrSvr9ddmlFcFbnf+ow9kKFVShxJMMSI2Lc1jeLBJqDlcXKIQIZp0FZ6nqEu9cUC6KVaFBM0IlmMBKnE3G5F1PkuZXhKaXi4m8W+h6fRgBBUq7xstf3Ovlp5/bqpUPXP00J+n0SPIeSguw0l9ax9YF0+EWeItSUa01oa6qoKMv7anSvINUzlWi+FqXzBG53+OaIwr+X8A1aMIdAsJsQGnSvEuWd6lrEbNM0pTl5TXAMZsVlLMRdTWlleVqTkbjJnhQysnYeNER0NBIr3uiYGuIcz0QOAnVbEQ1m8iupTXaGJKsQ2ISunkuAiRpJt1yfAgZlIEkkZCjqnG+pvYl3lZM7Bhyz8HD+8j7HWa7E559+hmMMVza3sLVNZOy4ND+gwy6fZ59/jkGy0tsbG/xk9ee5zOf/EvkpoOyodzXO0blkAt7Gzz7wgs88+Jz/OQnz0kmwmjyNOFv//pf556bb6ebZ7gA+EXIOe7WPnig2imsgmE1461z57jzxpswqKYPRsRpFoZZRa9IwozIcml1a3zzTKPSkq1mIeSTcRbthVBMpMWwaZOI9xowLoUoF2VpFiosCeBg++zjd/g2hrnqcX0YASKgxRzqAldCT2Eiq2Ch8cKvDiW0dVVTWUtdjMCJdoBzHl9MUUkaLLX0FEjSIECCAittn99fReJlb1gQIr3yuv98h2rvVxvSvIs2KfnSGkmaY8oZdTnFI8CH0opOb0Cn22W8t0k5G7aZDC4fTxVCimAMAmqsCQUrOqalVEDyCcbRBXc1TGtX4xyU1YwynltprFWkSVfSgLbCGI9G3F2HEyPlHSsqYWZ6THue4zfewA03nubV516Ra6iFo3BpZ4dOr8fy0gpbW1t88O57uHDhAnsm5bEnHudfFP+Khx/6GNqtUKsJT7zwOEurS+xsb/KlL32JaVngKyc6hknC/Xfdw5G1dfJOKjtteNxKGdHtC2Nv264hVL7iez/6PicPH6MTWHetpnVADnwbMkmmRoUUo2UeUJWW4ZL1iqGRtQGT8W1GS6oJg45kIs9Y6wSVqBB+yTNwtg7ZMB9owR6cxTpLmqbivcVOJNe7JyCFL20MOv+b5phDXY1JUdpQVzVlPQRX0+0PyPOc1HsKO6OypgHUPDU2KMEqQpVfWaDqEhBpqKb52HsagctChvlWVnM7+BXX/34PH8MSWZAmTWUXCBVsSoPJDLNJRWYUWufBS5IFapIEk2RyKmfFhfcC6nkfqcGGiJsoFdR9tSJVLailQ/8Aa+umRZnCE2EqpWJq0DcAmvTQc5SzESqGFrYmNwZtMrzJUGOp3LPeQ12xdfESX/7iH7O5scnq6iqbm5vBA5HvOXv+HGfOngUP5y5eYDadsX/ffpIs5YmfPMvjzz/FoLPO8RuPs7z6IW47fAP68EnefPB1vvqdb7Fv/xqT6QylNLt7Q9bWlkm9w2pPDaQyIwCotReMoXa8fuYMJ0+c4JVzb7M3G7E86NFWF8aj1RVsd2CNcgo0eG9JnMVFzA8dxEOFN+CsDaFHCBO0D4tV/veuxlc1DoPTNUngGHgSYch6j7MF0+EIb+tgwENrPRbL7q//cACphLpyI55bUOEXXqlQ1eVJkth6ecZ0AmnXk+Y9TNahrgrAomO+1vuWdhyUcHzI17a88Pd9ue1G0Dboa693Icb8KY85IFCkogQMQmlcOaWoC1xdQ21xiSMxUe++DkQT6PcHwehJmqiqLf3BCl5pkjQsRm8px3sUEzGieIvztlmA3oGlVRkWa+pCPBrv7rJsiavxWKLmfnyvcnVIUQVvQTsSIC9rHv2TP2N0cYfUpFzauBTsqIindvKc8XAUCGRSmjwcjrhw8R1AoZMM4xSdPOftV9/ht3/n/+LWk6f43Cc/xed/4bN87IEHOLhvH3vbW3hrWV1bJUsTptScne7h8RzvrZICOnRdenvrEs++/hpb71ygTuEPv/Y1XnvuRaqdCb/11//GgvuvIcT2ENuIK1/hlOb106dZW1lifWmpZWoqQv8FHToUhc0nFGHJvavQztBj0lzCKVvjXEVVlmiTyGuIvBjO4esAzlpFFQFwrcX4NN7OdW8EAshyxSK62mFxdUBiE6n9trakLmrqakqZdlDe4n0ZTuQC602H9I0Lk92iiVpwIRb7aXbusDpi9n4eJf7zOABX/wqLK6dS957meGWoAa0MWdol6/VF4NNrjNKU1YSqmGBMhjIdSBIwwpRMOgO80qBBqwStcjpL4haXkx0xNAHx8krLpKoDl6CpE6DdtWhN3GJCwi0aQW+x5QRnS9CKyXTIqxfP8oEbTlEUFRcuXsB6iytrEiQu9whGUdWBsuwV1jm2t7fbjdLH5pyO3fGE207ex2c/djevn36Rs5vnWOp3uPHQITyO3n5pKV5p2K4K3tjbYKeekhlN4SvWsz6dJOPsxiX+9f/+fzDeG/PQRz7Ml770Rc6evcDSYMCpkycCqNzetQp9EXwABeOvzu1s8Sdf/xr/zd/6DZEoay7Zga9xkX/l2yYl3rvW8nuNTgJPxkg3ZFtVspnVNQ6FSXK8E10JpeR9eI9yVr5P66YsXDyOaxPbrgsjoJSm012mrgucFbS0HTphSUVWoMYT8+E2dMgxyoMS3jahpZZBWkGFbxCnLzYaCSlD+W5Fw3B7nyBfg5eFa4xIL9BOhiuwjfc69zzqMY+FBOJINcEpjUeTZF2SPMM6Lx2EsLKInSUxKVmnT9rpg07x3uLRsnsEworyFqWlFVfeW6IqJxAwkctLWQmGst1NdDPZo0qzn1v4MUCIhw7ghPOVYGbacebCWZb7fQ72V/hrv/Q5ur0+l7a2SLRoDOxOJ7yzs82502c5f/68VEomBlsW9LOED9/zQYqi4ulXXsTohKSTYi089sRTbBWb9Pat8M50l9mOo9/t0jUJRqdcGk45M91iqi0ugVJ5tt2MUWWphjXf+sY32RmPSJXmzDvvcPLIEb7wS5/jP37pizz80YfIuwPKqkC7Ojwn12gPai9P7dLumN/9vT8ELP08I4FmHspQWMFVdIJOEgh9DCN0ECX0ra3ELId0ofLSmyJSwJ31aN2RykyTybmdpfYieSaMTOnF6b0UG13ruC6MgGRvK3SicU4mltEmkDYMnd4y1nmK6R7eVehmssZ6gKstMNXEqgI4xl2q1bIPCaGmy8xCvuddPflWtadBiVXSoMICXEa9/UVCyZWnChZFmaaRirfV3Dv9XOGPxStxs50tBR9RAgCVRQk6EQ66ziirgjQ30NSeR8hC7tM5AVNVktFdXme26/BuRqzaVPOU5WYsghGY161U0UT46Ei040K0lqLaa73n7PYlsn6f1zYvcGh1jc89/HFMfA4eLLBbzPjnv/PbrCSGzpHDXNy4BAoGayv8+hc+z/33fIgEw2NPP0Xa7XFxc8LTz53nqVdeYFru8Opbb3P8xDFO3nKCQwcOsrq6zMrRw6T7lrF7JW48JLEGk3bQwMvPvcyTjz3J+bfOkGjDTTefxE6mvPX2W/zSpz/JP/w7v8Xa2jEyY9B2RjnaQvlKNo/m7hUbe3v82z/4I1546WV+7Qu/RFUXJFlOgGzaI8wJrURhGO/b34fwVQG4CpVoQf9rh3Jtgb1WQYvQZHitRTFaaZKkQ5LmlMWQajbG+Shz/3NSFvovdniErBImgkZEE7VW1M5RV5Y872J6S1TFWBaAs8GytsslhunNv+fkYVQEm3xkTonSb/QKpENMILy4Obdv3sCInzX3RZJKiotfDIKg9XhEESiKUVzNroSQIraVgqCviA7n9As3Ja64o56NsVWJSXPSTERCtXf0un1UkLsW8c4Yb6rA3Q9ipsiii0zMJO3QXVqlHO9gK3kOrWD4vPEK+EQ0dAvFWvNj3hpJH40KHq8Ub54+wzeeepyDR4+wPFji5pUDrHW66Mw097uS5fyTv/P3WV1apvaeneEexmhyk7DWX5KdUCl0bvizb3+Ls5dG7Fu/CYtDGw3GcG5jiwtbW9x+94f49c/+Kqs33kitcrrDKXs7FxlePIu99Cbn33yDb33lWxTTguV8wOEjB/HWcfuHP8jzLz7PH33ta/zKpz+PyTK8l85AzlbY6VD0BMNMObexzb//4h/xzPOv0Ot16XVyXj99hrtuviUY1MV5Sl1jVd2MdbMQkLBLNrcanEKnHXSS4Son+I1SorNoa1AVypvG23DKY0xO0hmQ5r1Q++CorntPQCmMMsFcxthK4W1I25RDinKM14Zoe1u+9twi9a0rHdV7owCEZAra30XhzFbzPyoL2YZhJRvoZWh/oMo2GWIvUlTeK7xXBL1qeYdvg5o2hFh8GM63pbmxUGUx6yjvF8DZx2ASrMW5GeNihDIyQYWxpjBJRtZfwaloTACc7ApKN9cRRUesrSlmQ7QrSRovSIvstmxJc/cfLynWIcxfahP9XvZ85YYSr7n/A/fwle98m2d//CTjnSF/6WMfY73T5VB/iaW8QzfLyJTh8No+PJ6u9yytrs9tpS3mcnHjEi++/hpZfx2rPCYxaNNndX2N7uoy933mF3ngC79KlQ/YqBTF1DHedmxdTNH+OPX4LN/9+g9QDtZXljh8YD/dQY+XX36Fl7/yFvsPrHPjyVNsj4a8s3uR9dV9dFWX7tJ+6rRLMdqiqgtefvsM/+nLj/DSq29jq4qjt9zEn37zUf7ZP/nvMQFrumIJ6rb6VbWzOoRu8hvtPd5WWC85f3HAdGDOenAV3irQkoKVVGIu8zZLQWn8xKIc0rfzGsd1YQSUUiTdgdyMc3hr8XWF93UDbyraXVWop0mDo0Ccq9GStkPq8aGXXhTmiMYjdgLWTfZRNOFV0CrwjdvW7oZxAvqw4CP0Kgu3UVhzckWXSz2352pf0d61Z58LXeZWW3hndAdCNVgowClsDV5cQeUsWapJvEVXFWneweskeOo+VMJFADQq50qiK4mppHiPSqG9Fs/pKgvw8rtqft/8lDGSZ6WpUGxMRjz+8nM8eO+97E1H/PDHT9DtZtxz5x10jMZ4OH3uPKuDFfqDPt1eh6z5ilB9qMVjm4xnbG5v41PRJlDKs395ibtuv5lf+Kt/g8nxG9Cr+9mawOa5PXbPbbFx+jzbF9+h3itQmea2O9ZIcsNsOsKoLnme8NwLz6F1yrG1/fzCQx/n3nvvo99dZnPvEm9un+HBG+/DYNBZh7rT59uPPsGX//NXOX9pU+aZ9mzv7mHrmuUsIXqIbQUnjRfllWmETBRBNBSptPS2xtZl2BQqvK3FUBgxBQYf1J0dihSPQqsE4xPsbCbpxSTF25K6mKDT7uUPrjmuCyOA0uT9faBTaltLJWBd4eqZ0EI92GqGqqQ5Jk4ac3il2yko8UNYjC5kAYIs+Tz9VgVX2NbBICQhXAh1BkokqHC6Sd0surfhksNqVTpEvLGcdM51j7hDs136y5GBudQQbT/EaKzaukEfK3SlaKWZSFB7qGoHRtqKK52SZj1MnuN1QpKKBLetCkGOAwrtlcYjTTFdVaBs3Xg+4ohJWLK4g8WrV61HEn+j2nuOsTLKU7mKV98+x5Mvv8xkNuGeW27lU3fdw/ndbe6+6VYOra+zNx4xqwq+//rrPPnay3z6E59EDS8y3Z6wb7BCP9ckpk9VWvpdQ5prXnzrNE88/wrdrMenPvwAZ85s8Zt//79l/aYjbBy/nUL12btQ8PqPnuPiK28ym4xRdY13oYy58GxvrJAkAz58+wfYd3Cd++65k1/9xc9yZuMid566mVuP3YLPengH2Tglm+1y/tJZJpMZ2zs7fP+xH/PDHz3BdDIjplBX1tbZ2NjgzpuOMuh1MTppxi4WfZk0x2mREzcmQysTZNymxNRBkuagFK6ahc0kSLKFqlDvpCZBeY8PKlJeSZrXqzE40HoJo6GmRvmCax3XhRFQ2khVm2+ZTyrTmCxHeU2Cw3d7wv4rp5SjDUkDxt2y2T69LOimiWVEsq8sGG4WMxZ8RLoCbzxSMxvjMHetcAUOGRlkPhqLxoWObsp82BGxhhZH8E1cGM7h40lV0xVXaKRG3PmY8vG2UcItqgJfSbHOrLSsoFlZDiIhAQfxYcFX5UxkzZMMZ0t8OcLbGTG9p8KYoYM/s2AJYkgl/3LhhnXEB5rPyzk2dvawXvOXP/kplvKEjtGB8rzOrUcPo73Hac2ZnR2GyvHQHSeYeQ1lSSfp08u7HF1bYnc44fz2Bm+cH3L82Am+/fTTPPDAw6wPBmiX86rb4SdvXOKGO++jrPrsbY14/ntPsPXaaVRZ46mbalLvJbTaOHuRz3zmV3n5h3/CY489zifuuYdb9x/mxNp+ZrbildNvMqsd4+lQGtE4T1XXXNzY5OlnnufM2+ewVjwT7xyDQZ/xaEJVFtxx553orNNkZaIQrgMwiSx+HwuDKjxVU80Zx1ErAr40N+GcUN5VwKaUd6D9XGFdYB76GldN0MagXI0tr3dgUOnQFqrEKEE6XYyhvcVVU2wpGgLe1igfdq1IY/VhR/ZedjelUJgWXGuqrObsRXS5Y6XifJwbgonWLW+PxZ08XP7/T92b/Vp6needv7XWN+3xzHONZJEskiZFS3Ii2XLcdmxBgYfAiN0OjAS5CBD0df6B7ou+6AYa6JueEqAv3I0G3EGQIEAbARxHsmxZskVNJEWyyJpODWee9vxNa+iLtb59jmTRNuC+YG+iWKd2ndr77O9b613v+7zP+zzhL8SPPNGkDs3peBWPUCAirPGpgZIiWFqFzEVKn80IkMKzIy2OOG6D8Ke3cxpqzXSWeyk269BGU1QlkUpwwtHp9L0DX+gdIyUySVGRRNcVppyBrTE6921DYS9//sDF/8sck6s1v0A1/A4XFqJr2qUOZMzm9gvcfGkJk48x5RRcTaSgJ+MAISikirm9eYub11/h3339j/j6t77B8uoCX3jjp0iWltmfjOilCXdub/M//Kt/xcqN6/TWFkkWJH/v5z/D2WHN9x48Ze1zP8O0u8rgYMiDb73DxdOnyKrGOoMNZaHDglPgDGWe870f7PPB998hiRTf/vADRmVOZcE5i2z1Wb19m/ocymnJaDzi0aMnfHTvPheDcfiYHkfqdDuUZUVVadI0Jm23eP/xY7bWN1haWCIREoln7vn5ldqHfltjTYFzGj8Ib0Ml6stEzywUCKEQQl46a9OwPrUXl6UBfsPtkQLrtG+jR4pP0NYDPi1BAABvwdxsFunEXBLb6+p71pyKE6yovZlCEMHwF9PvbCE9en2Z+vvXbja4DwbNqXUpSDJf2O6KmEQIDFd3/V/aE3/NX/gA8eNAmUDIKFhfizno00hYCeGwtvbOINoAfhNrPUPGviWEEKg4QQhv1aZNTW0sTmhqo3ETx2pd0k4ChRgPBDoR4aQgkipcv5jK1jhXz/cuhLKDy8DVfBoxxxMEyAiZtHBE/rVMiTMVFt+WirMuxD0QESbKGBcli60O1AXWaZTKECoGlaKyDk4l/OaXf4u15XW0tCRIVtZ2cKZiMB4hrOHnf+kXeT48BRtzeHLKNz9+gC41r/3GL6GvvcDZ8wse/sUPGD/b9wg8oU17tQMUxsiFlTjX4sU7r3F69IS1tU1K54FVooSo1+PgyXPOj4559vgpT3efcXJyhtH+4GkygCRJKHLv6myxbO1soVLJ87Mjji5OWe50ub61zdrCEqnyfpK+f+8DgHAu8AyabkHYzNLrHnoR0yQcBtqPaJt6XmzK5vsQGAvGakqjKeuCWVEyy3OKMv+klfvpCALW+Om1eQ/b2cBp9/13kfRJ006IoAZbOCJRIYzB6sKnRVIEUC+cekGAUXiQ4C/n8DQJQVOHSwQmCHD6ZxBcGaedP8snxVRx5ffLjPgqx6xJ5TxYJmWEUwrws/0+OfTdEYXFmcpTQnXtATpncEYjRQoi9kMvSgSmr5cGtxaM9SPSR8eH3Ny+4TOPBuQUEpzCGE8QciZHCoN1goaYdQXY+LFP6C6DWgBErakRkUBlGWiJKWoiobDWUBU5sfJyV4937/Gv/+//i9/89d/kZ19/k0gIkInnMUQpiAgn4MGTj/i7n/kc/dYCwoFVDl0bkM9559G7mFbKslzh3g/vUVeSH/zgfd740s+x8eoX2Xt8wu73vk9+fDIf5nM0ghsGg0fcLQaDQIZ27Juf+VmUfYnW4gq1gdPzAednQ06OTjg/PeNiOGSW57517JoCLgz+ICjLMELlLHEEL79wg6qcYKMYqxTHo4rTyYClbp/b2zdYXVxGCYlwChVlHuOyOgQnAuTiDzgZ7om1dehc4bMPNMY5auMotSUvK/KyJC8LqrqiNtq7RSHDmvuUZwIqjJ4GKco5F/1tiksAACAASURBVMWP+0hQns2npAm9d39Twfi+sJAgIlTaxdQl1FPAXM4KhPfxdZNCyMjXUs56cDHOUFGKrXKcLRHOzvvtl4ie9Ui+aFTdXMgagMZ1Bp8OeyT4snC43EqXOonWyWAf5ZBxikzb6GKGsHV4X4lSPpsxzl6msrbG1hYZOZyKwVp//aTE6mAK6hzGaS6GZywvLrO84EVcLY5GqzESEuSEYnQGtgDhLcKttYGsdDlh2DzmsKDwWIV1FmwFVY2pZ6Elarz1txCetuy8QtHtjRX+q//yH/HNd95j//lzfuPL/4BUuDA5ayEyCCnpdDp89dtf58tf+GXaSYzVNS6ULt/59tu0V1ZYWV7BGTg7OWNSlLy1+grnZzW7332H/OgUrMWE6/AjJWHT8Zknen5jXIxyUlfz4Yff5ODoiGJaoLX2fgtNTJyfJY6G0DMnrOF9HpCC7e11VlcX59fChtReOsnp+JzB/RGL3T43N66xubpNoloYPaa2hQ8txjNeXWi3WmeptfWDWyEAGWuYFjPKypcf2gWsgybohZ9TiTkQ/MlH19/MdyAD/gRIw/f/W+fcfy2EuA38PrACfBf4p865SgiR4l2MPwecAb/jnNv9q96jUfxRod71tY/BWI3EhPmAGlcVuGqCDHWRNUFPXShknCHiFirroicCWY2QOOwcufeLV2VtVNL1Fzn4GqqsgxMRKq0wusCaGqViCCmzdRpMjTY5GI0MgaipoR2XKbNvzVtQCiUTrKlp6J7OWohbJL01rEhxpgajUVkPF2dECHQxQto6LIJmATfqts0Fs4jAnIylJY4UtmwSyUC5FmCdoSwrnA0egeDTWGFBRtS28joO1tfx3v6sAVc/2baqWVBKhvLMWqzWl6QY0fzmsHWBlI5IWG5vbnA2GvPf/S//mhrJP/zyV+ikkR88qvzocWpLinLIH/zZf+C1rWsIN0Prmn//h3/K9+89YG1licFoRlkaVKzoL92mtXibZ995SHF6hjBNCRCQ86YMCNhMs7GbKUiB5f79jxkdP6IsKj801aiNXi3jQrZFuI82KFcJ2cyiOKJI8uZn7tLpehpvM9FHk97j6dMXk3NGszFPDvfYWFsjwvM0rKkxTuOcp3Q75/ED6/ByYXOsoMnERMiWmWcIzD9zACFdg9N88uNvkgmUwC855ybBiegbQoj/CPxL4H90zv2+EOJ/A/453oH4nwMXzrk7Qoh/DPz3wO/81W9hEfUMJyPvLeBAOo2rZzhTYeoSZysEjd1TGKsVHhwhfK9xGpV2SbM2lSlxrkbOJcQcTkisiCHq+BvjLDLGa7whccpnBN6qKvTenWcxCmeJncVWY1x5HhRhwupogoyMkMpr93segh9aapSLiBKsc9TFBBl7aXWXdH1NbTTSaSIM1mgUElyN0TOk8Mw0//mD5qKtwdVkiSIxYq583PgJOOfVl2ezIc6s4JzydahxOFsjlMRZfy0lxRWeT7OifqSoaT5p+KIR8XDe/MS5MAruws/QMBOtp9dq58eiLSx329y+vsmf/NkfI5XjrZ96jchU1MWMypRM64rxdICzlvvGsLXYxWjN4ekFSZrxhc++wQ/efQgyYWljg7tf/m0uDsacPnyEq4v5JhFWcCnS0ZzeMFePCoeCsxWnh/uYIvebej5/f6UsajbflaDi96Gds0sFgls3N9jaXvTMzsBFkaEUvVpGCQHGVQyLc8Z7F0TKMxHTSKGCQ7cvYcS8idysYYvvkuNCFtmAgeH13Tx2XSEVCb8eP+nxN/EdcMAk/DEOvxzwS8Dvhud/D/hv8EHgH4avAf4t8D8JIYT7q0TOrMXmY4hiaiF8raxrRD0F50VAJBYnFCZqIZ1FOO2PXZoUWONq4/XW4i6qtYizBULnYYNI4rSDTHrYOc/fnwjC+cksN6cWiwZBvCwmpAtBI0HXKULq+YWVoTKQUYJQLd8us6V3TxYJVkokgriziK5LTwZRMVq1EICSUFcFtpyCLnAUCGuR1njUHhfmKBrbdjc/cGPh6KSKViwxlRf6mJ8UzqCrMVUxJE0yvzkcQXBFEKkUp3pYMwsrR3I5DNXQg6/gAnNwQ1w+MadhO4QMCbILM/NCYpxFqNgXFwo21jb4F//0dxnmBX/+7jv8p28ccGfnOkvtboArBJmQbGxvgoGP9w7Yf7rPwuIincVl1leu82v/4HXiNIL+FtW113n7P/4ptvBGJM3+FaEMaPAAmi5GA3YCOIGuC2xVME9fHDSb0MeBsPHnr+Vfw+9x68smodjYXORLX/oMcXQZhJsMQF1pG/mXcGFi0uCspLKW2jhq7YiVdzFKlEJIv7awEmearoLP5gT+FknnNSaM9eItwgnPFxFXXKekQ8i/5RSh8Efud4E7wP8MPAQGzrmm+dg4D8MVV2LnnBZCDPElw+mPvebclXhnYxMZnFIIvdJIKf8lEmSMFdJvDOM3v1BRuMkCVIQTQXgjihEEPwIhIWoRSYm3bo2xKg7Aip3v9QYaFEHPTVg/aCSEwEmFQ3lLaCQCRZz1sKXvwzb7DUTYqBapBAhFHGfEaQftQo2nMqJYeyITAkkdgo8iytqItIXTFegCU42x9djnga7p3zf94EvisrOGroq5trTAwWjCpCj9dCGORCkvmlHXCJXQTGMKqXDOEEUCbROU3MCWI5wtgeaWNpvik2O3/9wyVMaOS4KT9Q5JQO00eTWhLi3jacFoNqG2JVVds7myRi1hWtX0UsWjR095/9lDXn3rLh99/JDlpUW+/hffYWfjJm/81Ov0+/2wcWtKrcmubfD0/hPGR8eehWubAOBCS9Bc3usm6DdZIR4sM3U5R9obzMCFMs86FyS95tV2uN+XpYIQiv5Cyi/84mfp9jK/ktxleQgEz0YZ7pnwmogChJNoHQQ/REUlvH6jiWMqKUjiiDiIlJjC4uddwro0odtjDHEmiJQLgQKccdA4ETe4mPxbAoPOOQO8JYRYBP49cPdv8u/+mtecuxK/8cqrDuPRVycF0misjQLPXZBXNWVpcNpSFiVCRWhjvU22AK0tdeU7DEL4NNcYT+F0zpGmCUmakmVegqvTbROl6dy/z4+C+sElYybYYuJPXyWRSQdrIYpbIV2sfSdCKaT2p6dDBKdYizHT0P93CJmQ6ylJuoyMWhjna33hpEf/XYVoNI2iFlZECJFglENmEVGSYadnCD2D0JKS85Cjaai0kavIpGAxEUTWcwG08aIT7W6ftNX2GYWtMLbC1DWUOTpKcUmLOOlSmxxR5X4MFU/hnZOx5ilA87sK2YYPi27OlhRo45gVJePpjGlRMitLr4loQiaDxTjtfffSmJPBkJ3tLZ7PznkyOuP+o6d89PAxuqz59V/7dX7xS79CFqc468hnZcjsHbbdJ2ot8eyH3/Djts2QfsPLsKFMvFrbz5M8F0bHHbqa0STcCK+b5JwAe0lG80HO+M6AA4duoGHSRPHlX/5Zru+sYAMQaIORTvPjWBkIWy6MqzuHEIqqrMlnZZACE0ynJZES9Bd6pK0EKx2F9WskSWMvfGK9QaoQ3sZeyohialBRRFXXKOWDh4q9bZnRHoCO/7/yHXDODYQQXwO+CCwKIaKQDVx1Hm5ciZ8Lb4W6gAcIP/GhjcUKRUyJ0R79rIqCybRiOK3IZxW69im9EG4+wy2alN010dffAF37KGnDqZZPp0ginPPSVXGqiJWilbXprSyztL5Oq5XhnEHFLYhSpK2x1RSqsX8/q4lEgq4HWGeQQiFl5vvrUoFTSOvJM+CwUQcVdTF6CLpAG4OKuzgZY6XHKpQVoVcMUmhcJCByKC0xKIRSiGiKMHkYQPJ6Ak2q2aDAwnm9vE4i6KUZWeTVg0oRYUWGsyWmmmLLMQ0rUDkPgOlKo6lwxlthWRc6MNhgShoYg6FVetkxvUydPSdDUWvHx4+fUBkfrmrtuR0CiUZjrMUpQY1BJZJimHP09ICV3gKn5ZDd509ZXVtiaWGR1aV1ep0+ThvyOvf4Q7PBgP6t1zh6ekIxGCKtDWQraJx/uOo1cTWbaYIEDrAUxfSyQHCXKb8vAWyz7v0HdxZv3OrT/HYa85WvfJEXX1xFoDy2IyxO2CvBx18/Y5pOAYD01ZZUXiQXidGGrswQDvLJjNPjU9bWV+j3Wzjr25teTNdgMd6iTHijkbLW5OMxkYpotzIm5ZQo8VmK017GPS/+FjwBIcQaUIcA0AJ+BQ/2fQ34LXyH4J/xo67E/wz4Vvj7r/6VeABQI9grM9pJl2k9YzadUI4rzHiAMA7jFBiP5PqWt8FJHxWx/nRBNDJbIW5bE9I6hyQorARtaesMRgrKvOBiMGT/+T7Ly8usra3Q7XRRaYJxFdJUOF0Rt1ewURuNA7VAbEuEiLHWS51FUYLVM+rZCIEO9WOBcGm4UTVx2sZJibAzpDUYAzKK0LpEuBKLQkady1PK1H6zthb8x9QzRFhq/oOaOU4gZYq0DisqZBSDjBEyIsaBK3BlgbIFSjQ6Bc5r8NsKhUPSWG15hqIUgYgVYGefSTeodJPUNlvJf2Jr4OjsAtIMPauwxgtn6LpC114rIusm5FRMixJTCzaWV9j4mSVQijKymLJme/smL75wG2EFVV6E++YFZbUNLLpWh42tO7z/1XdQ2nmwk2bzejq1/3PTxvOf2X/ZMBstuIos8S7JWpsrOc/lcnXzlnQgGDkBQrK4nPJrX/l5rm9tYiuLP2gdOpQPUexHo2XINJVUWOfQ1uNWvpsgkEIBCqMVkbFEwmtntropRmuODy+IIknW9plrlraIUj8RqGvNrJgCgv5yj0TFVHnhHZ60JU0S8qqkLGYk6d9uinAL+L2AC0jg3zjn/h8hxAfA7wsh/lvg+3j7csLv/6cQ4gFwDvzjv+4NrIX3zmZYB7GQKDqU4ynLWhJpX+NiA+Jq/OI0IfIDIILKDYQFE26k9Keetoa6tujai40qqzCR9MitNZhZzqPHT/kgn9DqdLn18ivcuvsSMl0Gzqj1EIlGyASlWjiZ+gATRpXLqkDYGlQjyeHloStTIOM2UiUYmfgFWU/A1KBiqrJAGYvLVlBpMIx0AlTs1WucxKk2spNi65mnF1cl0hQ4PUXYyiPUwkIMqUgpZZevv/1DjNX83GffoCMLlA4ajtJPSXpNAIt0JkDNYVhINvyHRurKX1yfCIR2VJMRSElVa84GA85HY5yQGAtFVYeU2qCDUWeaRqgowtQVkaxZSTNwiiyW1Inmo909vvrn3+XW1k2u79xCFwZjnCe7WIM1IbXFr4H+zgvkhWRyeo6y1vNL5q3AwBKyQfXnx86fBqUXOBQ52+tdWsk19p/v+0EgQjkQlhBBXXleMgCrKy1+9Vd/gY21PgiDUN5r0AXykRACUzvfflaSsq58YIgUcRL7ddCUCOGgUolCiBgHJK00dHEEZa4pigLjBHlRMS1qJJCmCVmW0lloIYQklgpbVRBbokBEcsZwdnaGUjFng8En7r+/SXfgXeCnf8Lzj4C/8xOeL4Df/ute9+pjPJnQlorT81MqldBu9Ridn7KQgXQSGeYAKm1wzlFXtY+4wiEVSCVQyvet/VyOxFkv4+Scn65TUmCDPp6uNE57g4hYScYnJ1TnQ5yx7D99xsn9B3T0VzDdlO5Kn+XFRe/xhvUNR+fBvcpUVOUE6aYoJ5EqQQivAZ9kfYjbEPUQKLAVwmlUshDsvkHYFKuCUlKd45TDm34onErwUKTfpCrzqsIydiinMfkprjxHWIuIu6BiJnnJv/uD/8xfvPsRUaLY29vnd77yRRayBIG87N2HHd4oNPm93oiM2gCs4YFEGXlGX1AqtsZLkw/HE57tHzObVh6Vl2YuN1aUBUJAnMTz9qm2Bc5BJBKU8v1140r+6Bvf43sfPuTWzRfZ3txBVznGGIzxAJq1BqvrUAZ4qD1d2+H5x0+hKtFNhtJo8gfEvgHxuNIxgKac8QVKrEpiVbOyskir3eL44IjzswvqugZ8Le1FZ5pSVHHnxS1+5ctfoNtNcMaipQHjdf6c9JiNNTb090XgFASlLAu6NNR1RZIkRHHEJdHMZzAIiQ3AohWOqO3oZH4tCBuHAAY4Q1HOiOKIOE2orUZIR5xKz7i1Am00S8sdoiijXX3KR4klkt17D9jZWefd77+DRLGYSNjoeaJEkK52eF60C7RbZzVWeHqMVKCNr9V1XaMQVFr7ughDpCQI69lVthHvMGQiQjvBK2++gSw1h/v73H+6y59/9evc+eyb5KMpeX/C4s4q3V4PYy2TyRkXo1MGw2PyKsco682pvFw/0glUlCFERJx22Vx/gYXeOghJLVKETPyGEZHHHgL70ZkZ0iU4Cs8biFIkAi3DIhBeck0bi0x6nq2nc1AZxB2+9rU/5I/+9BuY2geTbx4fs5gYfusrP+fn1sXl5m8owo3uAnApKSYEUsaIeAEbtSFSeHkXCbri8GCPZ0+fUVYFSIijGCXBCEMpNNOopq0SbzRia4RVRJH/PodH94XUVNb3/ze3trixs0NdlegA8hnjwTUPKtZoY1EyRnRadJevc+/73wvgnw8ADa26aY3Ny4GQCbjQChI4T9elQNQjyiADnkSKtbVl0jRhNsuZTmYUeREAR0MqLTe3lvn5X/xpFldaIAzGKMa6YiGOcNLLh0gLMvJy98b4U76VNJ0sn03I2Ls+65DtgCCJ4wAm+ixMKoGMmhkDF8xHCW1QF5SjBLWrQVuSJEYmEuEEkZE4A4mKSdoJzlo6IvvE/fepCAK6rvjhu+9i9V0+/9nP8eE77yKxlKUlwmGlAKuptPYnRO3vvx9a06SZQMkIJRWRkOjESzp34xYLaYvT6ZTRZIog8grDytd6F0fHHJ+dMxmO2H/6jC99/rMMxhdYJRhdXPDet77N3/+lX6R7MeLk9BS9voKJNBd6yMVkwKzOsdIhS0MlBSpyuMgROXA2BwSyPGM0OmCxf4Odnbt0kxZSxhiZBEDN89G1LpjkUzr9ZWIhoDxDTEpslKE6K54iTIxw0g/q1AVIhYxbiCSlEoqF/gKvvfwqL718FyENx3u7DAYX4YTUc3bZJfuhQfkuA4FF4eIEp1KIMlCJ5687y2w2Znf3ERfDE1TsWFhoB/DMEkWeo55ojdSCg/NTVvvLdKPEq+s4R137bEApgZCCVCT82t//ee4/OaPUFbb2tb91BmehqjRVVfmT2QmIKjrrWwwuZtSjCTiHbL6fS17A1V/+1Jz/D4fPpCLOONrfR6YJ7XaLJImpqoo0Tej1erABpydnTKcznHN0pObOC8usrmYgDJNKcHB8wu2tVVRkgRppha8EQ3alYo+nXEquNQ5B4eBy4PBeD0JYnA60eeV1IQU29PhFM7Douw/Ozb8WCKzV5GWNDRLvUigiPAGp6QpoXX/i/vtUBAGsQeQDPv7e2xw//oi1rRWWNm+gncFUNRQlcSJJZII1ityUnqEmIElSz/UnRUiLSiyxFaRGIYqC0d4B6zdfpGVjT5zShsp4RH9aVkyKGUbCtK74T9/8JsJCrBRa+AGeb/35n/LFnRtUs5LutOYov2BtZ5vFusOABC0cQzfDRgJshbYaIy3SxmC93ChCczp8xGiyz0Zvia2NF4jaawj89FfuKv73f/N7PNh9yK2bN/knv/YbrEUKKTXWTWBagFMQpu5cNUG6ag56WSwqXuLdd39AlHU5GhQIKdg/mbGSaPK8oNtKaXTy57yGhgswfyUJKkOmi1jhuRYg0Lrm9PSQw8PngGFhOQPlPQsFYJ2l0F6kNFKCBZUwShIe7e+x3M3YXl9AIYPb7uUsh67h2cE5s0JjjfbGpcZvFGMsk8mEqtboWhOpGKHghZuvcvRwzyvnuJD6X8EDLrMAd5nZzN/RP6TSFBfHnJ5f4FRMGkdkrZQsS0nTBKUMUaTY2Fz7EcJN2W4xLWEwnPL88JSdtT44i6kNTgiveh3ezlovrOqvsEZJgVSCKPaB2HtdNNiDCNyR0OmyNZfNhcAZFD5QCAeYEPKcCEDkvFUW7oemdlDXzruQ0Ghs/OTHpyIIpEpyp98Ogz0zPru1zeaWY1QIhrOIaRoxOb0gloK6LkhSRV3XCBGhdYGKJHlpWOhkJP2Iam/EB+88RjrBKzdu8d433qbGcvfV13jyeJej4QXDIqfQBdZo4iTBlTmlNXTSFjuLi6z1+7TimG4r5dlkitU1B/feoSUj4v0L1teWcM5xe2WFoRBkIuXcTNBCMLUVNhaUVB7Zd54NUFNwODllkOdsrt1msbfGn3zv23z4+AEfPrlPVZd89Ohj/tff/z/4wmsv8ObtmwgXs7HQC9p/BU4LcBUSjQs31uiCopowzUdky+u+tWcd0hom05yqNtjMEcnLzeDHVRvloID2B3otziGFwjrLYHDC8fEB03yITHzZUjkThpUgKI+E7oyg1AbtamZVjSXl8d4FxkSsLXVIIpDCBJdeyeHpjLNBTq3B1iWlNpi6RmtNUVQURYnWBhzEscMIQdpbZfzBAyzWd0ScZzc2RjINKcg5F2S2rwYCT2XuJAW75+doJ6A25NpQFCVSSrJWQpZlpGlMksQoJYliRRZlTAaS9+4dMtYTJqbi+kvbIcsC7Yd8/bsEfosTzrP+5lqNYcPi8Q78ZQsZYSBZ4bGukNfMe7INMcuD4CHT8FWxr4bCamgyOtcwBgO4e6k1+Zcfn4ogIASkWYypNdcXe7zQSVBWs7WSIDdb7J9UvDvQWKuIYkhbgiRLyGeaXq9NuxeRtBRO1MS1YTXpEl+/TtLNkHnB3Vs7iIUeh6enjKop+6NzJqYiSSNUJJlVM4/KJoqJm/HgbI+NquDmxharC4tce/lVFha6TPMp5XjK+ek5uwd7jMczLo6OUFEUlHE1qwsLtDCki13KOKVMLbPYUDgNRlOLitzVPDt4l6eHGX/89p9xPhhjgq6Ac5a9w33+YHTKiaoYHg956/od3rp9g14MDUrdiFI6KZFIipllcD7h+kbi+9LOooWizHMG4ykL3RYNu08GSKC5+ALPtRfOYG1OXVqm9Tmn4xHD8TGm1kgpqV2Fpfa1rvNCsPMZfSHCa/pF2M1aHB4dsL61RLudMhqXRImk1xHEWGoteXY4RlcldWGY5hOqyqJ1TVXXzGaFr5GtLx0qrYmXVilKhy69IjLWzAPX5VQfoaXXlD1N8eOQWCJpYXzAxbgKG+ZSY9IYw2xSUOQlUaxIkpg4jomjmCQuaHVnGNVn/dUXWFuMGDnNFjEuroid8Nkazp/eIgpykG5OXnPa+o4PDeHczU98j1W4sOcDOIgLw0Fh+rSJFWL+T/0ZL660SGXzrJgPSTUA6Sc9PhVBwOEopjOyJCGKEnRRsnd4yuHJEbdfe53zmaTX7iCShqlWISUsriyQpAptZ5RmTNdEdCcJJ3snrKxtMJlNGRYFw+mMo+NDPnz8kEiAVYIsUmhq6txQO8+7jrxaNVYKDsfnHI9O+fDZY25t7XB75wa3b91g64UX2HjxNlp/Bmcsp3v7yEgxODxheHLK+eERQtd0z8e00pR2lrGxvsLATIi6i5SxY+JKsBVTCjY6XfLxjEi1iaWkNjV5VRGLBK0Na7fW+ep7P+Br3/gm//J3f5teGmNFRKENtVMkcUyi4NnBM1wUNO6tXwBJmmJyRZykRErOh3r8KgpDMM6LdyIjjI2YVDOGxYBhkVPWNVVVYmpH1k4xVnv+hRPU2rP+FAIlJTUOm0RYJMY4vvqtb1KUli9tfoaqLim1ZTBwCDPm5lafi4sJw9GMsrKMJhOmkylVWVHXmlpr6jo46TRcBQG9m4ucHfpRYa8LYBF4wZmG2OO7G/gNcSU9DwuNTgone4dg/ef228Ve+T7fYi6Noa40UpYopVCRolWk1JVF7CqWb6/Q7SuiyHP3I6wngVuJC8Qoo8FZj9ZbJxsQC4eZW5V7yocN7kb+8zZYpxACJfFBJexhK8IweignvLiJDO3wAJSKK+UdIXD8WEl09fGpCAIgiIPF8vFsRHvhFj998wbn09vIpIMYVzzbO8O4kqyd0Om1iRKBtoaqnnmrawcX+2MODiaM85wHxycs9Po8Pdzn+cUZtRTIJMJK33O2ZYUGWq1FVlY3sXVFMTpCa0e3t4JMIibDU4ZlzrtPPubJyQGPD56xvbLGtevXWN9YJ45jtl+4TRQnLG9uI9OYOi+oioLx+TnT8zNOR2NOHz6llShilZO0M5YURFlGK3J85c5neV8+phSKSV2iYkUWQ68bs95fZiYt9sYO7x//kOEsZyGJeTow/NH9AWXl6MSCL768wPn5EWm7S6PGIJwkiiI/Q5BEBDEiuIIDgGfhTfKSYT4gLy25LqlFhXYGW9eMxxWRSqAqMfgxV60NcaKIE3AYsILHD/aIFpcYGgdWkReO08GYP/rjb3Nju09eaB7unjE6v2C5l/Hq3TepSsN0MmN4MWI2y9G19noGzNe8P/GE30Rpq8f4+CzUzmEuIOAAhFJANJgAhPagQGKQViGimE485v2LQZgcDXiIuBInmhNTiCBB76cxqb14SF1UOGcYnp1x1IuQd6+xspaxsaaoByV1pYHEW6vRiNp4OTDPOdIo5dBaks8KosgHZo8XJN5WDO9RqITyQLY1wZnIIUVCkdfed0H6lrFQl8NFYXgCq22QUgjS+p/6IGA0YjbGVLC1kdHVY2ZHY05HEzbWdtBFSdqTRElEu5uBctR1SVHmOGERkQANh9WIveExz54dYIOEVpImuMxPhOm6oDI1wkUk/RU2tm7z4ktvkXT6PP7wLyjGJzhquqsb3Hnt80zGFxzsfsD5wTMm+Yz3dz/m/t5jtp/tcuvadW7tXGd1fY2s45CRN+DWStJbXyNdWmDjzm2UEOjaUFc51WDAxeExejrDTgvyoqDfTvjc0jZRp00hochzzs4G1Bclt++uQMfxysoGb67tUOqSd/aH/PluxUkZQ5RwVNScv3dB+fg5adoK6LBECYFSvpP4xwAAIABJREFUvlU1GFxwbbU7P/GEtGin2Ds+4/BsiFYRKF9OiajG2ApQjAde+05mvloFj0y32jFxLD0qH2bV7754m48f7HH8aI8Kxe5HH/HZNz7DOz/8mNFozGg89Vx34VBpj1nh6bGDi4EX59T6x8pW36qcp7kIugvrVKNQJjgT6vEGFLQBCLTz+jcMM/ugIQW91HD+9B5lFWGkQ1lwwvAT7ecaHnozKIQf2pnNCvSxYXl9mWf791ldbzM0q5xXglYsSIQikTXCxMREWOfdnoyb+cBlYTLUPL5/SlU6up2MNJV0uy26XUdtDEhNK0txgBYe4IukJFYKg2FwNmShv0C7nWCpsEIjAtbSiO7UZU05M0SqRRynqL9ip38qgoBnUFlwkk6UMSPF6pL7D59B2uOkhDhOybI2RmuqomYwuCBJJWmrxcnzIScnAy7OxoxHM6I0JpKKWEXUwlKVFdo4nIzpL9/g5ouvs7J5A5X2iLIuUsYolYYRTYeMYmS2xFJ7nf7KDabDY06eP+Lk+QPKcsqjkwMOzk548PgRWytr3Nq+xsbOFu1umySKsXmJM5q426YsS1Sa0mq1aC+usfzyXW8qoUAPJszOTxmfD8nPztGznI4U9BcW2T084Iff+ZCXPv8S7V7EaluBgnYn5XWb8OCo4Gg8Q0tFYSQHpyO2b9xBKhHUz/3RnxclRd5oH/ja3SLY3T/j3sM9klaXvPTdhM6iwlQzkkhRlzVVVdPppqjE4xXWCIT0/oeTWcn5+ZRYJsRS4ESJ0I63Xn6Vi8GQzptv0cq6dLMWSdbjjTff4MnDp9y6cYskijg+OGU4GDEeT6hrfVm3Bj2Eq9PKADKNiKMupZkGToCdBwLR8AWaHMI1XRMQojmRJZ0o56PjE7QA5dlQ8zr8J56TTSAAH1hCql7NCianQ371Kz/N1rrldHDCxZOS9MYCW7cSzLjF5FRRl5ZaOyw1SSoochgNppydzsinjmLqKMYF3W6MKWJEbTkfjFlZ66F0TJFrxpMhVVWRpTGLvY4XMY169NsroEsvI+YqkhRwBumgrjUCSyvLMIXA6pqs+ynnCRAitsRQC8Xz0rF/79G8hRbFGbWuGU8m5HnF/t4pAkFvocP+80ecHJ4ynIxwGNJUEccRxlpG1QxnDFJlLG9d49qLr9Nf3qbVWyaSsQdNwwCODMq6XiIsUGgEyDijv3ad3vIGW7fvcnzwmLO9R+Tjc54NTnh2ccT9w2fcOb7F7Rs3WFzos7K6ipKKajpDz3JYkBTOecGI3JKlGVmnQ7S8TO/aFjvG6/NXRqOHY6YHp5jlJe49fMjeozOSJcXycocolqSMeWOzx53NFscjyfc/PuP52QjhLK0kC/WkwWo/bWbMpfdi8zgblTx4fIQTLabTimdP94kSydKsT5Rp0iTh4mzI8mqfuoBiVlFWFaenI+IkQkrBxfkMXXnu3bWdVWaTCVESI4Wg3+0wm6zwaO+IWTHDDP0E6O1b1xCVYXSRMxoOGY5GlwHAL4PLn9Ndol8u+O7NRtOw153XiLABFJxDbU3WcMmD8Kh5RBZJKM+5KLwy1NxToZnNpwHlmve+TATmJjYI70kBjKZT3v7WM9682yFudzG5Zb0rWO0rdp9IqoFC6wLtFE4KBmPLs6d+jq7TWiAXE3AVSkqSKGY8mmFqS5x0ePLohFj5sXWkJMsU7aTF6vIKFkE1nrL3/IQsVlRuzNJGOocNnNHesi1TmBI6/Q6xUszy4hN336ckCDDvxxokNl1gamNUXWKMYzoZQ5wxOD3n6PCcXrePdZq33/4udelNNdLET3EZU5PXBc5J0naf5a2b7Nx6id7COml7GaHieW3cYEGNdpynvTTTY6HXLHw/FhnTWljnRn+V7RuvcHawy+nBE8Zn+1xMxnz/g3d5+OQRW2sbXLt+nc31TVbXV0l7HYyusc4RJSllUeK09UM1SUw5mxEnMVE3I87apGlGd2ubNQEvT75ApQs+2r3H070nLHRjtjeXGE8uyJKUa50W62/2efuDEX94T/vRZyexwqCkJI5j6GRULsKYCKUE01nJex/tUtQWFUkODo6Y5prESGbPzmh3IhxD+v02o4uKwdkFq6uLjCYVe0+HJGmCriviOGNzc43zixOm0xlCwEJ/kdEk5/DwmOPDKcrByzdfgq7i6PCQu3fvcrZ/RlVWjMczb6J69T4A7uqZHBB+5wSuNpSzAiWTMCnoAgjoJwgvRUTsHBgT4VUdgnai2X/8OAi9iPl6a8A5r2gi5i1SAR44dArCXwnEpUCPgKPDCSerGa/eldRlyXf+5JhqvMHw2BLTIooisijm8GTG4dGIPDcsdFKm0xFZIti+02e532dzdYXHT/fodNvks5Ju1md1dRFtDNO8YHmxTxwL2hkUVcVyP6VKYWGxC3TQriCLE7TNEYnFUYGIoCW84YwAlXzKbcgA385wjqVel7J0HA5m3O5CV8X0Oxn39g6ZDnMiIXn25BFng1NQkiSKQElqXaGrCo2is7TO+vYtNnbusLh+y+sPEpBm26juXum/NuuhifZXFqb/Ht9jdjikiEnaa2y+sMzmzdcYnz7nYPcjBqd7nFYTzncf8uhwn2vrG1zb2GJ5YZGd69fIOh2KytNQsyhjNJ1gc0E7zUhcRlTWiFZCpCRRW+BqS9xqEckWn3vrZ5m98hZP9h5SFBdga6pySr8PiZCoekKr1ZmTT5zzZ5dSilgoRnnBo4MzsIL7u08pSkPW6jAaTilLQ5zEaG0w1tBqJ6RZhlCSj+49YWNtnWleMRrPkERIp2i12ty6fYO95/v0um1feqUZ773/gOG4II4TLJY0TbDtmEmSc/OFF5gWU3JTMZxNKaZ5+Fn9hf7xDtbVPwpAxRmRkAGIDBL0tukKNKIhl60y/w8vhbl6WcW9s2F4s/D6cxAiwPE0Icl6xN1ECGHCy/nO1OU1Bq3hYH/E6292uPvGGh98b8L9e2Ou7SyRRpLJVGMqGMxyLIKkk5F2M9pJh5954w6zesJsdEFVTXnr9RsU5YQs6SOVnyR01pAkSxjniVMb6x1UFJMkGVVdEMcpH3zwhEcPD3j5pRv0FjN0LWinizirqSqP30gR/f8kE8ALKiYK0qxDt9Uly3IKV3F2PmV8es6T588QpkYKP0XlnKWucrR2OLzAwosvf57bP/V3iDqLCBF5VV1koMtavP335ehMw5ebS0fNa0Qxr0/9Q8z/A08CQWT0Nl+gs36denrO7r3vcP70IbkueHCwy5PDp6wvrHD95IitjS22t7foLfSpjEZIQTdKKGc5tbMo7WAqiJOYxNS0o8SrDCNARbSijFdvvkalZxTFgMH5IePRMb1+j3Y/Y2VxmTgQk5wQKCWIpFemuagEJ1Wb4f4Bg4mm1+3inOLw6Jg0bTOeTTDGTxp2exFSKvaen9Lv9bBohkPD0mKX5YUOMoJub5nDw2MEYGpBtpTwwQdPmBW+LadtgXEOqWtc7ljuL7K8ucbg8JQ4ihiPx9SmQfVFc3kvy7C/FAIcMmrReCnOSU0E34lGURgX5pWC6o6/8ySJYHC8y7Q0V+7nj/fNTbCyVMioS5J2qIpBsKtrAkBDsGgCgWSS1xwfVUzGI2Z5yfb1Nu21ku0XF/jBD2vORiVstejt+PvpcKSV5KMPH3Pz+hp9KRhPRlzUJdpW0G4zGY9ZXl7h/OKcXq9LWdV0eguMBzW9bkZeVlRa8LW3v8+9+0+wTvDoyRFLCwmvv3KTduJYWugxOB3hljpMZzPST30m0ARvC8JUCGqWuxnDsuDgw0e8//g5k7IkUhEyVhjrJ7G0NQiVEGcKhUbGGb2VDZLOMkKlHi0OzKkg0xne0F45gRy4xhLcP+kdgoI/wE/wHQhCfR5IFAqUJO1usLB2i8HBEz8xKDOslByNh5y+P2D3+RPWd9dZWFrkzgsvsri4SKlrameIa005K4iyFF1WlEVJ2UpJ0oRIxURxDMr3/6WM6SardLbW0PWY4/NdWsTEqqKupqStJUB6cVQp0BKePTsgH5cstSLaWRsQ7O2feFKR9RN6xlhaWUSSxOw+OQYnWFhocXJ6xuLCIu0sJokhaXU4PDrh+PiEXrfFynqXg6ND8rJEG8v6juQ3/tFrvPfuU1rtjJP9CVIJ9vb2afeXUPGUYjrDmUbCrcHfQuVtGzDuRzdpnLZ9OAg2cQ1B6Kqk+CWSH0J28J7otQSHT05DJt+MBot518E5iZOKtLfM8totFlauI+OI8/17HD15NwjFzPsjEMaFEY7J1LL/fMr2RkyaCOLIcHo8gcRRT5ZYbm1wUpyg4oy2kJw/fsr9owFVUZPPcn7jV/4uHVmQ54Z+r3U5DIVB3N4A6xhPS7773gPefXTEaOYH6crSUlTG09KdH5TTueTF1T43dlaQCrix4a+DhPjTTht2uNCTlVTGUV6c8WTvGY+OD1FxjBBeiVVry6zyoqBJmrK5cYNbL3+Gk/3HHDx4z3/MyCuuiBB1rRPzU+FHxDDEleJunu4DUpLGrRAcLl0GL39WmBM0hQtqxA5QICNP4JCK3vYt1jZucrr/lMn5PmeTc05HF/ROFjg9O+P2znXWV1dYXFzy4GWiENKRT6Yk3R56OsOUNVGcIOMIFQui2qH6HT9fbwxKZqyt3iWTG4zylHtPnqNRiFbXj+Eai7SS9X7GtfU2RZmjTMK0KBmPJqyuLTKdTrHGYoxGRIonT08YjUoWFxIviGKkX0SRotVK2Ts6Jlss2BIJN66tsXlTcS1f54P3NKvrbboLNQurBV/85W0KA5/rXuPomYDHGpn0OX56hKlqvCaMv65KeTAXhJ8cNBpjmjQ8eDEK5Q8JLjf/j4qJ2itxQ/wIYUbUY47PR/PgYERQkMZiECS9Fbau/RTdpS2sUlihsE6wtPEag5MD9PQgAMUidC6bgOOwVjIaCtaWLGU143S/ZnGtzYP3JiysbrK+sUa/00YliuGTQw4Ph9R5iUzb1J0X+A9f/5Avf/EWq+0E8Ga8xjmECeCnE7RbKW+8cpNBUfPgyTnDwlOUnfSKUhaBVNDuRLy4s44wQe1aqSAz70B/ymnD2loqEVOVOX/8/Q8YVj/0XYG0hXbWTw9ajUTSXlhnZXWDDz/8DoPyY3YP97lz7UboMIUP2kiQNeCeEzS+jrbpJIUx2jkUFeiaUhFktcJia2JEWGxeN7ghmTSrzgG+bdV0F1SUsbT5Mis7LzEbHHPw7AGj46dMypwHz5+wd3xML22zubHKi3fusLi0ROZ3G7ouKIoS225jRiMQgriVkgpFWwlMUZO2Wv5nsJo0zfiFz3+Rz7+R88GjXR4dnzMuNUkSIyJBnKa4yiFsTA0cn13Q6raxBibjAmsFQmiSpMfFxYhOO6Hf73N8fkHcUqhEMZqW1NqyvCn4wq9sU5YVphY4OWSzm9Fe7DGdjJjOZuwew8U44+zCcHK8R7e1hIzaRObUG7w4NVd9Arw4RqdDFCmEFNRVxWQyI89Lr9eIQNoanA4HvpmLiDaZgLM/Ain6ewBESjI63yevq3mLT7igN6HarO7cYXX7FWTU9UNjNCrDFqKY9Zuv8fTDCyT1FewoPIQ3B5lMNRenBUlkuShKRkNDkmasrwvy8ojaZMweH/PonfcZzabIqM3rb/4X7Nx5k/vf+8/8wTce83Nv7PDSUgsSAcbgYgll5bNOp1hoJ/y9N+/QiZ9w79kpZ2fGj0G7BtyWaKMZD4e0OymxlZhihkwTnKlRcfqJ++9TEQRqYzgZTKjsjHaSQhxjrEHXXrZbRAn/L3Pv9WvbdaX5/WZYYceT082BpEhREkWVYpVUqtjV1S637faLDQP+F2wYhu3+A/zgN/s/6BfDgO3HRhuFbnSFriSVxFKgGG++99yTw84rzOCHOdfe+16SXTJKbnAB5D1hn33WWWvNMcf4xje+b2PnBjvX7rK2eQslPD/44b/BS4c1np0saLs5K6IAiQhKw/h5Ztk8InFzWRyNRrwgRF65VPMt4QHESTUXoQIhFm3E8GLfYE5zRDvUlykrmzfpr+8xHZ1y8OQew6OnlLNLismU80fnnFxecHVrj83+Krs7W6TtjFae4q2lqCtWuj2qosIaS+UMIk2YTGqUcbTabRIEs6KgozXf/sLrfPkVy6OjE37+8T2em5Lh6SmytGStNqcXlxxfXrLWXWE6mmC9x2LodnOGl0PWV7u022kgVWWa0lS88/MPEMCvf+dLXLumODx8ghRtqsqRpprzkxHDYcHFScWXf+0a5+djLh6eUlSKfroBdHDjc3LZZ3o+DTTaSJPVWtPr91hbXUEngdlojKXVmnJ+fslwNEY4GF8e098coLMOc0XkZmag0QxY3K34fUGaKQ4eHQeGHR68Dl4IWc7e3W/SX7uNExLDQo24mfdxQKt/hay9RjU9DJTgBsJo+AMCysoxKzRWOnSeYEqNt5YnD+7zevcu588uePbBk0CYQnPj7pe48sqbWBl8M7Zuf4sf3fuYwdqIr722Ruo80iaRkwFagHeW9Tzhe6/fYrvX58f3nnMyGCMQOANCgRSan9874a27G4hEk+iEejZDaokrPufW5B6PV4ZWmlB7j43ij1K3WN+5ys7111jfuUHeWUEoTTk8CZxpJxHeMRqckbU03gdRBRG8whaEk/g7cPNt/YUUv8kOvA87Spj7WEhpNS+VUeTTLTkazZEGT8QIAmtLYMLD5lVoe5KS9Xa48cYG9d0vcXZwn/Nn96jHQ47Pzjg7PaWV52xvbXHzxnWuXL8eSoF2zsxbSlPRb7WZjMZY78lbLbRSWDxJkjCbzcg7Lew0jFnfXl/h9re+wVeubfHoySOc1pQODg5P2D855kyfs7W2Tp4l9LoJwgmyVLO7s4oTguF0SkvmHD6+YFp6vDe884v36e1uUz6eUownOFfz+pu3GM9KNrZXefdHT+muFHg004FlcFnTXqkwosS7NueHJZNxGP4REbNot3P6/Q6tbo6SIRNIrENIhXEOqRXDyxHWFlycPWNr986cGjw3F5n3cpp7GqbtnBIUs0tOL4cIHxWCfEXa3+bK3V8n7ayCMOBF1OyXNO7ULs7zIzSbW1c5eHTIPDrEZ0j62DpUirWtTc6Pn2PGlnbHYHzCaDDj/b+5x/SyYDCukbrLq6+/RZ6vBh3IMACJkIrrX/hN7j94h+nPnvPKzgrXVjtoJXHOoVyFlSE4tbodXr+Z0e6v8nfv3WNW+3CdBBgneHg6QQr46t1rwfBFhSfU2c+5NXmIuoZyZrBao5KUXnedvRt32di9FWS6pKCajUFCORuEfr7wyEQjVIpwYY7a1GOq2UXMBJYxpujeQ1zsS+0enMDWsxgILNbMqIsLhAxS0M2YqpIq4gxRtkwGqy6Jx1tHXYwwUU/OmopidomsdIjWjgVI6T3r61forawzPjvg+NkDqukAU88YPHvCw8Pn2B/9LZ31dfr9Pnk7p9XJWe30yGtPmmao0ZB+q02Wt2jlORKoZwXOe1IE1tdIKbm5d407u1eYupofvfsu49kE6ywz4zi+uODG3h7eWKq65Mb1baQSjKYzjIdnz464PB/FCT3B8WnNv/5Xj9nodMOAUqI4PzzHK4cQBbVZ4Wc/qUnTjES/QmfFUVvBdDZjMikYDc8ZjaZ4IYLEu1T0en063XYY25UK7yXG12RZyubmGmmSUBYF06ljfHHE6uoWSdJezA7MOR2RENUY0OLBVhw8/QBrTBw4ApX1ufrKt1D5SmRW6jCrT2CsNl2jRq1YeE97/Rry6Qd4MwmcgSbYROC4qgqqckCmJUUhArfAKuxMMxiWzIoKJTWvvvkWm1fucnLwDDcbh06KNZh6RmEmrG5f5Qc/fJcfvn+PP/zG63zhyga5UDilcXFoqiwm5Fmbm+s5a9/4Ij967xHewcRUjCYVxliOhgX3nh/xpZt7OAtCieBo9Vnr7+8RAv4PcvRaHf8ff+e3yVWQXfIi2ENLqRGJQgpFXUeDSAIT6+GjX+CFJE1Trm7sEo1f0Hk3GG0giIPrkeARU3zBXGFHSokNlj24aoKrgzGnTNuBVCQXgxdShpHWeScjUkrFPHEMfomujFlM0kIlrYhoR167lME8VCxnJBZva5ypUGruS8xkVnB0fo5Fkne7rKyusLWzxfrqSlj4acZWf4X1do+WCCYjQgjSdo6UEmmC5ZhINWEC2SO15mw04s/f+TE/+sUvGBcl3Sxjd2uN3e11ynJEp9eh9nDv4TMODs/nHZVg4hQk3XptyauvbDM8n5LqdablmNpYdJpihWU8KylrUFpgjWc8HjOdTqirirqOBi9C0O62uXnzOv2VDjpJkELF6bvQyjPGcHk54OzsjMHliNrAytoV1reu0NwCvA/ekAiccBHrCYIuxwf3mQwOw4g0Fi9bXH/tO3TXr+LRARuIm4FogES/tMjnh2X/479mcnwPZNAaFIQUXKBItONLdzfJsxZ1pZgVlizRZFnKeDzC1rDS79Pq9DEWbF0gdNhgXF0ikxyUQriKUWVQScq1bsJvv3WF7X6P88shm9vbDI4P6G1sMDi9oL/RZXg+otVfYzgakrQ6fPxwH1PDRj9lZ3sNbQusMeStFmXl+Pp/+z/92Hv/9ZfX3+ciE/Des//8IPbyieBuAO7yTk6WZQwuRsHSKvaRi7oOjDgXwB/VVIKmwJnyhbp/USM27x++4kR0zyWOZmaNll8AnoSXcZ47Or4slRNAo6E5/yVSOHyWxvfzCDejGYLxeIQDJfS87RgAnZDR6NjH9d5TlgV5qrmyvcXz41Mujk84PzvjyeOnbG5vsXf1Ct1eh8FkRD/voK3DVzXVcIKUYca/LkvKqqa2BuEcaZpSGINSGYUNWnxCOKbFjPNLwfpal+5KD+MdH997wtHxMDzsInROlAhZkheKycxwcDgiT1vUrqSYTXl2cMikqPBS40UY2nEuuDm5JYWfeTYtoNfr0u600EkSDGDj7EaSJBjTKBUntNttpuOCui64vHxOVU1ZXd0izdsgZCzPmtl5jXd1CADDM6S3sQ2o2LryGp3VXbxrugdNd0F8gqz0QokhoLeyxfj4Hs3dXPSZCJOVtaWWLupXKpIkobcqSLOcySB0L6pijMNjTI2y4Ym11iJNiY/W9NIGm/EnE8f/+ScnaG+w1qOVjjbwIesVwuCMC56SBB0DD6ytdDByhSpNuP/RU47PxqBFcE3+jOOXDgJRcvxHwL73/o9+1a7E07KMf4iPvn8e4TWjYhacx73AIQmW4+C9DFrv3jOdTmmlWZClmo9dinn/OZ7/HNCb/01x9yT+5iRJQs3vHEqpF17btKviePvLV2e+MykVwB7jTGhVhsHvAF45j5uTZGT8vU06G97JOUdZV6Q6IU1Srm1tcnI54ORiQFU7jg+OSZKEPE8ZTWZMZjPyLCdNNL6TMjg+4fL0BFvXgVchg1V6UVeMahukzz2YqKCLcLRWUtr9jNIYPvjoIafnE7xXKNk46zZt1pD6ap1wfFaQJTVrvTZZknJld5fD0wtOLodz8GzufNXwMYSf9+6FkLQ77VDayCSq8fgw/hzNVaWUaJ0AkrqOct7OMBufM5sMaLd7dHorCBHEQpUKAXZ0ecJ0eBwGtWLq1upusb77BcIjHwKlmNeKyw7Mzb1oAlf4uN1dRyYpvq7DsBuLUeSAKyc4p8jSHIlAKclkApgUpS0CgfIitpNDaSpE4y0pUDJklev9NU7GA1Rrg2o2piwuSaTCWkAkYMK9UD7FRvKSlAJBSS4UmZQo1eZybJj6HCNmGOej8/SnH/9fMoH/Bngf6MfP/xd+Ra7EQgiUlkvySB6EDqmo8JEbHtB2oUJbLHQCAlBXlxV5ZNhZa1GRNedpSEBN2s784nu/sPQy3mGsoSe7GGMwxsTF3Cz4sIiboTIRF/WCQho+NtbS6/Wx1jGdjMjzPLy2WRTx5i9ArEZtdnFMppMg2KkTGvbCzsY6aZLw/PiUqpjy8N59To6OuHrjOptbW0F9WEqU1rS2NyHTHO/vowmDWcH6SiJcGOUNGU6Gziw3bmxz5doGs8mMn//8HqNxCUKDsItMIF5LKSRCapxwaKWpLJyPZuRaMZ1OyFLNSq/FZBoePCeW8qa4+wfqtUQoRbvdJkmSecBtrqtzQdbcWsfx8SlHh8cY02RhOpRQvmI2PmM6PJt3acLyCqKqshHtEB4vJBtXXgOdBRxhfk+b568RJGlOdjkAhOun0y4yaeOqS2gyAS/n/hPOghWCwtRIqXHGcG29QzfvhBLIOqyHwjpKGwLweDxdWgMhQDqV0l1dY+fKl7h8+nOGdQCCk0QhVbijXniUT2gct4M9fU6uE7avXON4UHB4esLO1VswnSFNgSD9zPX3yxqSXgP+I+B/Bv47EZ7+X5krsRCQ6NjSiws7uNp6dC4pCwcufl9J2qstTFUzG4Ocz82Ht2+329HeGebMrjmSHNmAy6mpD1Jck2jTJIQgz/NQahCCBqLRj7cvZBdybtMVOARVHfu6wqGThDyLBpWx7gwBgPnO6pwjSFIx3y2V0tHaPHzRWg/O0MlTbl7b5eDkhPGkYHQ55MPxhzzr73P31bvs7uxgnaO0lrTbZffWLcYnp4zPRyRekoqUm3u79NZW8c4xmA7Z2O7RX2nz6OEBHz94SlkZhAymLM7J+TkHkDVkQUprlE7wWIQQVN5T1xapUxSC1bTNtd2UZ0f7jIoycBDm6yledxmwnG63Hey0pJwHZ2OChn9d1Tx48Ijz00saeXSPjfcsKurE7kDAXBvKcPxaBO2kcyT9Tdore0BTGsQbj5wHHpYDFs33m48ESE2vv8Vgch7KBxGeSaHC+WjVwlmFsYIkk9zY6vFPfu0uLS0pquBgPS0qJlbz4PkF+xeTqMhkYwBUCCWpq0nARooJdTELmRNmXr5ITxBjlR6BJZGCXEKmW3Q31ng+8uzc/iZn5TusXn2D9Vtf48HP/5zR8ePPWn6/dCbGoRELAAAgAElEQVTwvwL/A9CLn2/wK3QlznSU3/aeIAmso++64Hd+/8ucXZzwg794gnSh//rFr97h+OiCx++fNlszQjikCA9Topv62sXdh/BQeyLQZecAkHM2mlMyf0iZEzCandBHd56FG+zywxJwvkhTbXbd+KB5FkHD2sWuv3iPGFiIzcZYxjR5kdIBYJoVU7K8RbqX8uzgkMvRGOsclxeXvP/u+3gHu1d2sbamMgadZqxdv84Xv9BlPW3z8Uf3OJ9NUM6xu7VOayxpr/U5ODrm6f4RUidkEZiD2DYVi0ZqcPMJQU8KRTBZsTEY6NiSFWgp6fXX+J03rtDqKf76Bx+yf3CGd4GKrQErPGsba7RaLwaBpgyYTgse3H/MxfkAnQQq82xWRlPTRjfwxSPmVeF+zDEI8FKzefUNhNB418wOxNRYRK3EmJgt8wzES+8svCdrrTLHEIh4jhdBOMbE50ZqJJ4v3rzOzuY6WMuKCtf13qPn/OT9BzwfVIyKCqkUUgQJdq0D23Q8ugjORdGWXgmwXtJOM6zQTCZTskTjXEU7UWRpipQws5aqSrn5ypcRSYYzFeV0RGe1w50vfpPHYrnkefH4ZbwI/wg49t7/WAjxW3/f63/ZY9mVuNfqeBFrQkEaaJkE1Zp//cc/5bu/f5svf/0a7/7tYSSOTNnY6vD4g5O4M4R586Ae5MEbiBHW+yC9FHbrMpZ7SUTtg/mmcy7KQ7cAQ1HOqG0ZdpwmiER3m4Bs61grs0RGCo9gmobdvywDOLnIGha7TpMUhUwgOP8oKWPNXc7BT0Sg/tZVzXRcIKhQKuXK1lU63THPjp7jnWM2mvCzv/spw+GAW7dvo7VCKkXeypklgoeDE8Rmn41snTTLuFQCvblOKWFt7yrf2LoSMhPrqOo6WH+XFZPJlLqumYwnWO8oiwLrNdZ7nJc438CxYo49WO8Z1TW3umt0+pqv/doX+Srw85/us31lk8uzM/afHrGztY1Weh4EnAv3YTgccnBwhHWWbq9DlqUMByPsUp97QQ7yzRfiw7r4uAlfrd4m7d46Lgb+8L8QDMKQmOQTEYUXvyRiypikGc3sQDhcwCOQeBtCR6I9t67tUhjPT5+c08lblMWUdz98zMODc7wKwGnIdCXG1Eipohx7OH/vLLh63kVySMZFzfHgktp7+nnCRjdoR5TWMBtXFFWJKODs6ASwVMWUwcVZAIqVxFVTPuv4ZTKB3wD+qRDinwA5ARP43/gVuhI3ZYDDhBluJ4Dg9FvPDH/6/3xEp9dCKYWj5tnBBb/zjTd5fP+I2TGoROO0wDtBp9WeGy6E58EGjXonsS4lmEqqAD7G2twYw6yYIWS4wa12hyQJAo7CNy7AjftumHEQIvwno02VF8F+qznyVot2u/VCrbscAJq/2zoLUgWijJDU3lNWNTZ2OE0zsJKGVql3MJ6MWNlYo7XS5d79+3jjMVXFwweP0EnKrVs3yLIM5zyjokCmKu5nHmsKpNHhMRaAbDjx0acxkei0RavbZm1zDSEjFoAImghKYyyYpINJMrK1HsPJmOHZOa7Rdkg0VdtxqRR2w3Hl+jYXcpvre9v0uys8e7rP6PhZ0MiT874O0+mUwWBI8O3TaA2j4YiyrD71qZnTt2HO/YjJe7j3QrK6eZNg8GF5UXu/CSELkPbF78RgEjeS5jcua01ASCa6eU6/lwdFYe85Otzn4ngfp1OEc9SVpfImuAbZKLnu7NxP03uo6zq2rH3USokMRm+REUy1KGp8uF9IKhJqr0BrnHEcn5+HYCQ8HS0pzDSyXCVd/Q/IBLz3/xz45/GC/Bbw33vv/yshxP/Fr8iVOFxeR9pK+NLbt/nJ39xHSIX3BuksmdZUE4tUCusFazubPD8esLqRU5yUeOmj+UdTJ9axlxuyC+s93tt5DS9FgfMaovhjnAsmEE7qAKf5NDjGChHRYA8+wQsbU3UIpUBT5y46DQKCXr3Wcwzwhd1/cW1JsgyV50HSTCl6OzsIIUi0RuggQR7Q/TD0I71AVRVWCPY2r9Hqdzl6foAX0On12N3dxnvPbDabB68X3HiEwMmwfJQI4CqhfA68iKY+jV0QGfviSkpkFKpTa1vsvfU1eld3Ue0UOV91sVUXel/zQCO85Ob3QzAV1lP+xZ9Tnu6jEo0QEm8t0+mU8XhMWdaMx1PqyjCbzZYGicL1js9hrOPFJ3fx5loLQZKvkPe3QkYX5WJebux4b6M0+ALgffH7UVgGH3gSqGBPjggAK55OnpEIB7LGe4mTCpQOVm7SY80MjEI5i1QmtENlUL9yWIypaCiudfRdDIKjoUxVApwJkmG40EY0lWFl+xrJ+ibF5Sn27Bl+Wge7MsAKTYnAEEJXV70IQC8f/xCewP/Ir8iVOIBv0O5qbr22xk9+sJgLT9uK7/+jt/mrP3uPqrC0ux2klDz+4IyzRxek5DhncAa005TVFNUVtLswuJjgbcbatqa7kvDwwyl4x52b2xwcnTKZlsGm3OoY7cOY6e4VyfBiwsVZBVLT6ihaLc356QQvQ+uyeVbmYF9M4bUKeERZ1Qg1i9hA1Oefp6OLoFC4KafP9hkXVUDMux02Nzfp9XpkeZAQJyrw6lYXJSWZViRpSpKkdFf73LpzEyEldV1TFiV1XVGWTeZhF7oENO2lsEh8DHKyWfAR1wiAoIgEKRWm0aRCaoNWsH79Gtmt69iYuTRYS4AMYtYkkvg7woPrG2ns2YjDjz9GZzlKCqy1TCZTptMwMHR2esFkMp2XcAtptAU9uNF+eOHfT8np++t7oDKkC5naYuCrORqC0BIK4BdA7vLnAGneRsoMI2bzr2kpWGl3gp+rFwhnEDoNbWZhA9AKwU3LWRQKHc1DJFBMpyA91tc46/CoyJkIz0gou/z8/kjCdKF3NmRIxQxX14uGc9PO9SC9RUccxNX/gEzghUvm/Z8Cfxo/fsCvyJU4byVcfaXF+WnFuDD0VzXTy/Dg3/nCVd796cdMBiVOQEsrrK9ZW19DFprLoxGtjR672wkbHc/TB4okV+zsSr73W3f42Y/OeXZ8wXhg6eY9rLQcHE+5fecKp+cjNrZzzk9m7D+9BA9JapgUBVWZ8NoXNjk9nmESQ6oF7TzDSI/yGoSMPIDQa3dehpsSyUF5ltHO2uH7MR1wOJYlrJyQdLOUzb0r3H/6jCfP9hmPxpwdnyBVQpKlwYI6y5BS0um2WV1bIU0TijgQIoQgzRKEFFhjMcaGh2lefjRz8IsFsOBHiHm5ImTz9Qapl6F1p8LfqJRG6xSxs8PKndeorEAJaFQ6G0OUBfAWFpGL2lxh8s9z8fAJdjIMIhfWMZuNmRUTrHVMJlMms2Iuny2WFuAc4fWeOV24AXAjqudk8BzwwoNM6azsRLZgbBK/lJD6GFCENITyU0YshkXm1Fy66BkpECgXdRulp5u3yCV4Y5HaYy1IK0D6kDG46D/oQFiH8ZY0lmDOW7IsQWcJo8kE72q0SqnrCu8c0huEVwQJctDK0sktWIXSguLygMnwORqBTCS9REdsyqOEQSexq+N9sKH/jONzwRis65pvff82/+r/fp/Ts5LKhpQLJI8+OkYqic4F1sKsKti4tcfDH36Id+F1rbUWqmOhlWMZs9ru8OTRkIPjS+pJDl6xvtmilQoOngMe7j98jNI9Lj4ucLVHyEAiafczVDtHDGv2n5d0e5bRZcVMK/audjh7XgSBD0TUknc0vHUpLAiFlRXCGpy3COsDjoAEYWJrS+JTje50KWrL5WBIZRypSrBVjbUWI2qqqmA2jo+iCEtMp2lQLm63yfKMbq9Lp9NGSB9ji4+99sW/DegWPP4awNSFerwBqaSY1+jN50IKhFLBR09rRFux96W3MWkfWQmsCvVpaI40waDJippDhAXgBbaa8fzdv6OlFBoYFjNms4KqMgwGQ4aD0VzmqzFQn+dYSyIiL6btS5W9jwrDSPLOKmnWikuiKRvE/JTwi2DorQ3gZOwmLYq6pcOHIG5FEEZV3qM8rPd6eGZ4L2gLxxCwtooDSxK8AicCNmCDQ7NVqkEucNbga0GqNNPZBFNFzoyvYlxytBPIMkdLplx5pc9sACdPB6z1Ei5O61Dy1o6OqMPClwlVXYQNSIZumKk/HVeBz0kQQAguLg3bN3d4/OgA0oRpNUYnEuk0vZWcre09imnJw/cecu+n9zl7dsH1W1cZmzGJrmmlPS6LEucM42KAU5K8t4YTUxiXTAsLeIybsr62wsEh7F5XjAYjKhvJMVpRVIayrNnYzcn7hpXeDnvmgo9/MeJsYLGJwEuPmRkEKXkrsAALAypV5P2CK5sZzx7PmMzOkT5DkuGoQjCQKVlvBSMFH338kPOz89A6nNvMNpp5PlhRA6GfHcC9yhZUs5LBxQAhBb2VPjdv3UDrwH9w3uFsMMyo65q6DtlBXdc4a0MdGluVDdgnpQwAoAy7v9YBtVeJJkkzMq2QeYfNW6+i915lagRCgYo5bcAafAxUcQdd2nQDWdIzffQINTpHZZrJaMx0OqUsKwaXY06OTxmPl8qAJbbfwmAktgBZ4h4sJQrNFKf30GqvRcBzSTxmnuLH1m2gbwWcxBqE0g3qQJNmLDICj6gKdgxUXmG1ZGU74Qtvr9PLM06fzCgmZXAodh7n4/y+dEjlcJWJntgW6WqsLLHOYXxBqjXWzlhfzxC+jepOaXfg+p0NKmrSpKLTy7n/7gntrqK7riEXrHS6pKtjLg8s6WpNf2WN/XvnKKnpqi5Se7w09FbbTCct+Hefvvw+F0Ega+ccj+BscMHG9iZZNmJw5kg6HSZnU6aDAefn53S22qxsJgyfnuOFY3R5DlpxcTJEOUeSCLauJ6R5n1ZPM5rUZD6l1+5QFh4vFHde2+Vwf0RnrUthZ7z6lU1OT2acXYS2o84dXpXsbq2wsaM5PCi4fWODrJ3T3VoHXZNmKQ/ePSdJc9rdBG9mZP02Ujm6ay3ynuSVizVOH9ec7TvOD8cI2SLJe8ys4MnhIYeHR5jS0GjoB9JLbDT6SJsGQsruwwSPmC+BUI7IhEQpZpMZUooou1ZjaktVVVRVhTEuyofZF0DJxSHmYF5TGjS/U+kEmWgynZCvX2OvdZXj+6ckvZS00ybPU5QOJYOXQWlJyqX5AFgs0tmYwfvvkmnFcDxmNJ5QliXFrODyYsBkUgRp/+YaxNo3TC4t1/yLooOXvhr4Hh4vJe3+apQqC5Td+XVb+invPV64AADLwET1opFoj7/DN9wDaFWGPdEKbkFXMja+vcMrX7nCeDQiWTFocsxMMDgqGZyM6XV72Nqx8UrCyXPHxX5J2pJI57jz5U1a/Rbtdcuj+5dcublHuiK4OB1y5cYV9h9O2bubI0RGWVVY73jtmzsIBVlfsH5jndkINm+ukpoevjOg9o6bX3wDLSXtvI+QjtqMsJQIWvAvPn39fS6CAFi2djSvvfY6s9GE9a11Tt7aYVokfPizh9gCrt5eYzwuaN9e4+DRkDTN8NrT39zGDU7pryTkm57b19Z5tn9Gu5PT3oSTJ20mJ4bpdIzKBW6csn49gxY4kbN2fY31W30M0O6HjsR44ChLeHwwo5xqfv7hGdLC6pokUSkoz803VtBpSlk5Lo8NquUpZ47L0wnl8xrd0qTrCX3vKF1Gnm7ywYOnPHy0T1lUgaTkHPiQXgpZg/TkrYTUp/R7HZTXGOORSlKUoTyYFgXWgxCKTmcFISWDwQDnfAgAkfYc2lUvXuUGjGyWUQDF/AIT84v+OhJc7cDWGOnINno8+/gJ+tkZutslb7fJej2yVk7SytGtDKGDS5RQgf0mVbDAUjjs4/dIRwOGkwnj8yHFZMx4OuXo8JjhcDRv8fn5dWnkwprMIobEF7J0P9/5w2eBZi2kjEo6ftFFQMxJWS+kD1GZGbnQlozwYwgiMQBFWVOkhtaVjLu/9yrJXkLNlN6mDiY23mO9YWWvzfmhRqWKNHXsvNLn1q8JfvIn+9y4vcXB43PaVxN6awky9dxsdemvpEwnNWsbXcZjx9puj4vJhDxTdLoKpSViU5BnKcYaqtIiFfjKU8wuKcbB1l0xxEvLtB7GcgeU8kj5OZcX01qwte5JsilZkuFszcaupDWp+cb3rlPOPFevdzk/HnJ+bLn+3RWGk5reWg4iZ63dRWlHbytBS8ube3sUxQxTO7qthH0/5PqdLvl2hi08nY3AvhoNp4hOSZppRBWAmkBBnpFnGa5KaPcSKutI85zZpcGmmtpalARXFmgh2dlpIVJBv58ghaXVVlS1RClPvSUpyoK/+Yt7PNs/xJsqgEXeIbzBC8vqVspXv32H3mqflV6CKlO0hrODGcdPLJ0VQZpJTg9GTCaGo4sLSifJOm1m0yKajNjYTnux+/Bpx7wP7l/4YqSoLirxMMQVyCqt9iqmrDBViRgOmESWHzpBZzlJK0NoRdpqk6QpKgtBwUtJmxHq4F1mJ8cMR0MmozGDwQXnZ+dMJ7MwVOVMQL0jmNmYigKhzPhEib5cD/hoXhNA0EQmKJEsSoHQB44g5mIxvNAOtCLOLIiljCtgPUEOrUa3Ldd/9wp33r5C2ZPgHJ2+DlbhVpAmiqpSVMqweaePc5Y0U0xmFYlSfPHbV6mN4c72JkkqkNrQ6mQoKZlOK4RPEMJjKouoLTpJMLWhsjWpzJgOC8rcIaWnKis63TbjokRn0EUG/goOpRI8AUPzFnCSufTep62/z/zOf8BD4HHGMis9SoaUVieSLFG0MsVMGqypWFnv0O1Lslyw5YNnm/IlUqZ4CcW4xFmoigG5anH+eMjg8YR+AjffWOF4aELt7CWzqWd0XqOco9XycU1YBAYlE2aTitGwYn1NkWeKdjuIYZq6otdTJKmmKh15S6KUxaka5yq0SLCiwgqJqRW/+MmUv/qzRxwdnuFMSOu9r/DC0+oo3vrGDb7z29exTnB8dIlxJds3dzC1Y2VrhduvrKDzKVVtWN3sU1eGW7NrvPveMZPZbJ7y/zK6EPNMYPmlzcYolifrZFRqluA9KslI8m4QsGzagC74G1PVVNMZ9WVYUFMh8dqj0gSd5GSZZnDyU87373NxeUldTilMhS893lYBjJu3Axdpf8NpWD7vT/mLll6/CAYqSWmYgIuuxScDn1/Kgpo+w+JdgyNWoIFYtCx541sZd1+7SlHWJFrhjGU6rsArEp0gpSdNUrwNpVpdVaSRL5AmCu89mUiiiWiNtz6MCSc68GKMRyGDeWxkskqp8MZSO4utFYNxRbcXXJKFsEg0K32FsoHUZGvBdOKoKoGQDqnDs2HsZz8fn4sgYK1jcF5Ql9BuBznl2tckWpNoAV5RnEzCPRSQZp5Ou41KS7TMKEyF0ILVnqKcOXQlePruMZf7F/iZohCO1c0RrStbWKfJRAcnEzo7a+RZAlR4bzCuDqrHTtHOPa3dIHPtBIG26gRaJUEExBmEVEynFcaV5G0NpIymU6QWjC4THn404Qd//pjLs8DzD6NmEq8tb769zW/99pvs3MxAVBSzmtdWd0izMI5cTMFUgt5VT1F0YSTpbOScnl5wcTGidBVV1Zzv0g1e2tw+dfH4Zh6++bz5twHOFrulj6T6rLWGUNmiRcdi8QhCF6dptXshoJSY0lCLKVNhOXz/QybnDwP30QmscEFN11vmlLkmA3BNN2D55P79x/xVfnkhu4Ua2HL6/8J7frIDwJxApbAiCMN1kxlf/lLK9lZFMQxDVLMxZFlOltShi+I9rgyzFKEzV6NzCT6UN0XpcB5qYxFaUtegJSAN3onoueExFiSKNAEhDLbWTKZh40jTjEwLNCJgXM5Rl45Z5RG1YjatAYXWKTo30QjXgxLo7HMuOY6T+EIjnaCeenCKhARbWmQSdiilMpQQQXzReFRLkycKrKQlJc6D9gplLI/eOWB0WGBqifEehWN6NODqjQ1GFrydkScWT413JbGHhRYSoYPcdOiv1zgv8SQhqka0uS4ts2kFIgWvcT6lHDe9a4dxgkf3Sv76z+4zuBiB9QhXBwKHrvnab1zl9/+TV6kKR1GU2NqH9zE1ReFJdEZVKsYXmudPSo6ORwzOJLZSmMpQFhOqaRkUf+1CINPPF88nj09jwy1/r0mAQ+kdh62ig097ZTvuixGwFGJux+XFQjRlvoi8xxNSUxBs3vgKs+mQeniA85Ywgmvj714AEqIZ/20Yjp9xvp8893jM36qZyVhe8ssBIJQHQrwUHHwEGIRD+IpEVmytS77+1ip7OzUeifEW6QXn52NmesLtO6s4G7wwnBNY6gDwOhebnHHgijBr4oxDWoGrgsy8Ujp0RIQgER6tA7KhpcRLh3QgVBo6p8bjhGU6BesFZQHCeS5O6qjdoEA6ynpKpGaFzo9iSWL/k8fnIggkWrO3vh3YbJGTr6VAqRSVSBItUTKIOEQ6B1aUFGZClqakCNJE8/zRc569f4wZWXwlENah8SAVk6nDjh2HxwOcT9nYSLE+uBU7Q7TZbqgpbu6D4HzgcrtIJw4Tb0l8XYn3Bd6JOZUULzg9TvjBX95neD4NA4s+2G6rxPHt773OF9/e5PLMk2odTT0BpxkNa44OCw4Ozxmc1Ywui0gKCsQk4yx1bdjc3GI2MzjrlrLcT07WAS99tUHQPv214Y1iFhADnpQJrc4ajc5g/PF4iNjJWAB2Ag+ixqGC5JsHmfa58dp3ePbhXzMdPEG6hbZvk6yHc1sqa5b6jJ99roufbMKFAKqywFRTdNqedwYC2SeecvMTzc9HU9oFZGrYXJO8/mqf69ckWWKxDpyXCKdACq7dCBOFo4Hl/HxEr5/QaqUoqRE+WIwb4/BCoIVHaUkqJXm7hVIydF+EDDwOa4P+grdh4TcydjaNilYeFaXTnJUIkWCrgro29FoZZfSVnM0mdLotjJEY48jyDOcs5aT6/HsRpknCzd29kHcvA1siCHHUVnB4csH6Woc8NWSJoJ0n9LprtFKBwHBxXvHze+fUI4+rY78caG5sVTr6HcGN3S5Pnw8ZDsx8gYe+NDQrqiGYeO/D9BlxfNQ3u0cgaAgRB0AQSJWgVcLFKbzzw0dcno8DndkDOFptyfd+68u8/c0bkWOuAhjmwzkiHN5YHnz0lHsfnWBqiXcy9r9lDH+WLM8wVR3UY+fn/an0lma/my8oH88lXuDwM80YZGD8zPvxIsq266yHSttLffrmWF524aF18w6cIEjHxuDgBTJf4+Yb3+fZvb9iePJRFP1oXr9YxhFpWFT7fhHIPpkZND8nls4mWJaPh6esrl8Le7wQuDjzIVzTKvTzHokXDiEMWZKwviq5c6fHzas98qxAEutyBNaFORRTNd6HIElZXUnQyqPwQQMjkSTK41OQKkjXOOeCyUttsZUJ+KO0QQ1YiIAxeBWfPBl1HDxKWKwLMypS+ahDKWinmiaDSWPrt5X28Xi0ABenEh0a4R2J+Jz7DuA8dRFGd+dkEde0jBzGOMqLM0imtDcU1WjGyWHFw9GAYmaYjCzTqWM283hD3MUXby9wGCPJ7YS3bq3x1Vs7nE1qDo8Mx+c1hXFYAYGOqmIQCEIOQeGoQZYFSoU02bvAxQ7lrMMLxXioeOeHDzg+usRZj/MeL0pyJfm93/kSb719LQ4xZWHRy2TxOApLa6fHf/pPv87B4QU/+sF97n18zHRmII6rCq+DRfdsEnX74LP3yaX0d1E088KFYZFOh1c3O+QivW91VsOQTxw/eHkEp1lkTS6yDOgtfrUPdW+Ss/fqd0iyDqdPfwreBi+AZlISQm0d3/nvRQREuAEiAoILINAxOD1CIknShES3WNtMSWSKEHXzJ+Kdod/L2NnssLGZs9KX5KlHCIPzA0wVMiEhlijfhMEwGQFS7z1JI2TrwVkRGIKEktI6A41UvfNBPHcJ8KyNC+UHZj6xaqyZsz+RQTRHqrANyKX7F1igIUAIIVFC4Z3DOkhkaJV6JJnSS8/LJ4/PRxAApFua6xYCtKeaWE4Oj4Icdznlo2c1H9imDhVAiJz4ICnlarmkHSCiMAYIL6gt/Om/2Uekj0kSTb+V0V/L2eh0sFmHyilmRmKdiMaRGY3TSJimE3GII+zMXoXdLixqzemg5gc/vM/zozOEDYMk0hvSJOWP/vBtfv3btxEyjiiFaZOodmvi6Giwn/IK7txc4/b1bzIYznhw/5RfvPeUx8/OKCYlWvcpimrOqgvHSwv7U+pflhl3L30LYsfAE4dsFkIbSXulWTHxB+TSe8eeekO3jZjACwM4L5yeQOg2O7d+jd76VerBI6bDI4piTGMlFmrfABg6E0lDfHY9u/hTHQ0hSHiHdyVnp08A6HdS/uv/4g9Z6SaxTlbhdcKhFNS+pq6LwBqMoqN2PknpkFKjRVy8vrnCCzEZ710gfDqFie1aKQn03yCQCc0uL5tNhIibJDEJ8yAMCEGaBLkyY22QSZehqJE+PMtShrLZxb3JOBcwZ4IyVZaEqc/AAg3MYfuSjN3y8bkJAsTpp0QuJK1KxgzPh4zOhmHxSBENHwJfX3rLHJbyRJ68J2p/zL3jvJA46ykBXeZU0jEeGg6OxgjGKA2tfsa1V1/FizzOEfil2jkw4ZTSYZJLSrSW6EQgleb5ccHf/vgd9p+e4G0dQCFv0dLx/e9+ie/9+ptIUSFlxB5CTAcfVGOEMwSLs5BOCpEhlKC1nrK7tsG33n6D08sBP3/vGe+885zpbKGuM9/JX0iVl6tkaPj2y71BwYsvmX89rOoAYgqFTrtxh2/UmJYWpGhQGmKmtMS0++QNjruYxJHTWtnjxm4bX2wzGl1SlBWmLJhOC0bDUajrXf0JDUZoYp9fnC8hEAUR07johAs5nZdc2e6x3oVEVrHijGWfC/EGHMorpPRYZxBAKhVCJPNF1BjNCNEUE3ZexnjvsN5RY1HoiBuFEWARuQvNlKX3wShE6IVOg3dgHRiXhI5JxCg0KkwQ+qiK7f28rYDx2J0AACAASURBVNjgV1JKUp3gXdC49NZhvKOO9zxLNGmmSdSvaIrw/69DCEkrz+eosNYpINFrire//TajixEHT55z+PyYuqzjg+fC0EwUCYkDk1RGYJwOvnbCIYgutjZe6KiI5kTwAlCJoLO6xpVrN9na3EbrBEvQ/5PCB0TARvnsKHQKwehTKM3ZwPDH//ZnfPzgKd6IQADyDiUk3/vul/mD3/s6OMfpRU2Swmq/FbocQkQBFYmVFkWT1lmkdPNF7ZxBS9hd63DYb6N0Bkx5UeEmHC/nA+GfxVebxfOCVHpTi78UQyQgpCJJ8nDhiABak6Y3SHyIspFoFN9YvJTKx2wMFIGLYfFO8Gj/kpNnH1AOT/HW4X2NRMyhDi8axl/g9yvvSdorKJ0yHR7HP2hZMajBdBqcIoxCp63QqahNQ0oOIFtA7ZeBSVAyiX9T0JSMbG2IGFFwqApqwrJ5FoQkVQmJSnAxoxWiOW0RzWoESiUheHsb39uxuE8LirQQcn4ePn4+j6yxlRp8L6PGpgvvL5rNRTTZMljrKQo3F879tONzEQSkFLSylNoGCQSBpKgsaZ6jRUqe52zubfPatOT8+IyD54ecnZ0xmxZgBNI7rFAUxvOzp0OSzjq3716nn0r84BhhhzgTue3K0m636a112d3bYmtrk7zTpvYW4y2mqiiNYTCwbG62sK6O6HeUdvZBF85JxfOjGX/8J+/yiw8fxyEgi3cSLwxf/cpVfv93vsz+s1POBiWVnbLazem0M7SySJUgUIHOGVPQgMB7rGm2t1CDIiSJVrzx+nX+5Z98CID3LwWACKTOE3X/4veWyTgvlod+Pn/eHCLuOkKlUcY7PGSBPzBvA9C4Pb9M5/NL/59/OMcexPz7nZXrdLs7jIcHXBx9zPj8SfgVcikwxanLoK4hWd1+lf76Ho/e/0vM9ATpidLbzTsHXEfOz1PQ7uV02im1Dd6VzoloFRevuWiYgU3bsgGCw7uKWAoqCSiBdyHQhBqfOWislCJRTUgJGak1Dhu/H4RCGtwilJEej5egVPgvPAex1FDxnVy8Z7FFLuZ/XShHZTwXKxqVbU/D8UDEEuTzjgl4H0xJmxn2qnb8ux+8R1lWfPvrr7PaU8F4JIXNq+tsXVnHWMtkPOPpvec8ffAUYeFyWDEqPG1V4nSCXFtHy5rVpMXqaotWN6fb65O1M6QO0d4Ky6QaxvpJobWimlV89ME+ra/dZrWfBsVfiImvpbKKj58M+Ld//i4PHx6FGX4XUGmB57XXdvnH//jrQQ4Mx/qqYnf3OlmaIgjaA8YYEFWg5YbaBedNnKWXEYfw6EQhFWgcsyIoykRDLT6x97+07j4BAs4/WAh0LA7JMmCFAJ22IrjkEZi40S+6ATTgGEBMbRFiji8s8/oX59js1qE08CojW9miOvoIKcJcxpJ1NIFxAAJFvrLHytYtvGqzfe1Nnn/8l3hRQ9TPeemvxCMxVcHVnXWc8ygZqNzoKJwSM4xmMTpnQ8fIxfthYyqvQAkXanMpcdaF1DumLILwXjHhjLgUgMB59QLvIZQ3Ht3Qruf3anHu8zvjY3YY/QQXA09Ed6x4nXych4xB2Xs3P4dAwPok7Xr5+FwEAfBz3nsd555/81uvAQolLZIgQ92QVyDUQnK1ze71TQ72n2EKS7uV4MUMYwXSS3SS0t7a4ouv9ci0nYOFXtTgZUD+RQgGSggSFQQm1no5v/n9V7DCYF0JItRhtU+YlI73PzrlL/76HofHp2AqhIvjrsCbb2zzX/6z73F0dM5P/u6QGze6fPm1bYrSM53NCJ2dQCQJf89iR29m+psoHhaRxVmoHewfDJiODFKHcuilGPDSJV0uA5qUM/xvTux5IQtYLLzma0mUTI9PU6MfQtMpaYg+8+lD0STO89u6SLVfeMgb23ePcJbLpx9iLo8I4FkjKLpIa7xwpK119q5/BVSOwNDrr9Lt9RgOT5FOhdp7SWMgIOuOTAtW+y2qyqOVQgq7yIwi009rB1JibRiakg11WkWYIzpfKaEjRurnWZyPAjHNdZBSkKRy3h14sTQS81ah97JJeKJKdtCYbNyaAsZl5n9LE0RCCA7PNyIwWb1ryjA5Xx9ahO6UQWHmI+mffnxOgkAYpG1uoRAenTiUDoQK79JGayK6DAXQwwGtfpssS6nLim7qWcslY1MzGY1od9roboeDi5rNNYmmjozYgBUgBE5IlGocYULanyaCaWn4wd8+pqos3/jGGzjveHIw5b2PDvnFLx4zuBzMVWO8N0gsX3h1h//8P/sNWi3PxuYaHz04YXgpODkr+enPHmOt483Xr7G5nYcHy6vIVwlpbLNkGpMSP19ooevx4PEzkkRjo2imXyLXNA8ILC36pWOh0Mt8Uc/RbhGuyTIJyBPr+Lk0WSxb5u/S+EQ048eSJcQgviqem4fFYxj/VhHYh+PTfc4P7wVEf16yLLIRgUclXXZuvInKOmFh4dlcS/nuP/t1/vf/419SFo225PJvDuedZ5KN1RxjaqwJk5pN8SAIC6ip3ZuvS6XQWsbd1UcfhtA2DtlqNP7yCu8VWqlYEgS/DCXCzyvpAwYiVACmyxpTu8DyFD6WPT6wEIUnqIiE89Nak+gcqeQ8AHjvsdYFOrCNAcYnWFvTCK8IfJguRICUpPPy4DOX3ucjCDQ0TxFnubXSUdgyUi2jbh3eBbupJAn8AeuQLcXNu7d572cfob3n7rV1fnTvhI8/vs+smLF39Tr4FtbC5lpCO9VkEoQw85ZfI4flrcdZRUVFWSXcvPUK06rk4f6Uj+8fcO/+Mccnl9T1DGLm4p1FKstvfOM1/uB3v0K7p5BestoT/N73X0eFaRB+I7YIE92kZjqmeILlFLlhLhrT2K1BYIppjk8ncdLt35cCLF/XpT0o9tTxzXL0i6l532zZi3JAxJw+2GRFEFIsvS7ucjFkxdZiE1GWz28eCgiI+mK3rmcjjp/9BO8KrI8tMNH0PSIaryRb175A1tsKgF58j50NuHOzw93bu7z3/kEoQxaISKjZvePK3ga7Wxsk0oEILTcXr2sTN6y10Z8wbEDC1dSmDAnM/FqE56SRjofQMXIWyloi5m6YjkQLahMyudrUOFugpEIpRZoFxqDHUpZFwAyMx4rmWXBYaxCiCNyA2M50Ng4zR/em8Hm4TkmaxexlSTUhajtIEbw65348n3J8LoKAEIpUt+YPt5SSNMnmNZTwFqRENfwAIfHKo6XFKcPdL9ykv9bHGYvM29z/F3/M6aDg2YNHzKYVk6u7DIc53XZGr5uyvqLotDR5qkhVaFo575lUjrp2TMuKwWjE+XnF2fmE/edHHJ+cU1dVFLpoHiRHlnr+4He/xe99903y1OCUCsoyzpMmwTJLiuCiGHTlCOo+zgdGoWvQ35BOy9iPfnkBD2eWZ/tn4W/3QASxXvRL/JQSIHy2lJqztGDiaxo+LS/9iA/My1h8vAAjCLFQ5aFhHb5cn7xQAizm9Btk4eL0MaYcxc6BDwBdpPd6EYRKNrZv0Vu/FjOnINOWAnubCknNW1+5y/sfPI9/bwMiunkn4623bqOUCYw7KdGouZSYs4a4V8/BwCZIOe+WPm5Kk+gIFfkW0Zk+dASsmV+Dsp4srg8xZ1Im6A/WPsrUB9es/5e5N4u1LbvO874x51xr7b1Pf25/b/UdWawq9r0syZIlW1KMyDYMI0j8YMcJ8pAEQZ5s5DFPfvVjgABB8hA4dgADSWzYsSTbiWWJlCiJIimyWA2ruX1z+t2sNZuRhzHXPrcoFsVASlALKNxb556zz95rzTnmGP/4/39YKVBIJaIaa9Avlhmrr4Cs1EzBXkw1IQ6zqXfOyuWx1Fuvrw+Wak4+PAp8JIKAaiGmWN9w5ckPQwWa1schWYzmWxWudTMoLjiuXL9khhSq/Kf/wc/zD//pb/GDm0fcv32bBw/uM51tsLOzzc7eNtNpx7QJNI2naTwIpJRZrSKxT5ycnXB4eMrp2ZJ+taDEVMeQKUoCTShwYW/KX/8rP82rL9+gIUPxiBkQEoLx2Ep2FbuxhWcOP45Uxr8b/VictZ28c3gX1lPVRRzBN9y5f0iMdq5KFbqMNfAPp/8/HADONx8g1DbcyPAbU/bHkX4xERVmelIew7PHadHU/SLnkMZj3/X4tWY0GDlKTGjlc2F1es9q+bXNV61tVRCf2dh9gguXX6GMYiQ1596r+4VnrsyYhcBrLz/Nv9j9Ax4dntYDwkoXUcfl/SmvvXyd4Oyg8TVYlWy23lmrnXnlA0jtfhilItcNeM59GGv+dWpegURh/LZ6+jrrJHlrHdSM04aONt7TNsYHGGJksTJeySjiXBu+FE8phZR7M7TFuhONby2bqyWxFFet4pWcE1lzLZfrcJza5TjPwP749ZPOInwHOMXAz6SqnxeRfeB/AZ4B3gH+hqoe1jmF/wD4Fayh/bdU9fd+7OsjCE0FTAolR6g+eOvBoO6xNFNS9cB35Ozx4swiCodrPB9/bsJ//Z/8Mv/4n/02v/07b5NXmdO+5+z4gDs3zRPeai5P44O59OZEzpGcxlPagBVXXW7M/Mve087WhC9/6eN85Qsvc2ErUNLAMhtC2wQjl2ilPaeciTmtSUwl16TNCSKhRnMQUiULAaWQtdafoQFV7jw4peRaNqwR+D8uBPpANrD+1xEMZA3ejXdeazlgxNtxZ9cWlUak9GjtWUv9tw8wEsdDspYt69c5R3gqolB/qga2uDqmPztYl0K2sQxcVd+ye/FpLl79GOoVm29jnZaJz3zpcxvszoTgJsw2Gj724pP85te/W3+leQC0QfnVf+8r7G/N8Jjpp5LQGsARjydUFl8mhHGqsSlSzaTFugPno9ULOet6A45FHHqOjeTsagmlZKfrjW3ZhyPnwmqI62zQxr5ZiViyiYns56tuxD2e1lsZq0htTWotH+Sx91Nb2WLakpwqdvBjkMH/N5nAz6nq4/ME/x7w66r690Xk79X//7vALwMv1v++hA0p/dKPe2EFq3VHymZWmqaDWtelGC3qaa2ZKYgLhvZ6ATFKZsqJUBK5cWx0Hf/Rr/40zz91hf/jX3ydh0c9moKlWrGQpKfn/PAZ38e4sQxoSuRSTygi+3sTvvjZT/CVL36C/Z3OXGoJNky1sc3vEJvcW01Du6aprSBDfmMytJ9a/+ecav1WZ/LVgKYaqleAkFHeePuetXr0nIP2wyHgAxmAjlv1MU7/+afkvCsxJvvnGcOYWi7mR+Rhjms26mIOdmpX2quMbcHxdR8LEh84d+pJ5jAZMSqcHt21zK0i2mNYEWcB4NK1FykuYG1XDyQc8PwNZbsbOD5LFkgJPPPsZf7dN16vJZLxRr78pRd45RNPgCqxDIYFFBONGVlrVA0KFBtfZ+PPy3qTj2WOEXYswCllDXuM5qxG9KmptxvLHRPzjgeKYRllHVBkHMKqrsbmMYuopVPJjKD/OHdgHGQrUi0nxUrnJpj0u2jlFAAijWUrUkz49GP6A3+acuBXgT9f//4/YvMI/m79+v+ktiJ/W0R2ReSaqt75sBeylofd5FEDbW0ZKw1CG2rUs7c8uuK6MVur9CyXoORoQEttQX3htWd59ulrfP/t2/zRd9/nzbfvcrYcqKU9j9fCqumx+rbQNo4Lu1NeeO4GL7/0NM8+dY2drSlBrD3nWk9oAt4ZghxCQNUAS0UrF73gvTEgU86oQHFjgR5wzYRSIjDW+AY8+SZQgDhk+lh49PC0vquxxi4feO8fvM4DgKsLQevmGwe34prH7mlNodc/bYBp7OfMTw7Y3umqj75ibVVQlwGP1jFi69xgTDs/GAXWX/A4MpGzo/u2EYttcAPgAjuXnuLi1Rfqtw8UGoSEirLXRV57aZugyRZ1dngnXNif4ijs7W0y3ezYnkz5pV/4IiX1GG4+jvuyjkvMxbj0o9BM7H0752jaYB0BWxBWPq1Bt7FaEbROZnIiFLKpFJ2zIKDrRNaAbaqWpfo+Wuix0tXVel0Eilh54uvQF8sU6hMpphFIqbAelIuJnXJy9f1jYKJonWJUDM8Q63h82PWTBgEF/k8xmPS/UxsmeuWxjX0XuFL/vp5KXK9xYvGHBgHnhNmsXfPzQ7DJrsE72qal8V1NdyxdNIswWMUVZ4sFy9XAEAeU6vEu573VUgrbU/jcK0/w6U88w9lixZ3793l0sODegwNOFwNn876enIXLl/eZtJ7rly9y/cpFrl65QOOc+Rw4I/akCgKV2FOWtjhspLbYjIT13Dc7dZCESDDjTWxRWJVhpUbO0Zhg4ijF2kV+8OsH9/Bwwb37B3UZlscgthEM++Mg4AhSZUxvQQ2KTSPk9HhusK727f9qOyqrBZHDB2+S+1P2L1zGtzP64tEqS5UKuH3Y9ThoaX9zFBE0DcT+pAal6kzkYO/C01y48oyJd1SNmq2QXcG5yOde3mR/I+NcoHGtvd8Cly9ss73R8su/8ClOFwtee/l5djZbtCSb8eerNFct71EFV/UhfUwVybfgW9RARRccbdPgBbMEL4VUbIBtylYWoAEthmM1vmWk8zonBF9zASe1BWWlQEpWZqRS03+prL/KzSiq5DTeO2ftvgrQmmpwLLAcxhg0IpPZzFuQ8d7XtrcnhIYQ/AcmYv/w9ZMGgT+nqrdE5DLwL0Xke4//o6qq/LjV8COux0eTX724R6k3M8ZEHDJeHCFAP/SonpJjqXV79c4vhVzEBGdoTc0yIhCcgS/rB1vbeUWVrXaTKzvTWstKTb3spkY1cMVmviVKMZeWodj46fXgC0dN+0CLw7lAN5nZa2quDEA71ZMqoZJ7YqxgUk31SrZ2n/fedOY5rrejd4VJI+CF928e08f1KEysXerr7/tAMWO/lw/ShKUIxSmzqeNnf+qz/Mb/9U1i1MeehaWa57X5WDIU4qrnUXyHn/7KJT72/EW+89YRt+7Mma9AwxZa2Y3n6fOPusbA5CiixNUpGhfrokHFsXvhCfavPE1xDtGIYR+Ywacorzw94Zkb1tvPOVKSorVX3njhZ/7cx/nMa9etT+8UTQurncU2bEq1Yq6lSSqyxmmcWDcqNA1QiHlgSAP9EEGNKWhThOtEQy11wyWcs7LN2nmC5mwKPl/LQAXJBXEFH4ycZOvIdCiGw+r6/gk1EOQKtkgZsVq0dmNyHm/1SDe3TFjFWbCKisSC90qIWkHnP2UmoKq36p/3ReSfYOPH7o1pvohcA+7Xbx+nEo/X4xOLH3/N9Wjyjz/3pKZk7TljzBWKJnSVKpV2pEHaBxmn6EilUNpDbM2GXLNtovDYSSeGwpONfili5UYqyRxdMHmpL44cEyqCDy1t4xEtFbwBnDNTSKyF5MZRXXXEdCnF+sFuHARiC8Z7RxOsjEkpkfIIBtksvuXKPPeDC7RtY4HMe6ZtB03g3ZuHVZtQWwbIHw8AwpofPhqAqI7ov/Xxv/KFj/Pcszf49X/9hx/Yr3+MpDPet0oRfPqJfT7/6lNsT5SLn93nZFW482DgG28Kyw8tNcfXqSu4cj1ElNyfMZY/KoGN7X0uXHwKFeufe8Q6LRLZ2y48//QGi6NH/MHvZ770hSfZ3epQIMaBXDKiws/97KtMvZgKUALBA9IwpGwmLJWlmCv5Ch1ZeYpoYpUTLgrnQ2s96saBthZIRmcpERvQYgCirY9cMQFVGyTqRGmahrZtab21LWM0MxknHu8LXmXdMYKKKWBrz2zH8rqNOXZztGIRFY+0XrVU3UKAkm24zJjpiTtnnn7Y9ScGARHZAJyqnta//0Xgv+V8+vDf549PJf4vROQfYoDg8Y/DA+x3YKPAa33qva8c7XZtpW3pvm0C78zYwVqCtumtRDIrcHFKzsN6AVZD28o7sIwCCSCB4M+ZWEMeKFIIzibSFALOB5RkxqIFhuzM6MG1OA8x9ZWFWPOKMrrO1BMSLOAMfY3ajzHzxDHpZky7qbV3aoeiKKQcmc8HFgXeu3WfsUU2wk4fZOCxXtTj6b9eNPV0v7zf8Mt//ov8xm9/zxDMkh+DFXUdW9avKSa4mk0yv/ILn2LSKUMxwGrWwFNXtvjO+47lsp7yUgNUpXdTT6p1cEEQCp5CXJonPh662RYXrz4HzuPr0FIVxYcVLz3R8uXXrtL3R3zneM5sa5Ploqf1qc6BNGxEM+CUvvckTMPhMkRdktdAmSBeTDswAohimIJljFaWmrKvmsrUQGiAtK0hA3Bt20gFCceDQMQGgqZkhJ9YIkkHUtMaR8EbmD2qP0f5uFWJFenTYENISwJJoL4ShqzrkJJ9nlLsMCy1iwQQnMN3VWnhWQPPJj3+8P33k2QCV4B/IiPNDf5nVf3nIvI7wD8Skb8DvAv8jfr9/wxrD76JtQj/9p/0C0ounC2XAKRsSqtzHgDjwYdfz8xz1uoZXUOcknIk5Vh/sNTeqSeXMf1S8wKstZWKXz98EbGTt2tom9agpGKbsmg0AYdv18gsUjsBojY4tOlAhb5fWbAqkbFWLyUzrL3wqvzTjRmEsFweMXLwxxN5NKgE4fC45+j0zJBmfuhJ1taG1HTblof1t9e6f3G0TeHf/+Wf4ub9I/7g2+9aWTFuWvum+qcyqn8EoMAXPvNxnrixYziCZErxPHh0xm9+7Ructp9BfGsBY/0y52WJPTe3zjqyE1yG1fIQ5wIuBC5eeQoJLWgCAuo8zdaEL790iY8/kWnomXYTvvrFF+uLZobH7LNLXSjmSCTr2jmqr+lzBBVUkoGQYlbd4kxvIFI1JQVynQdhAbQ+g8pXDw5TCOpAjPZ8jZJgBKIyHgLOKL9gZUJRm7UpNEQpoAOqYqIwb9yFJKUGkIKTULORSiQKDed9/oCITSRugqdrPSmFc7NZEWLJFoRLwLnaglbDMj7s+hODgNr04U/9iK8/Av7Cj/i6Av/5n/S6H7iEmhaV841tJXhdp5Y+p1wIzpvxhhtNHiwih+r0o+rNmbimTPWrNRjYL3PeWnHW0rE6S4tp+pvGgD3VYFE0FWIu5t6CbTTNZZ3+oyBusU4jxzR/rK/NTsrVPwsppRrR0zqoaM1SLAPy1tfOynyI/P537jJf5fV+fTxdX8N7yho4pbLbHFYu+c7zl//S53ji2nX+0T/7Gg8Pz6f9fOARyOMBwWrMvd2OX/qFT7Mx8+RccFVH8PS1i+z/yiX+6dccx4sfwgEeYx9ahjY+IwUCxStKpGkbLlx6iknXEXRJ8VOk2+DKJz7Ni1/9Ijd4D+7+W1RXuFJ1DmIak3P7uHqKuwqWqVF2Ean32ejWiEOCDeXo2h1WyxUxL60bpB4v2Q4XNXUfMrpSmXZlHELCCOjqmPqz/jpq3ROtJDC0wq3iSE7J2XAO56oQKNbZj04IobZdtQAR78PapampHSepvf5SKvckCs411aOgtg4rXsG4FsTbOvdCiYkPuz4SjEHUGFKWhdoHsVO7/nNNo8VZtBbvaEN7PjjTKV3r2Njo6DqTbq6WkeUyEuPYZ7X011Xgq6iNjX7ckyILDCmtN0hNKiq7rAaBUtbA24h+20Pw63Ij57Q+CcFaNzkN1W+ujqqGdQo5Ul5zznXBFfoifPvNI7713VvkGGt2NFZ656DfWAac1/XWjVA8SMMv/8Jn+fIXXuEf/29f5wfv3F8PI61vvIJz5593fcJJ4ud+5vNc2NrAeciaqCMGkIJ5L5eI9R/8Bz7v+evL+eb1gpeWjc1N8qXrhEXkxuWED3PEzzhlnyO/z2KRWKzg5PqrbJy8T3/0Hcz5p/bQy/mpN/L4SxUDOOdovBiyH6y9FmMml4wPE77zrXu8c/N1chr46ldf5OKFlhLtOTSNx4uxNy1kOVxt/YpU27mspAS+Puc1kU0Sls4XVG1LOWfkHidKymZvl6txLHoOVGuBEu0kkBrRDRQUEzzpqgY5xQdfMbOxu2HgpA/mg+mdM4dn1DA1TZWP4On8R9xt2NLxlkRcO64ouQJvAaguQTVtb0JYZwAUJWZFizPvvTUTSy0drBZNRavD0PqXjgvp/EuJc+aV4NetmbFk8AoSwpqHLWJ0Y2vrKGYYWcE4J5UXbkCkeIeq6QJSKYycblXLKsZR4SXb+3jzzhFf++Yt7j+8bwXgWGbzGPJfP88HW4SWr4jL7O9tU3rHP/mn3+Q733ufGBOunJOMxgBg7+OxDMbBlUtb/NSXXrR0NS4tnVa3hiKUKePwkPNS4EOeLza0ZfeFZ3nilee53bzP/sNHtCGzLBe4X57kTDeAhv7hGW9/7Q+Rn/k829depTl7E5eW1Xat6vm1rMs6K7vsFpWY6KPajIjRIg7F+wZQLl/ZJkynaM7MJh2T0FQ6d7bIJoq4qgqs97Vks4qzoa6Qs0NlBKjTeuOO99DVQFiy0kdAbR00QdjamDFppqyWK1Z5qAdArjiRrbqxv78G/kaHZOegGJ0b7DBU7VEywTVVJm1MVO98zazT4znZhz6fj0QQUAopr84BjtCAZHsAJa1RU8GRhkwcUu2tji6uUuu5Gl3rqzY+EOonHDUJ9p8zOa6rDjOVFDKKWzTnuikN1R/HfueqBU8pU9YdCsH7sQavSKCOTDpZawMMGW8QrP+ccyKm9Big5yrLULh7EPmd37/F+++/R4rVe4DzDf94++/cubt+TQpeA5955Vk+/omn+e5b93jrrXu13UVlWuj6J86ZaP78q5L51CvPs9EISReMbDaw6UyZhMgAmJOSWa49vtDOswsAcY6dG1d5/kuf4am9yF/+m68xOVzw3e8e8Htv7xAPA6IeXyydXt69w7tf+31mP/VJXrryCuH+N3BiLTaVMWs0QoxVKEauETXmaYqjQ5UZtaCFtg1cvLDL1SsBL4FcIkOMBF/VnCWR6jqIKaEl11acqzbfdlJ77+oBYxqEc8nzOXvDO0/wVvqIQBDHKnb869/4HidnK3Z2Gr7w6tNsb03BnatIq3Jq3S7MxQxMnW/sgCilugmXdWvTTLtoRwAAIABJREFUSlklkylObIZGicYnUMX7sZPw/w1j8M/sktrrLaU66TiHc+36BBbxFbzJpDRQql9/riwqMyQ5d2kZl+Qq9hBXOBHa0JneQAsp9ZRyPrxTnJ1URj4sa6RYi0VhJZBTYtVbSyrVIGFty/GhlTXmYOn5mGLk85QVXbeXvAPvZR1kgrc/T+fw9T94nbfevkXfRzPQtGOpfrLKFlCxgSciiFbiCIpv4Muf+Rh/9S9+lUeLnt/8+lvMl8tqPDECaHW711NLBFPoicdTuHRxly9+/nmWfcQ5m90ooy22j3WPl5qJ2L23tis1Dlp/vjjWFtniWvamCz7Tfo3r4euEjcSTT+7y1fkWv/lt4de+DgdnisuQSZy+9w7v+RVf+GqCmdIvGmshe8Wb7xbegWvss9s6gCKOIE1dV2M2aBRw1UyMA4mxg2HqPVF7jiYHrliOb3C+YjaUGigAdTShoZRE8nb4GA5QHTG0svxSYgSQs8ssV5Fnnr3E2XxJCEo3a3GhCs7UTnBXOwRCJQdVb8tcbA14Kagb7/sIXUrdG1o/h1YSWjVzV1kHgg+7PhJBAIWu6/De15PTaiLFzB7HNkdMiZjMeci5xuqmbNp7A13O+/ZjqugqnB+jklfWNvS+wfuubmRbHIrSdTPTequuwZ2cHcNZX8GZYMHC67psEbz1iZNRW6Uy00rOZmSRy5opZjWdEnIxvwQHORSa1uMReoSvf/smf/T6HeZzM0AZ00QY00O7zGrdVSuPSjIKnr/6l77Iz//UJ1n0Pf/2d9/k7t2j6uGh6wA5XmNZ40RRsROyC4Wf/7lPcXl/h+VqQexX5r5TyTBkG9SxWtWUtQp2tBTEVwWeM699e4ZqAeb4Dk8/uMeV7psETlHvcJLY3JjwhS9+Ev/ia/ybr7/FnT96i7DMtHrG7J1f56Q75KkXLnFPtijFk2NkkIIX85woQ6xdmqrC9DDCwaZ2HLOGUlPouuDEPADsGeaKFRVGOEeriYrUFH/MMq0m7w2glAoAFpOA5/qALEPRc4WhCN7BlQst1y9OCOJAU9UqeEa/Ue/OsQ6kGotUANwywGzrNYzsQhjdnrW2Z7XUToVzFfcqH8SBfsT10QgCACoMgyGYIQQ7tRiHQ5qGz3lhEqaMWu2cMm3jga7y8w05TakShjiXfKraqCY7reLa1288VVFhiEt0MM5AUaslvQu1g2CiIC8O0VyDha2Y4Bu8a0gp0sfBhk4q1Rsg47zQVGxgBLNGCnFWCFnIjfKDm6f8uz/4PgdHxwYCalm/vXUTbw3i1x42oM4DhS995gX+3OefY+jPOCwXubPcoYiRbqrRPaO1+wdcJsQjocU7eP75q7z07BXOTk6INSCPvIzpbGqdlrSgLXB5P3F8q/a3K4/BUHpLU70WVAzAmp18hzf+zVvMnheef2mT7YstEjwP3Gf4ff0Cx9vbfOIvXOHGS89x+7d+je7Wm2zmA97+wYKrT05I4smlpRRIJSEkw1zGO1NnCATv134U3nkKGVVjmnq10idVJWBZn6ieXPUFKdoNL5VwFbxnOpvgKuDrRlNTZ2Dc3XsLHp3AakjMz0546bnLTOrwT6kOwB5HkCpbx4bZoo44mLO0tRTH7oCd3mOpm1O10sPWqKc5X8/1oysK1Z5MvMd3wTILsc8xKhM/7PpIBAHnxEw4hcoOLOfCIPWAJ/jzWXg5WULbTdtKFxZKtugYfCH7bFTcnK1VRKh8f0jR2FQlV5cWcfUhZOLQr7EFqn1zyqP5hC0YkyzLmsVoJYshsDEOpmT0DW3T0XUdOSfO5qe1ngxVQqwEVw3s6oDOefT81u+9zb27B4Yer5P2c0Xe2G+vZSgjGUnxPHV9j1/9S1+m9Y5elPfutTQbz3L56cTDu28TF4eQ+1qtj8wza0ma8MWx+8RT/NLf+du0eodJf0jbn6HFyoxcEqdnJzaYRS0oP3fV84NbPUknhllUtyEbC2Hv3pPZ1gfslpvMD1d8/ZuR779zyvPP7bPz0sv8YOtT3Ou20WCbcfPJq7y6/Ys8+L9PSd//GqtBODo8I2xt0lfTToojq3VsTG+itc8eGaIZdqyWfS1NSgXg7LT0LqzJN9bmzTW9duvn2FTwtxTH6dmKs7MlMS65cHGGD9QMAQot33vzbb7z9kPaacvEe1546hKXr+/VNWnZRC7Rgk+q3oLO11s14ihGLTeFJWvTW7v3QBlZi9XMplSdwFgSiImOwOjJKmkNy6zNVn7M/vtIBAG7CqO9UtFcb6Cxn0SEEDyjg6oTWYM3RTNt2+JdwxDjejBDigOlZMQ5cp0KU0ohBPve8US2UVH2vSFMCNhJQRUMpTTgnKkARaBtPaojBbS+rhZyNACzaQyJTmlJzj1OPLPJhtGBHbXVaaaVUJ35HPzu9+/x3TfeI/XnevyRZTce//rYf9UaBHEmtPqlP/9F9renaInkwfP226doadi6/CKbe9c4efQ+xw9vMazO0Ly012g6NEyY7e7z5Cuf4nN/+a8yPP80p6sDhgffZuvu79TquxDEMeTMSEP2olzba7mwE7l/lClequGnIi6RjanABqdckvdoygFZhBw7Hj503D5sOPqeR5+7ycWPTdi8sAMdII6yfZW9X/ibrLY2mf/erzE/GnjqCWVInlIE5011mHKV6ibFS0CCEJpaDFSRjt23c1JYLpWQNnofuOpy7azUG3kN3jtSUjY2zW06NDPaRmicaVOcN2ryr/z85/nsa8fgMm3bsT3taIMFegmOSTvBNzuUlJkvFutgFHPPEPNaajz0pb4PbyWnePCZ2WRCaBoWixVxsUIx41vDK5q6R0rtdlkwcF4w0NbW8Y8FBPjIBAGLuiln+qEn50QIgUnXWdqfk9VNEui6iW3uGI02XFJNQdUsyVoHZFLuKcUAxcmIrK57WVLpyEYHHglKxhEYv0MQ9cymM5owzgy0mizGTNtY+3LkBoyy3JxjZROaS5CIw9XvSzFjnlQ2N66o0YQXy8g3vvUmp6dLysgbqLWrVSw13V6/fVuoDsAFXn7+Op98+UnjzeeEhA1WqwVmxCHQbLJz5WV2Lr9AyQNpWOE2Jjzz2mvsXL3GxRs3aC/ukxrPar4idhfoLn2W7vQ2k9P3a61s6PXYlfHO4zrHS0913DuweYmm8qy+/6p4p+yFm0z1oQVMAV8yg7Tcy9d5GBvKH36Pe+/dZvfpJ7n64jNsXdpFGqFvt9n50l/j2naDv/2/s3/pMnfSPvn0gY16r557Wc9DZqngoKXWI1Px8fRJ6yzJetKObTg1/8NcrE3rquIPgWnn1zTuISpDziZh94J3gbaZcO3KHuLt9+U4sBpW+OAJzrNYrnD9iqKFmDMxVnmv+tp5GMsS4x0IgVIgxh4Vx3feuM3h8YLVMnJhu+HVT+wzChPNYsyhEgzDEsWP/yaCdw1Na05EYyb8o66PSBBgra5z4pCmAfEsVit7wJVIIc5XymapXOwGF1qjCDuPiLHycl6Z1tzbGGfn/GNWzoUYB1Szqfu0M/9CHxhib+OfvKtmIAYspWxfN2AIXOvwghFMnK9jy6jmoBOoC5JabvRDtMwB2xiTbgqajOZM4eah8u47hzaLcM1eGsF2qa0jt84NLAIYSi5B+NmffoVpU8A7Eo60SkhJpsUf7cHFIW6K8xOayS7d1jYHh4V5PmSVPe3hnI39PfqjY04ePOTqyy+ws/0yW/kY4orsE2iu3HnLQJDC808Gfvc7Sxapevvhq/hnYEvO2Mm3ELekiDlBOfUcuX3u62WyKC5GhkdH3D064/jd21x+6TkuPH+DnZ2OK+E2L33as/nSKzxqP8fyxU8R77+BvvubhHRMUVcR9YxKJhYoycRk02lrGzsZO9MINg5X++xuPD2dIwTLAFJODLFnSErRUOPG6NZb8y8HwVk50JM4Xc4ttcc2ZOO93ZvEmkVqbsOj8nB0+akEJedom1GL4I0B6BwlO07nA9/81uvcO17QdROevbbFc3EHweoCqexC54pNN3a+CqQsEHiXWcWVBYH0EQ8CqhAH8/ZPuc6D8zbLbVTkgVFwVSHGVB/KgLXdnHXpKxIsmDzXOUAzq9Xc0HlfWWDekNhxdLgXMwftGlPyBS90oRKJPDjZtI6PqwISMa+7rmkQ5xlSoh96BOs+iDhijuSc6YelnTAeREyXkIZI0zRMJzNy2ODBbTjrC05z9farUUBYZy9OqJ6Ctqm9c6j3fO7VG7z49I11q8tJS+s9k6CcrL0vldG80m54YXV6iDs7Ynmv4eiNdyGATCfs7m1zeOsOt/7ou/DqBS7ui43aDi3BWSckxkhKERFlZ1r41HOO33o9ogRc8oiLiB/Y1ZuEsqRU3wAR5UwucD8/Saw8+AyIyfFYHTzk3d895OytP+QLL814+aU3uLD9HjrzZE5Z+k3ytc8Ruin9G/+a6XCEG0l4CkjBZgH0Ns15nCJUs6kxawhBqnmIkHMiJRvwajowqZlWRnQkq9nlvZUfrlK8fQUHiyq5RFIeiCVBNveqUoVr5zMipPJV7IDSVNvI/fhcaqDxYwtT+cWff5mTeY84z8a0IY3j7FXxLtcMCGKmdrqMUCTjZ6HyBH5MSfCRCQIpl3rKK17qCQvWeiuK856imRCCkYmoKqqS1owu1VgppBV0ESNudJOOzWZmgQEY4oqR9utEaNuGpjGFl3eu+siXquizNo4EGOLAajnHCeztbINElqslp/Ml/TAw0oid8+ssdNJtWDmAQfxjFLfJFspCdrl9dMZk5wmWB+/gsllhnaOBrP8yDvgQ75DQsv/si/ziX/sLTLYS3XBETImUMm1Ysb9VeLAYh6xQuwIVCy+m1MtunF7njCDVLzk4fETMA+1yztEPHjHMFnUTwUoHgyvLuLkUT+aTH295dLrizVsLighOExvlmAmPyFLRAadkF3hYrnDKBkbjVszxxAMZSYXddMSl+7c5On7INx8mvvDpLXYvt1ztfpft9Ake8BJp9xXa5zryO/+SkA/Q4vCYtNvmU1b0v1gmpuueeyEjpAJ9jDXTs/q5+v+scSnrUjvjpVQ+vuCqK5GYeY2rfJJRsFVGjEZommDW4znVtmNt9VH3Jg2KSY+dM+xHKn3V2paYk1Mo7O5MEBVyysRhnNTVAJ6YIeUBy45Hj4TqS1DUPrdaS/rDro9EECgl2+byQtvWqa6o6fp9R0zKfLHk4OQAxTHpApNJYNIEGl8Rfk8dCV2pnyEQmuraC1bPVhLQRrOBiDeHY0yaLAScGGA4xKGeEHVasDfU21xnhFgSh8cngFGAUwbn/RooTKVYqeJA1dxtSjkXdhi6q6gU3l06Dh4kbjz3GY639nh0+7vocIZlOCOVd7SgcuADpW25/olP8zP/4X/G8NQl7qQzdh59i+7wTXBzKD1PXg28cXdBLuYCZCQUwyOyRDuRVEBybY/VRVISrmRgxcVJIS2hMKBSyGTG0tJ7wQchD5a5fPWTHi2ZN+4sycWzqY9AlrXedYgqC7Y5KZuGezgQKbgCSKFjYMcdcNG9z6wck/vCW28pcXXI57+8zaUrJzzrf5/7epWzU8f8dJMnr32J7tav0zXJTGi82Xjnksma0IBZiBWhOFMVah7txsxB2vCBc8hVXKENgiZl1WeGaMKgrnM0jYPokCwkLaSsaDYpsMPwBl/ZpaU6/jo84sua0FPUuj5ZF9by865a1AXTFtSASTEOi8+1JerABUxubSIW6zYYCaR2r6qVusLoHyBBjJfwWEf4h6+PRBBwTtjcnOJdU9toDtVMjpmTxYp3bx3w+g/ucPf+CYrQtY697QmX9je5fGmP3Z0dmrZlGDLzszmL5ZIhJYL3zCYtk86xMW2ZtCYVdm4caWan9rpNRjLUFWqLyDIQLc4ieq5tQdeSJUCBpnFMplYWwDib3myxYhqIsQeorSlQdeaWJJkYIw/vH5HjBrgpe1deZHP3CquzY5ZnhyYzloK0Da7t2L10lRsvvMz11z7J1RdfotvcZOFh4Tc5vDDjahJ2H32HGAu7sxV73QkPTqeASWht8KZgXgqCmY2MNUc1cy0RKQu6dsU0CEPpmDQBIdCIs1ZtVRMajdWhDDTi+PKrHcqSm7cGWndsk4aBIoXkOh7mPeZ4nA64Empm45i6Uy7799jhkKA9RqEW+qi8835m2i740k8Fbux/k+ndaxzKJ7n9+ntwoWFreoGQ7oBYl2cc3uncuSmICHip8nAKKY90b5PyOvFWLql5EXifUafMfMNMPDH1xJRY9ZmcPWjAiblEp2S4gwQTLp3TdME6SuME44xIoO9H9qjhWqDkFElaqp/gCBxXUZobbcqgbTzTrqVtW8zIJrFaLenjQFYrB+x7Hc411aYPUiXcfdj1kQgCqrAcEiIJX30GF33k4OCId28+4PvvHfDoZEUxyRchBhb9wN1HC+TNhwgmwokxUlA2ZhMu7G9y7eIOm9MJ0+mMpvXGaMNsvFKpiLeaC5H3Y71vvINQN0wqvdGEwUwenVSab2ObIdoT96HBidWMMSXrYGBp4LgoVOMaYQdH180s+tfTEhr89CIbs4vsXFKKE65+/MWKmu8jO1NcE3AKq0WPHwrFG3lpHh3aPUuQN+gXjzh8dMiMR5RFJpUJ3m8iMjFky4+tV1cpx6BENEecnrA1nfPCk9vszHaYtC0+BEqMlCI0TWtaCdXaXSkUbXAi7LbKz35uj2/ILZa3l5CUUgHdle5wpvuWrldfQVxhqyy44t5iQx4RioAb3Y/tvkV1vPV+4trbc16cNbxQvsZv/Np7NJMrfPv12+y+lvjEBQVfyMmyQlP8VYKZmNkqxaYbSKhaDzXZeqoToNtW6BqPeVAkYs6UMuC9sDlpWQ0NfTpPs20eIbTBuj8mBy54FB+so6U6mOtV1+J9x9AXusa8BIaY1tmpqKNrOwqFfqgUeLGydzoN5lIde1IamC9XzJcLujZYO1CUxgWC2KSoXDKox4WOtjp2xzSwXM0/dP99JIJAKcrd+wccniw4ma9YrnpOT5ecLSNnq8QQbdi0Z1I7Z2YQ2bjEtGuYdC1tM61EDEdw4FU5OVoSVxl/z+GDp20D00nDbNqxOWvXUtCyGiia1qo/Q3nNCcb5BsTV0sGyFptPEIkpmXVYG1itlvVkZP0e16CeM8kzYoEmVBvynBVPRDRVnojU9pojm4CB++++z8GDR+w8cZ3LTzzBdHsLP5sSz0753rd/l/0b15nubTGZznjz+w+4uDlhczrhwsU9XsgOzXe5df8ey8Vd0jiIwnWMo9aBKs8VHJHdvYYXn9zn2evbXNzZpGsCbtLRbMxQCWixobEmezaGnoirWnqlCwOf++xFjq7B7XdvcXJwTCqFMyZESbgUSM6Bj2xzxBX3Ppt6gMtCFldHkY2EJocUWPVw8EhBMy9ezXzyBvzOd29T4sDy4Qq9AENv7UHNZkPnnWfaKNOJzQ4sKDa2wVrIToScPMuFgs90k0BJ5s9n4hwPThhyZtEnhl5qm3Qk+VRTGSc4byWj94KTjKzdqaw1vepX5LREtXYiKrhaasruxZOzwzeuMvwSRSI5rxh6WZOeTPxm3hurwZy2crZOReMVF0a2raBuqMxCo7E/DnD+8PWRCAKn8wVf/9abgGOjm7K9ucH+9h7z1cDDw2MeHhyzWPaomptwE4SLexs8eX2Pa1d22N6aELzxDHKyFG0YIkMqLFeRxXLFcrXi5KzUUWKZxk1RCsPQo2LUzcmkZWNjxsZsg+3NGbOp0HUQvJlBNI2ZQJRqUtk01mvuBxsIIZUAZLoCGB2DSoqIxNrbF+sk1Cx8e9ogGtESEIoFg0qIMifinrIaeHB0woPvvYk0Lc3GlI2dbY7fe4+D19/AhUB7cY+NdEZ5bk63OePijmOz8+zvzrh/cMytu4fce3jK6XzFMvVV/yNr4EgcSPAcnwpvvxtJKTO/vuLyzjbtkGhwRIk2Cq6Mjj6gkmobzfrUgicgXLyxx/Wn9pgfn/L91+9z/KiB5dJUjOrYSCuuNW/SscL0BzYTAurknIqHOAK+cexc3mfwz3DsP8knfubTDM8u+P6/+22ajRNWyeG0Mz9IBRvXWEgiDIPStYaYD0NiSCYp7zoBUs1KYLXMNsQDwwgEJSYlJoyg5Dy+syzVSaBkoWjlo1QDE+9M1JWLMQVHKzIvgsqq4lU1YwgC2YLqKGlPOdkhEQywHfkxTipDUanYwgfJZIpZvzGAYK8dxDIt89ccmYM/+vpIBIGdrQ3+yi9+BVBz+PHCclhxerLk4k7g9kbD/YMTjk8XaMlc3N3kmRu7XLm4xdbWxHziVOhci58FbKZbICe1iT9ur1qBjyzAxDBkhpiZLyI5e45P5hyfzrl1+5CUH+Ab4wpszCZMJoH93Q12t2ZMJx0bGxPazjOODe98i2Ip2yoNOGekppEGPQwDPgSc0zW12FXzlI1OmTTC2ZCN518cKqlKhE0eRDbikpSC9ANxfsLBvXtortTYITC/uUSbJfL0iuUw4NXRTBwXmgnb2x1XL+1w59EJ7956xNvvPWCxGupmM+cjJFt7NmcWDw65fzhn590NXnjiEjeu7bO33dJNxSzDdRS0jL4I9l5NclxomxZci5DpNgsf+9TTPLEU3n+Qeeu9E05PCluuJyCIDxQNDK46OmP4g41zm5DbbdrrN+if/xx/4J/inl4mTje59HHh4o2L6Hv/inz2bVydz0fO5JTMGrx4hmroMels0rW4svYnBGEyDVWKblbjuRSy2hxAwRN8RprqcbG2LFNCG0xnkCoI54yZqOoIfnQLwijDmMDI6PBWhhhb2ejuJZnFmW+MOizqcKHgg4mLjB9mpeYQ8zl/BGujqxMKVb2K4VZxUGK1LBsxlg+7PhJBwDzRVsaoAzQ7Gteys9XQNlN2dnZ4ZmXgDEDXBbZmDV3T0LWzCr6EKvGMrFYRxNF1xhPXmmiXYi0075TZRNiYTtjb2cKHQIzbLFdzFsuexSpytug5Oj7j+OSUW3d63hLY3ppyaX+bKxd2uLC3xbTztMEZ8FISudiUnJITy7ysn860CKkfHWGq7LZunM2JcP1C5o1bPUVGyzTTFZgHnquswQjqqb5GoImSIyKBIiscPfsbS2aTmU24zUruTbo8Dj/JcclqYQYowfvquGTj0/J4yqgAnmVf6IdTlosV949OeeLKNtevbLO1Y1mX0W7raDWtun2xE3g+DOSi9KvMydmC0/mSBw/OeHR0wvzUs2SC23uB6PcJUvBgM/VETHAkDUpLCVtc/vTnmH7uFV7faMBPKN7hRxrF1hbhhZ9D73RMT79Jy0DOympwxKhrodAqAk5oGzvlcynEHlKSKkNPVddfJWuugBoPomtNmdr3hT7mOg3Lk7PhDSEoobWftXkBnmo/QDLKAJArWFeVlWplX9HKCHWOVJS4NAZs03jazleRWnXSEKMit8HWTlETOJtEvPZwObcnLyPBqfoN/Kk8Bv//uMZTxTdjemTAlROla8yfb3NqaZWBMA1eHP2wol8tzPSjeEpagWSa1gPN2tePOv5KxCTEpgG3+XPihFIGQqtsdNvIrvHL+xhZDZGT+Yp7D0+4eecR9x+dcHq2Yj6P9NFz9dIuzfaErnPk0lOyLQ4bBeUR16xRZNVEH5fVvNSIJN5btnJle+DN95agHUJD8bkGATcyXaxFycj+KbX1VVCNeE1c3D7mM89tEoLDdxvooJwuBu4/POad9+/x4NEZJ2dLhiGbUUU1WYGa2ttSq5v73ARzFYWb905Y9T1aClfSLrs7M5omGIClBSfVyacqmuaLngcHp7x/+xF3HxwxX1YWXoaShbBznWXzJCtcdXsSM35VywOKOhDHZOsy2y+8Qp5tE0XxxY1uCkYyUiGGGeXKV0hxybXlt41+PjjiYPV41moKqg4nma4LaDJREU7RksgFNCpOJjRti5eEk2S1fshrB6G2aWmC+wAFfaR4j97/RtIxwg/i6pwB8wE0qzqBil0ZsclsycwwoJYKzhSwTsVYpMXA1KZTprNA4w1oLOqIsTBfrlj2PblUF+Lq+LTGfJT133/U9REJAlU+ieBDYwuxpPUCa7wN5hTnq8tqY//mjRvv6wdcrZbkpEz8jNlsG1VY9Qu0KG07oesmeN+YoUipMw1yIqZowadG64BjY7aB9w0xwcW9Ay7szjg6XnFytuL49IxvfPu7eBF2Nje4emWfK5d32duZ0YbAdNoxmU4IwXjbq37JfDFYjZ+Sqd/Ec3q24MHBGTdvPqKfZzLbNH4HfAPOqNOWNTgjF2EBU7SgJaJljqYzvOuZSeDhgzlxmIEWDg8W3Lx/xOHRgpPTFbFyFMyiS9bpJMZAJojVrykNNQiEysRzZuEWbW5g13lm0xYnpuosxdc24fnJQ1HyoJycDjw4XJKK4CtfUUKgmeyB1M4BlnlItRqPNkvLWrQxcXDzHjSOyeaU0FWQq4aCfhHx044YNnGXXuX4B98kDyv6hTAMpgXp+4EMtI2ysw37Ox3BK40A2Bg5N2nIuSdGC9ChqabuNqmMpm3JrhBXpTLvXMV76ph4sYlD6tRAaW8zDTNa25BmZiMoITQ4adiYbtI1HtVITD2L1YKhZKgTjTXZZwyC3d+azg9RiUMENRp3wZO0IE6r3JjKhbD3Pl4/Rkn8E08l3gX+e+BVLBD/x8Dr/BlNJQZz8VHn1swuQ9cN/DDyRcRjp98wRKNPjgUT3nrBvjEmmiZSWqG4iuJHVsOAWy7omvbcUFKopiVqqRfR0jeFnK2/n0qiC5mnrm5z4/IOyz5zfLbk3sMj7j444cHRGQcnPe/fPeDyxQ2uXd7jysUdUhpA7P2mZKYopWjlI1QrsWILqmkcUz3haH5I1AbvJ7gwxTcbuJrKqxoxxJEQIuQezUvQnh7lnZvK7XuCZgzQygM5e4QWJxOcZpIOFDEAqwnW1svFNAyjTHs84Us9PZoqnXau43geuXn/iNPFQNc6XPCDVrwwAAAgAElEQVSkZPLsNYHewdnZkgdHZyyHaN0WFKHBS4ECrowMLs65C+OljlBs9NgwP+Htr/0Ot767xXR7m/0nr7H39HVm2xtoI5w+esTiwQmXX3qOlb9CP3mSLX2HlR84SwMHj864c/eE+XJgf3/K5QubLJawt+dpXKAfAk0zZXPq8E3DycnAYgnLZC5KTWOEqCGZQ1HbuIrUG9NQ1VGSpfce8AG6DroWCwrrLoJDXGOs2N6o5PPlQCmeaRcITWYCaG/emE4dfTKS2ehEpeKsc5FrFinCbOrIxVyLYlKbxtw4pp1NeFCt3os6kqF+9PWTZgL/APjnqvrXRaQFZsB/w5/RVGKo5A4VchpTy4YhmvRyOptSykBMPUOyqb0uOEQCDhswWXIixcF02QKL5Rm5KKlU1RdCSYm+DDTBrxl+WsbRYtUkUtx5CYEQxIM3imfKhaZp2Zh17GxOuLi/zaPDMw4OT5gvV9y5P3D/4QlN49janLA569iabbK9ucm0bXEh0zRNnSAgNN7abuZN3xAenXJ0ckZOh+RyjCZrU431nHOe1nt8qDbSQMowpIGYCvOVoNnKHghVPGRMPx2psQqpOtTIutSA1tsAGPDGhyhK0qpwU8dwEjk6PTHrVu9rOp1rX5p1tyPXzkjONogjV5PUAlBMJp2GOX5mll3WYRjVkorXhI0NxwjxaUW/GhgeHnH83i1ufXubS089wcYTl9ja2ODN17/FndffYf/iDrLfoaue49Mld+6d8v7tI+7eO2a5GHh4OOH4ZMVq2EZlk70dTzcpCEtOFxmRzGqoRmJqpJ9uIjRty3IRcTgmGy25KMNgDsLouMFNQZlKQgcl5arus6qOtrPAvOyVOIi1MEPmdDngxYhAPniE6pSVB2LMNM1k7YdJ1R/EKpH2IqS5HTAxV72A2HrIJdVA5SvGpIQgP7zlfvIgICI7wM8AfwtAVQdgEJE/s6nETdOwv7fPcrVkuVwZZ79UaqfCovL1vWtou64akRoaH9NAyca/NucWZ4hq9QoQtd6pD1W66VzNWG1isIi5u8ZU1oYTVJ95V/nWqnW0c+0RGy9B2NnseOb6PieLFUencw4OT3j46Izj4yUPH51QVJlNZuzu7LExm7G3PWM2VXzIhCaQNdHHTCEz2XR08wKnZl1FMV8F4+lbFC+S0CgMtW4ftem1E2kotRgpSbATwLIpAF1zA5x7rNftLIvKSUmV3TiaZ+LUatL6CwTWYwWMnhpZzz6oP+e8W5OkRlaeVj67+d4pKZ7Q5VTtIiqKptU+XKqSsoi1HGsXxeUM2bF69IhbB4fwLWet0tBy8OAeZzdvsvP0Kb2c8e7tA95574BHB2fEaOj4cDDn6PiMo+MzTo73uH5th/3dTTof8MEovyPeYL/X7MecOqZtqGxCR0k2K9GjFDzFlVrHezR3lJLps8nb7b5lzhbGBjS/Q9uUKdsdNUC2AKkeRBbERXwlMlWNRQ20psQ0wLgALgSaUNdCYU3gsnVgJjjml/mnywSeBR4A/4OIfAr4BvBf8Wc4lTjFyIP7d4jZWFTem0qvbWwB52L0Uy2JOBRKqq0xzTjKeursuXbf1dO/WjqL4IONNx+di3xlstn48zqcRIwRZ8NHRveWXB1ojAXImqBxXmRtToS2mbK3NeGZJ29wdrZi2UfmixXHp3OW/ZLDe4e8dzsS6vCJlG2OXYyl1q6RPhVythFn1vIxGusYBB6vuUuhetGNQNVoja51XylNCBX15rHXOA8e9lI2y89h4htXqbyqFgBGEGzMKG3Tl3U6PAKJULs8tUa2dq+uTTNUgWKtyGF1xGZeUtgykYzL9prqq4jP0m3GzzNWD+ogC9kJRCWvFvROKDESVLh/+4gTPeWdm8ccHPakWI08vaH2BeXewSlniyV3Hhxz4/pFrl/a5cqlGZPGrzMuLzYNOOdMFrs3WkeLbU42mUwmUODodMXJvEe9pzhZA5bma1hrI0Al4Hx1Qs5G7R0PpaKwNqFF7H5UolmN0xa0nTENKfYEMjaQxuYSVu9DAK2j44taFlkKfT/g/jSZQP2ezwL/pap+TUT+AZb6r68/7VTiS3vbFM34YCdVEzxNaFCtTL0cx99ken5nqijVsD4RUXOT6YcF4sTGSntXTz0bIyXOeN85x3qzXN1MgCsMqWe+Oq2b6Xz4idSAo1hmoVpLEAXnA16UNjS0IeC8Z2+7QUtmNUxZ9hv0Q2LVJ2JODIMyX/Scns5ZLjNDjsww/zyts/hSVuZLa1OmNPbkLTNRRnmqLSp7j6W+TztpvLeWKc5m2lmf2tXXkA+MrRpnDyBjG0vrouQD7Di7+1rdasaFOi5WSw/OHZVZ/9t5wLHevBch5zmr+Xt0m0+DTGq/w4hGUm20Gd+bYDbjtfcliGUJNVlJWkBNBHX/4AF5fp/F3BynnK9YSimUOh8xJ8/ZwrNcLVkN98xMNV3g2qVNdrcnTCfVR8JZoDeKeAulo/GFzakw6wLeNVy4EDg+8xwcR5a9WYBpcVVabIxKG0hy7mDdVoMZu71VMlyfX/CGK6xNWtcDeKoDVrZJW13XktXo6bmA5tFEtc5GSDV78iYDbydVVv8h108SBG4CN1X1a/X//1csCPyZTSX+2DM3dDrbrMCerYHpZFLbeZGhX1WQw5x4ck5rjzb3/7T3LrG2ZVl61jfmnGvtfR73ERHlyiow8kNYRu5gW27YggYCIQFCbrmBhYQblqCBkJGQkEpItKGDMRJCIBASkgUI85QbWFC4XWDAMsKmsMs22LgyszIj4p7H3nutNeccNP4x1z6ZziyqnEHeG5V3SjdunMc9Z+295hpzjH/84/+zKHbe5d1Wik5ytb8EphlOcjiUG25uNFI8Yu9y2Xh8fmJbYwx5P4FHG8hfpLzCBbqHwrE7uTvdLEDAhVIK93d35HkOBVzn9d0BEX+UcdRmLJt86rfWWdaFWjvL0nj38Mx3vnzg6fmJdb1oQ0RqffUcGJRfj+vUa01pIP8ag96qesg5F12j3vkXPwtaG0NUgHvo4LGn/D5KChfxSau/uJYrPXoAfB6BctzLtO/AHq9l4fT41+l9ZT7+LOSYabBJD/voiAQAp0En9rap7T/JoW9Ao/mFxy++ha1negvw1TpD6rMHozGZk5Mymc+/uPD0eOGLL595ePyE3/wzb/jpz95wc5ggdUoJ1uD2zLbBXCae5sTd7ULKcDnDpRrVUWu2Z3qC5kZviRp4U9dW0b1JIoCNPQaQS6EUIw/3LaC75M12LUucXKAnY9ml7YakeopJSAXkFODlnqP5KE1+8Pq1eBF+08z+hpn9Tnf/ReQ/+Bfjzx/hK3AlTikxzzKASCYHlUSjpMbNNNEnk2vL1uhJGgHJ5BWQ86SHPuuUHCdbrYuciXsDk4HjPCV6X2gNttYEqm2d87qybFuQlQa2EPP344GJ3W1ZzL1cQi+eSMlwSDKmeHy+6MRzmWAI5RJ55XxZeHxe+O4XJz7/4pHH04VlXWPwCJZLZamddevIEGQkWC9sQ2JAQdNx0Q4KXwZ7kUYO01PjZdZgsfleZg+w9pFlKSXtMYJr0abUaOo1CCmYxKAPaPwVVyvL4rNuEgzxjqc41eMe9X7h8vx/s52/yzS9Ic+vselG87JWBPqa8Bm3K4EKjG4jqDR8e6KtD/T6JXV5R9/UXt4xE5qG0ob6CBKtGUHKMb75zWfMC9uWuFyMn/7snk/eHnB3lkuXeClGt5nnM5zXlcMRLlvjfJKQi/wpifsioTVJkCVu5onDfGDbNpa6Unc8agRKAYJbuxqi9i7KdHJNFObSKbMC/FYrtcUQlm4pw6iX3mFWFiByUpRkP4o1eax/AfiT0Rn4q8hpOPEVuRInS9wc76BXptyZsnGcZz55c0vOxrJeeDwklnpE1gET67rw+PRA743j8cg0TXoDu04sHwj/0A9cNx6eLgNmif2QdgS7ZNlP9Zgx31NYFDB69PbHNs55nMSN3vQ5Kd9KlcaRt/yyNpa1sa6Np+eFL9898+3PH/nmr7zj6VRpLe0AWMrCKEoq6mB0Kdaovagyc/gRDkEUpcwySRkP6dA8tBYMsnjVOU2UIkKSfBFHMGh7itri3yqmvdRRDNfeNiyz2EuUlGz/992G1+JIA9hPcAWO+OOqbL29Y22P9CVDKiQmUp5J5YjZTMozZhKH9ZBrG5qStT9zOX8bbw/B9+/kouxHmv9d+EYf5UkEPlIo+ip4ba3zy99+wEIe3XKj8yruv2RX1EIOz4sKp0uYftTEUjudVToxdMmRmzoMJVl0Hp6iLOgkepQKoS8xFIBw1mWhNQeTKImbxFtLbjhivKZUmFKR+nAX+DhOBTejdoPQQhTQmBlzLT9o/ZqCgLv/eeD3/YAvfUWuxKNv75TkTMVpPPB0OtMbvHtcaV6YDzeU7NRe2eqZ7ltQKxtXCbVISbtSKhmDxIgl7Mi42UiXfPdyNwjLKYvTTw9VyVmnEwoOI9jsiJUPXDnaPdmCYlpZlsrTaeF8XllXzZD/1Kdvef36tdqOfdXmIFK4DutSOZ1Xns/OsmizrXVl3ap8F1HNmixRuwBGGz06hMLjKmNGbTiVIWsVgJWNroNwAtWxLxglzi7Gyjix4nv3dgQliqXYwq73Nqfx+4lT/DroovcPpaiwayAmB3oFznhPwkL6cAfWzP/odCjoxEVSI5gMaK3jXTJ0bqqXB2MuxbxAb2MCMIKDaVrwb33rOzw8ZX7li3s+fXvL/f3EcT4wl2NIfo2gK67FYTKmAoc5c3tTKFNiuYwhtYmtOzX5wDiVaZkxmXwGLDVy+ORJ/r5xe3NL7ZpAHFbpeKK1xLZpQnCc8jkwnHWT5+DtUYG2VmOtsw4DdG9/Fdbwh8IY7KzbM3SZP9gFLBem4qzryvmy8fT8jnlO3N7NEUGNm+PtPiG1VYEjwy5cc+5CBFpIkE2lkNC4ag9df4uac7QOB5C1rvKhP8wzW63M8yS6ckpM5cA0HclpYlkvPJ+epfHHcCaSKcnhcEOZjftX0X3oVyVhD838lIXKt1ZDv69y3jrnS2XZVmqVE+7pvPDweObdu2eeni8aJqmyREshn+SjLeXgccqXkpgmnUwS3TyHE1I8CNFS7cMxZ0fnYQSIHHZcOKTAKHoEnzT8E7i6LecQZlFAKOQyQ5f+wtoWlvUiboAj16bRnHNwkwRccv1nGAq5D7foEFuF3V3KrOynv6YAS5QvmW6yLktJ2EYN+jLmTCljNu3dlebOu8fG8+mB/+ebj0xpYpo8Xn9kOx7ZYnKOh4nXr2fevj5wnKQnMU9SqD4cRXGXvZj0FXVASIXYjJAMC4C1txc4iq65lNCwsEyZpETsfaL1gc3q8JynmWTOnIzj0eQOhdqQNXgc/esgKlJr9JjTpJvtjbY63RO5FD755A2kxLqskbIP3ncM6PS+txJx37UBRiEtQUioLnA5M+SaCaR79KH0Vyka4ChJqrBujiOr52meyKkJc2BhmjdodQfbYFRrndTVC04WCr1IFbZ7JyVnLpBSYd2c1hKHeeamOf46nGXdqZvTtspaK+tWOS8XTqeFd48X3j2cWZbO5bTyfF5ZqtxpLDnzPGYjQorKfRdb1XssOnLOWSO1bYvPvwAWdsET1L0JtuPoBe2vN4nEBEp3NVuv78/J6KEpOOeE5YlWr47G7nogRiJjqPQYH4w2YbJRUoxBK/bgly3jVvGRnfjAh8bEYN6Hx0RSkkWc6NcBCKMevjusLbFYI28AtlvdWRpBKIGv2LceGF4M05S5u7vl7etb3rw68ubVkfv7W17dZm7vJnJRZrKFoHSP4Z9SMmWCaUJzAoNZ6s4hiGoDgHWLScQq8DVPhWkySlYn6PG5UpuUqaeQI2tVAe+HrQ8kCDig2rqHwcUwkxwIffdOW9mjfQ/PtR4ki2xDSz76qE06776fbkFK6Q03JZF9G9ExJKCSZheyQfeNhAAV9bilTVdb5XxZuBpwOpjvmccVRTdKGRtVGYJj5JKVSpZDKNbKwuwwVzorl2XlsjbZZiWjGBRzfMrcmizXlnViq3f8TGtsW2VdOqdz43yW2IfjpCIc4el54XRaeX6+UFsw9lygkjT2DffG1J3epMrTHdrIH91k7pHU+koZvMtCXfcu7NijrO3N8aTpxW3tbNuZXKQYZTbgSA+LLHZgdechRFSx6HvvAKNdv9dMnaLeeqhDqz0Lha2u1Ejx8Win9muplIsovu5llyLTLxzZS7r+XiLvMCiTAmFKAq5xZEQaLcHuTtucy5cnPn/3zJSke3F/d+Abn93yM994xSdvbzkeDuR8wKzv+MrQCFgX1/sfI92JxFSUBeSSQh5dbM1elDm13mlLZ2DTIJfo24Mxz3olraY4gH7w+iCCABCni2rbjqJcRyotAz3V2GdYgMW/a10nBS9O4dHC2raNZb0wTRPH42GProMum/IAqoaQhBD2faouHvTWNc3V3aIVaeA9HmzHrO3o7OgHg8hJmMhGp8uFacocDnfcHGaSQWsrW1+keZeMbROfoAcSbxEAU4LRN+84N7eZWzQpCZp6bJXdBNO9y7G4G5e1sSzCJtZVT65OBYlsKIM31vXCZd14XjYeTwvrVgeUR6seIJRUe43M4TBT68rWNp1OhGpx1xzIFiCimdFblULvXm5FxDDN9k+lkHOJjLDusyPf29QapdTY7cqoRsYiMU614AZOpu8fpUpkeykwkAGARgag0zeETIKY0wcpKwBhj9Fuvd/DujzjXgNz6sHATCytcVk7j6cz33n3wF/75S/57M09n7498lOfveLt/S3Ho+TtFVOE5SQz0mRBI5YSnFuXjsDoCOVEmQYzU6ltDZZgTglapySkdrz5zl34YeuDCQLEjH3vATSlTikCh2qDrfYdOOsBTDlSEapVxiU5Z7ULE1g2bqaZ27vDFQh8gayXwk6gGDiA+7aj4+5ZRAxFJLUucYlm9o73tstbaxrUEDo1SBoSR0nJKHczh9sjtTlbbWzbCRjkGot6VaeAe4B4YyjdhGB37zGmrOxmtEgHEYrC/pCoHJjwDve36hp5l5yZmYUeQAS56Gq4N5blwmVZOS/Lns20DuvaOZ03nk4XHp/ObOsY9z5Q28SyrKytylYLSX3rvU5hphqdg5Bxxz2stnQdtTa2bbQgr9nAAC6/B6dw58rnUKa2xqi4j8xsBIkd/Bz3F8w7yYTvtHo16hzdDQ96sLQGFPRyvv6MatfuiH5HHACWXuyjmMvICorLaizrxsPD5/ytb2fe3D/wjc/u+eyTWz755JZXdzchQmJ4D4WmpMOtxzzN1cxWf/cWTkZdwnuWelCGnVIK56WxVqf2X919CD6QICBgrwoNCtUaeqVvIrPs/W0UmUeU96gPp2kSODRqx2j9WKSEZlcUfNiGrVuNltEgzfh+WuHD1NGg5WDJgUQbQiIqJ6HYW1fqHg/8GAiBLU6JzBa9f9/Lbdtv5iQJQ+pmYVGlfnHJKfzmgNbJuTOVwsTEWnsAXKE7lwJ5TmL9xUGq0yXq98HEzMEDUIsxRW1tQOc4z7x5VSjlXhoNoWZzWRuX08ayqT/dPUaSybTNeX5eOS2dx+eN737xyOl0Ya2V52VhWRo+pLR93IMswxciQDFEL1Rbjz0BEAiaHsAQcC05xGKca7cgdaH9iM6stmDfwd7YaSSTUa3XwXkYOICDqUSSHl8mWaPZxiCOjT/juiwpgKjkuDIth3mtMkml95aMnhP11Hl+fuLLhwt/1/Nbls1pn8Kb1zdMYXiTs8DVFBqYg38gE5POVtXmlPqCMuaMTE2bG60751VsyRaKz79KIvCBBAFga1vQwJLMJe1IThKJbD4Q93ArRhlDDWMSxmaOzdS7qwsWaadzrW+1VG/qzRZVM09Gc51i9IKj055U6ZakXRfKM8UDXMuirKpNKTrz8Vi0IfORujlbAEvTVIK0omCmx87JxWLcswetFkAp51Y3nM7NsVCKhlh6pKBlStH+UlByc7Ythp9MBCkfKJt0txQYk/gFx8PM/c292HTdeb58ybZtNDprcwGow+3GjMPNxOFQmCck0wX0npjLHH4N97Q28fj0zJcPn/Pl4xOfP5z48uHC8/PKZWk8Pp9Y14oxkdOBjmTcNQQmMlQaGduY6nyxR0ouhJngdeQcBfBEZDejQhjxnEFv1lPQopzT9+iQSDKu0lj5C2KNx9Mzgs3YN5HXXIOQaT9cu0syrxFNxfcWXdp9E+HhaaG1z9lZjNn59O0NN4dCLtduhBnBFxgS7yPIjSxnVdnmTWKqLcht0SIfh+avtj6MIOCdddvkOmTgYVnVfAtVF7m6lGyUpNps2yrzYaBRQQRR3gjBopNhqRyDt9pINiO1ISOVkO5ysdwcoOvB6r0KsZ2nF5F/IFfD5aXHFJe840d/3K1L7HSFrRKsO7DWBT5aj/aYdlCZBjV1nIooE3Gd1NMkc8ynp6aJM0zCpxENHee8Nmja9Tl7IPOq+2sb9FQBmPG4UOvGeXkXEu/GPHUsJwWAzVnXGlwImCa54LolceqTUdcWbk3OVDruT5ScOX4Gn35yz+Np5vOHW86XxuWy8PS88MW7M1+8O/HwuOzZQqtKV0f50e3Ks89ZGYFot1c6Mz0yvgxjUMc9QOPtxVyEjZM1hdVC9GyipLoCjdF3z+M015/xkHsAjDv2xihxfM8A9XPF6MoxCagM85qm42PEVwHudF745W89YGYqE2vjN312y/EwByA9DHP6Xg4pa5tIOavjRIsgEFawmSihNTNhSZL0U/7hwwMfRBAwgoFnXXosvoY6yvUoqC3FzLTH9xAyWQoO2ZQJKAAYmFRht61LfKNE6ywYa71nNt+wcG6xOIEtObe3MihZlsqyBW97JxkRKbSAGxFtdMOaJ0kBWtFpXcTKC1wPd7kT1arWp3fDz/F7o8ugNFKmnynaVa3KR8+j9dnd8dR3VH207FIAbYZJJ6EbUr2NU3Ko1mCc18qyGcnUTizmWBClkimY5dk5zkBy1ipcZjlJd+DmICzjdGm0voUctt6/3jq1Nm5vjOPNTNsy9/eZ29vMJ28PPDwtfPHFiW9//sTnX5xfeEuGqm9WZiezlz42CTtBaO/2JPBR/owjTw/MIH2NLeR7ZqPHWEzHmBYNTGmUlynFHP4olRJYG8Bz368hBxg8Mo1rJ6sFsKn9Kl/MPlodsQczeOa0bHz7u4/kIjnyqUy8fV3UlkYtyeOsNmsDmjutjj1rpDQFltAVqTrgUR6NvYoFtf0Hrw8jCCSYZ5ld9gB4dDtBm3LEYLX92i6uKIfYtVtIYDvZUkwQZtatsiyL2nIlSQxzoO25Yq702Uy20PKAm5BkVtSuhTD6DBeh4f3uAglfDtg4UuPVEdpISW2+KcvKu3an9ExtFiSgHq02j82iQGAx7KJ0NAd+0MUhj/ZUH/LaXcIfU84SVjViSlBZkgCmQOm94VUI8mEyDrPHpB0CLTfV762qT32cE4fZWNbK+SQ1YqI8SdlZFlltN6+a40hO6rHJk47PvjnejCkVXt0ad8eZ25uJ25sJy8a6BiiYiq7XdM97aE3mlPbT2gKXGUrNLdJtw6OMkj7hINwMfMFMh8SYvhzZYGtN/IkAGkVHRgF033vyMJhiDkOneovtF5lDYFa6xnHffN/bu46ip30gaAelMXE+3j3z6nZiWWbW7cA0zUwFbg6dm1lArdeDHJACPK990L7j4ItnYGBoozyurb8YIPvb1wcRBPYwH7V9x2hU1nWj1UrKcJinOG2MVLRh9C+D5OEwWGNbHYBIJ5cRqbtYV/GQLJdObwvT5BxvZgDqqrqLQGaxHmShUfONWrHtJ/C15tKV57CJdqC1YIQ1l+5cFjA2J2Oa4t+p/tGpNwgzsH9OKjGdEmk+NPXpo9bskd04nWUhgsZIUccDET+yj164cIDLRcrDtRtuUNLMnAvzYfAbOudzY2tFQ1upRVt1pdYOOcVobIqMqkNoQkKmn50KpJyZJzgcpmBxOsvauLuZuL898vC0qc7da3eP9tsA2nw/6VW6FBI5PAANz30/idPOw4/T3mQxN+rmGmBZb42R+atK8D0Afe/W9FBHlIZfypDLBC4cq4dEXEgj7j/j2kG4gpzu1wylxxDXPGVe3868uZ+4v0VmKUmOWimyklSO9C1cksOOPqVEyj1amca6yIErJWVqOWlSVrMxCuw/bH0QQcAdoey9U3vdR3W3bcWSxDHKNDGlSacu1/Sru6vmCRfjHhupeQy8RP83pywhyfBrK9m4fX1LSs7lotNApg3idOvhVJbgvVH79eFhNGyjvsZGSQOWkmSmWqY3oevNhQ/I6hrKVJlnlUCtO8uyheY/tE031awxzXC80VSjWTg3V2dta8h36TJKyfQWajwexKQ4fdKw0I5IkM0kuRbA23DPAc0KrHXD6oDUepRWQsrxjd6cpUrmym3jMFemMmHBEbCkB75FhqLevX6Pjq9rd0R1vcV9UykTbf39XBiKOIPsJecmWNZwjM6D1hwgcDzY3Tt1kyjLyAQGbq/TWI+7ssSXoJ74KPgIIgNL0WQgXZDuy9Nfv7cHp+BKWVd1Gg9sSldcCXZM5/Zm5u2bI9/46Tt+9mfuefv6jqlMQMJ75+lUeXyWXsXtzUQBlrVRcldnyaCZY3MhW+ES4jQl53ArisPoQ58diFiPO2RTSjvfHLn95C13N5NSy6iHl21jWatEFwdMYzqld/bVAImsIzep6NdnGTWmLDZfa5XLeaM1SZzNZRY1Ngfg4KOzYJCcIZ7Rqog2dbvWgVhiqRYDPRmsUUqKmrEHfiDUe2tweqjUzQJ8y5SDaJ6aUF65uyncHKVBsKw6kZfVaeSQXfcYemrCK0pmzEFAiRaZMdqmutC+t0kFiCo1zclC+0B5VUoEa01BqtUVc5UBlmFdWhCncthzCbSHjvWOXyQY6y4tx4GjgEw1b4/O6VKZ55l5LlJyqrrOYaGtjLpDHkWbUYUAAB5OSURBVIPL+k/vTmubujtFIpzKHKTPMAA79v/qwa4vOgQwALahHqWso7cxParx3ZJS0IQHEmBYSdeLYXR6dP9HIDGcFK1PYJ9vid8cILYC2vPzhVc3WT4RmzQCDrMMTBy1oVtwZZ7PldvjxGHWTEMqGlKjJ4oZqWhuorkOI7qTuwXb84dHgQ8jCJhi9KitU4JD6dwe4PYgOQ6Q8KWitVFSpnmPWnbUkC4U2J1DSpSkaJgnReNaG9tq1C3LPQZxzqc5euhZk25DDktRtAVJx0L2WSdcr2OMM9o3kZlYgjIZZYo+ePVA4J21d5alx+BNohToXnHXYNM8N26ORrIDOelE36oexpwLZXK1nXrFTcqypRQsNrNssxpGsN5SSHAEy657owUFOCeJlYqk5Gzxfgy9gOGraNGrtpQ4r5Vs8ks4ZouEyHdL8K0K/e59iMXmfTArmTwi3ZyyNmn705mKhU2YavgryDZyddsltAawNoXqL4M92p3BthOmMn5GDQwgsJ/vEdaILlJ0CUrgRteg3vcBJQ+mqFh3Nboiw+BW3z9AQw8gdowvKyO4/t5BYwf9zDxNbFuPcXOnbrDljXRMHA8qc5cVLltirVDXCzkn5kMJktesKcajPByqO1sPoLt32raxbuv3gOzfvz6MIBBvjPTenZLhMIkH8HRKTJPSo9actTrrNjzYx7Rfo7aNwyFzfzwyTWVPKUWecc7nSl1F6yylk7PvnOySRWRBoy/UHnMHzbFcKFl917Z1ts3pHphEjKL2bqobbdVwB7AsBe8b86FzuJnw3jkC9zdzoMMifnSOYAFs9RyZQZUCgBOjuGC5M4WiUO+64b02ni8btTuWpt1IVfBKD5kxBY1lubBuDaNAKTuBp2NBObY9wLKfbA1qxc3JbniOertXUnLKFDWuq9tRpkLvmSE2IjxC9OwpS9ildedwmHjz+l6svK4x7+98/sxlCZYTtgPDyij0kQFTkQpS98hUAv/JOYUFeMCBdpXd1ijuYCOyg2dSA9a/MYbQSIp/m3ToDOJVpPY50mzNDYRQaLQscx5GM2pXp5TwNrpSKhuTDabmaHl2pnnSPItXaltxP0LvzEUiqE64KbVE90ztiXYZ9Yvatak7x0OmbY3z0kiWuL3NHO83jq2zLB94ixCIHrqygHky5qLedC46iVrr1O7UpjTdgGVdWNeFaZ64u5cASWtOXTeh+FGfDeOGw00KLXltKvVxkStOyUC07wBz08nhgoR6g+5KbROGJwevYJWpoFNl5CzuGFWlSJo4nwfDz+n9gnvb5/o7Eku9venc30tKnaTGYm2GhwGGmbwUC1Fvdyd1af9PPkA/7ewUQKlFc3vKRrmduGO4BskJoLVQMBppb+yrgTW8KJSBIKDkTvLwvotyIaciMBUThuIj/ZX8eMaZkrGunWVxlk0P9vGQeXU/s7VbWkPqwHXU2UmDXCmwBO/Bikya49iE7GMwzVOUOb53UcwSLezChv7enkwk8e2ElZSQqa9yW/Zh4Dmy/uiyBEYxRGfGWzOyF2k3tnBF9sCIQtlp17p8CRZGOdKdh8dnPnlziK6MMc+FwzxpjBgFmZyCEBc1PpF5WHJazzwvLnWsrsyhe+Wydl6/Mm4OsyLeD1kfRBDY2z9B8lk3+cYnk66axbx87+zSYu7OzXGWMShG90xbLDJIx1xuMMebLAZWCq55V+3X6sSyXHCrHI4pLMQIxqACQ+/qz8uPPlo8sSFz7tzcGinLVGLdxF9PJEhBJqpwPjmtqoORrCkTmTKpCLtILhBw887nD3JGAll6STW5kFJRaZOEUVjaaK3gBtk8WpAaLtJpo2AwSDEeVtz0Qm1iRo7px1K40l2jdmYIl6CHzgjqtENypcG1deoKRugTEiAc6oGPElidlcS2BYHL0djr1JhnKKXivtBbI+XCej4x/PfGCK1ZI0e927vaknVMMXaorXElGEWforew5XKGApJFuTBNhblkkmUsLM96BLa2bTgtWo8B6O3XMXgEofE4sA4jPCvGROCL974PIRYYE67E+zk8GezmwOPThbvjxFTO0BPLsUpdKikruVrSST3Jmwa1vEGzLt2A4Lx42LX1xfjuphJzF4/9AesDCQJwPFxTUzyF1mRMP3Wpt7YY5hESOyiUtr85Zs40BwYQaHjtjfUctSXXUVbvTjkQJ6KEITGZOLQmhmGrFh0Gop5MUbYY8yHRNud8cmUotUsqDNPOtEYpxjTD7V2iTEOOyuTaU0VRtmhvnVaNUqeU1fqx4aKsB2rb6h79iYGjHg9rjVRZ91lGGin36IoUWjwovTfqJi28Mol6nAzMhGy3MbwVm3oAiD3UeYxExV+YlyadTKsC4PXE1KjyaL3lnHBToEolsW7O6XTh8y/f8Z0vz3z++SNfPjxz2fT+C1N4SZ0t8R7EQ5MKOXCQofjm0c2ojQggKu8EzMI+H+CEroC6FrVt9Ka90rgCi4bKmBTtV7gGmTF/4hFg9PoswF+RsjLqBtneOZBE3WgD78NRGK02anVlSauxrCEqGoFn7Kd4WshJGhAWsyXK3KIl2JxWNy7LyrrIj+N5LszzB14OpATzLHVVkl0j/Q4E9sjKwnfQATfKBJaaInZ4DfioJqONJ16B0sZh7lhbGxqtpJTZqrNcziFRJkQbV2YAYgumiDXjYNi2oJtOzhQbL1kj5Uae4Hg0jgfh2mt11qWzrnKgafXa3ktFQNfd7YF5Hj710MMPzcPaencLiiN2aNF7J8acx+RZeAZ0Ux3pLcCr4BbEibJtCCMYNWrU8SlanTmEQ82EBfQgpigh0L8paTwcynyis6afo6ORWp3LeaPPRjbYamPZ4Pl04vm08PB04fG0cjpvrPWafQxuh16uXvtI0VOS9PY8D9Xlwdm4Uob3FnIEcYHj1++9LCslxdxGi98X93gqc/T8R4kxQLXA+18Aly9bgEM6zbtTUta0Jsa6SfehBY03JdsziHkqHI8Tt7cHDseZacpMc9nLi63WyDyNUmRKIo+MpvuWcgyvXrkSlhLzLF3G4fuwLB94JiCprE3AS3HKPCidAn5qG62YoVijtkfr4t1737AshBd3ho4g5gHgCEvQ6atI2hyJOLSuTcABCy2+45ygrzp9HLHaFt9178Rd2ChzCgKQMx9Gz32wt+D8vLHWTmuZ2uQnMNh4wyxia8aydXiOmfzkzLPqwpTjQYgTI1vw5UccHO1qdNL2wVNvkRha0immJAazLKwkXUVA8LF51E3JSaDlCHbJgnyUB2cimHptkJWcnhzrmk6UIlCJ65HQa492ZSmJy3rh+bzyeJIZ69/65gPnixygetQLqnnHBaINTyD1IxClGJBpIGKVtAjkRFX2BxgsZg/0Xg59QjO7lgvxHr1snw4/ihHcdkDPxikO7MH5WnYMlnMH+T5mo0zi+r8cJrLBVI2R+d43uq/AIQbjrh2WFKPlEltzUmrXgN/7Cyzqeh1ASJt9L3HpB60PIghsFb79K5VDMe7vjtzd3pBTkfOPr5HcyeV1WzttC7ms3rk5GsejevsNMaT6CnWLNClFtmCGhDEzWwuutb8IFt7xllm7qMWHOMWnqEfnQ6JGRO9NN26ejTwp/ZPpQ6IuLfgAIhylrIAz+u8ytVB206tLs8ABNHlmXVnAcpFYB0mB6TBJbIIIhlHFa2P1l38As1CgEWDYu++GFBqZ9TBvAfoYoOlYrjEQI238Wl1Kuh3cN0pOlGQRUILwA5grGWcX7wSsYzmwB6TNX9fG49PK42nji3cbj0+Vx6eNtQ6dB6HqQz/viuT36FZou+cphZSZglGtvmslDKs1S6g27mrzoreFnNmp0kMlejAqVTePfvoIIkQQDgpyugaEMTKsLKXvHQQJ44SFW1zXiNwahc5MWZOitXa+/PJCTq+5nJ3ltnGZKodpVlllFeHO1/vl2ZmORimdZrI40/SgRdua/fWShBO9NJH5/vVBBAEgSDwT62YsX550grjaRx4Pas5yex09XaVqzmXrrKfGsmwCS5jiTWnMs3N7NwlVrpIeH6mj0NuERjMd+iYTThKnc4vJw4H0aprueERpu21szVm3xLrCskja+XDo3E7hq+dqIdW17vZapYRNFE4qndyITRxtsTgpdFwlkmfWrnHZqaqvnssQRg06MkLiLTm2A59bDOLkoJCOFlngI9G+8+iri84aLVBkQ66uStqvZa3O6qb61NjBqhTXkqLu1j5sTCUAs66U+Lw0aQ58fuKLLxceHla2TVZsOTpBogQoDXF6CLTaHhBS/MwWAqytaVCmyFdOtT7grUu3sUaXKQtQtiTsqHcPcJS9DfhyKSPQg7OXJdH668n3EiDlwbw0ne6DS0S8FwD9qkeQwyR0WTU526pO8u4nppSiFEjYbeFwmDjMM2UW/tAi+9oqlM2ZJphSZ3URs9wHK5HrtaO9PhiKP2j9WgxJfyeyIB/rtwP/KvAf8RVZk2twQ4MqCw7WKZH65uKRcnMdJDIVh+smgkzvTusp2l8xQx0o6nxImtlv6p0ej5Poya1Gl0HGpympA5A9awTTEsd5Buvk3JhmD1ac7MiaZ9atczpDrTonlJUUJbGmzVZK4/6VUsEWg0ke4BZZD/dxlt+9ypaQqrIrwDVOMExBpa/O4i2ANuEIU1GdIIBvZB4BoobfoLs45LW1nUY6iFFStY1hKIbakcUAT0zmFYsDLe2gpCoKsetzNvIk9ZtsTsmVlDrb1li3ymVdeDyd+OLhiV/54hStU4G840Q3cnA5cmhHAjl6FVEH1FWTdM11TdOUrjqF+K6sm4tsuCxSeN/HhNMumSZWQeiRsddI+Pe11ARNCFr2Hq1ClKZXpCglPkeJiT1hKMqMIqjtcNUACFN0vozzZeXb331mqY3n08onbzbevL7lzavDHsSs6JDoDZZF+/Fwo+td1kpKZS9ptE9TtJM73X4ExqDLdeh36z2wjCzF/ktkRfaVWJOnZNweZ5rXUK0ZPHEp7OSsU70FSt1Rm8tNRA8dDYp+iuDEIIWLXhtDHjmnGLjRQ79tFe85xDXjNHUFoVwqOUtUY2ud04PIGrl0Xr8Wbfh8cVqbyLlwd4C7WwWMrSdajRoweOre9VYnyxKMTFMAWVWTajlqak+c1zXorB4Yx5XWm1/UrkIrPdphPWpf8RXootKK0OMk14PTPWbUTaYaFiWFhRiJevGBlrcup5sWmUsyUvF9mrLvHngo+LYek5BgBaaDAnJtjefzyum0siyNy9J5Om+sq4DgOReMfhUR8cpUnLu7Gw7zjbT4wjehVuJnVC4XufmMDo5MOxpTMaYykcwD+ItTNBR+DAUm8S+aghxj3PZ70+YB4A3ZO9z3LoC0CsLtxxK9K31XqWA7IUvMPoGBPU7q9D3Ygv7/+bKy1sbTk5Sk37y68Opu4u3bA29f3XJ3N0tfsChzXetKO3e2qoxNr2eoNwmg7HuX54c/f7/ecuAfAX7J3f8v+wqtyc0c8iKhURfwYz6AGzTQ4qLnpgBnNI/d6JpTi372UFXVAIVGP0ctGBB/cPVHeeFJbMHukvjqY2KvdLpX1s1Zt6x2XmoUc5YFWvjdtS4x1OrQfWI5J84XbSbJlsfrS4kpi+vuPiS/EinPejibTtPWHW+JvqlF5ARJpzvVjBxglCXDY2Z8lyGzARbFTILrNefEXrP3bJinkBYbp6TyYctgWal9by1ATSJLCYqtx3xBdEpa0tBQ8rg2pJk/zwJpa1VPWyzDiZIaU76QMEpq3N4duTlMHI+Fm5uZedawUsmaM1Dpl2Peo+BNFOfTZeN8XjmdV949LDw+rnFaK/ium6YEexh0tnZ9CkrRgTDN0WUJAZbxMA6ATw++jzRg7wqMsqpVp6bv1YLQ0FEcRqNXsrcnrw/jwC98dIli39beeXheeHg+890vnnl1d+D1Fwd+6rOVN68PvHl1w/39zM0xk9NNdD3k6ty6K6ClGLc29iDdvsIg8E8B/3H8/49kTW4vXYk/e8U6xjIjHdWetvheQiknoucQkHAnk8OaPLT2cmzFyBy0ubNGLl3Osc092jUKNvSYYmxK4Vp3vBrnc6P1Qne1H49FMtLjJCiTtOZTTMmd106rGU+K1FKLIR7OEATZFnwYoeQwQokgpPq4xpx42gElnc4hUjGALFP5Ur1DDYOMOAHyUBkDinW1wnyM5xZxz0uRPkEmMi5nbZVLtDLFtBvXFuVAkg9DNg+1W6ckDWMNEUxDswxbayybxqCH/uFxhrsjvLnP9G/cAcbNYeL2RuPLN7cHDpNmKg6T5LZTFpnHkaAm0a1Ztr5byx3mC8d54ct3Fx5Osq1P2fA2WJrsIB8R9AaTcOyvkX2OkmKnEPsoE8KohVFnR4smGIQCU51WQ2TUNbNgSYeR9nYPr0jhCqO7ML4fz1ecwhPL5qwPFx5OF7777sRPfXrHJ6+PvH1zw9vXB+5ujhxmdatSsb3UGAClLq/vMvI/bP2ag4DJh/APAj/3/V9z//Vbk/sLV+Lf8Vt+xlXGmYCmONWSDZvtcYM8wM5IlTvqu05ClpMVEWnoFDe8qNe/VucSHgNqy+ikb92o3dk2naj5cAWDtqqTXfUclNK4uRFecFkF5KnBIPJOCb3CgdznOGl11AA0tj7ETZH2vw9kWiy3Zg4FStd1WgwBybJ93FyP8dZRzytLkvgpIdqsWYScJHWVM6GxwPWkQkFwmvTxVhuXi5yRYWAB2rx1DOnE2bassKyVec7MN5mbeWKarmh6787UYZ4mzqtk3z03pkPm/vWR6Vj4xjd0jcebWTTxWUMx0nBAjk8pszWBlcvqIdcmopOlTEnCdOZJY7YpG0trmi0ZMwcm2W6dJOyvO8WDOwBO9yumgPcolHK83zGgFvvTve1gYvfGPE8cD5nD4SgwNlSjLmvjvFS2tUqvcvTxcyIT15PYSwxRkKMssyE0o6xtWRq//K0Hnk8rD48nnj+95e2rG17dFVmPS/pq5ww0DIJTMKzgftj69WQC/zjwv7j7t+LjH8ma/HuWOWW6glQSCXHcpKunVk5Te8gyh5KZ51npqLdA58O2qwF0cq6hi5fpLZPoHA4BFCWxBC+XSm8tBDsAI/rNxrIMf8Oq0eJRBlSjeejQRzqu6TOBQ6WkIBs5vVfWGu1JA+viqztJ/AaHFB6M3Ud6bpDazoUXFtppNdJ8PMggRiltL2GNzjDrjAOK2kParKoG9qb5CDel8L3B5VmbdLjigGY3undqt731JDn3IOEoF2Ld4F1dOZ02qQqlKLtCO6A1KRbVnklpVmuswO1t4zhLtamUItxjnCGpKEinoRaV9ockm+22YscZyqsjx2fn+bTRW+Z8P/F4mvnO58/xUI+HK7ohSKRjHChtPNhEhwC1fqdpIqG27zwnDbTNhZubiXmamKdQ+Y17PDoE01SYykyOwaW1Vs6XlfMiDcViQ8ZO4OzW1IFa1xbu2ButK2gd5ylGmXtwNaRlcTptLOvK4/OZT9/e8+bVxKv7A3d3Mzc3MylPeApOSu90ulqNX1E58Ie5lgIgC/I/wldgTY6hlGa/Ur/WupH6q9YXx/tcG6d6DtvnmVe3M5++huflwne+fOKyNPGt3RBvvnOY4XBQRBc5RTd+mlJQQfsO5NTWmaZMmZRq5ax6sAfgmGIyblhtqZUlAKMrh4aUImWMv6O/P1h3PWrsvt+CDl4ZRJbexrmrjTp4AI6IO61Kskzv3yBDD5Q7SCl2TYPdJ/AUJ5Kk0adJHZQ0G6kNjXrjtIS2nxvGUHFShpOifk1RV8uNIVyN3PGt0bdgENYeNGB28F1yazPzVHAKdYFeB2K+MR06NzdFk5kdthWVJ118jeONdCGmIlHV41FtWZjY6sbpMvH8nFm2UTrG+xH5cK3XEmD0X3qMiOdsVFBbugvonOdbbo+Zzz498vr1zKu7I1OZxd7OAgY1Dm6YzXgzZaQ+OAqdpcuhOieJspaiDKB6Z10r69Z5fl55fNx4fF5Yty5so3rQ2Pu1NOtOuzQevPGdz8+8eX3gkzczn7498OmbG27vjhxuZqaSmew6Bt1+FVWRX1MQMLM74B8F/rkXn/7X+IqsyQ2jWCJPLU5dGOqzY5qvdmNtVxEImVp0zsuF5+dnXt3KxnoqR06XBdpEwplnJ5dGnlKo+oqBaITUeLgQtSYabW2K8CmH2EaMC9cWQ0kTTHMO9RfotV1FHHLa6aIpq5b22HCGxkB7G3LRFqDihpBdw3sJNHv0rW0fkR1z8pGRingUD3sUmnQSu+Zdc22iLilqZfOVqXRuDp3jQSPVvYHXCXzBvdJTl0ORFcwlTiInoTEHr+q41iR3G1/0tSHWajBm8fOUJK7RkVIxhJNuDgLSCmgS0kCqRLMI3WvwB3rTjEJ3KThfzrL3zqUzT6rbaxUucXdXuL/N3N8V+tN25eljWLuSgYb4jEVYHhHKifmLkDPvrXO6LHz69p77+8Kb15lP38ySS++Jw9y5vTFATk5bK5zPyhbpI5B1bugYN5jrlE/ZsTwmAKWZ6Z9Cq5WnU+XpvHK6NM7nyuWy8XTaeDqtuxlKE8iBW+aLhzX8KTeW1fl0de7XhVd3B5VUuSDP4h/dmvwZ+Oz7PvddviprcuDmJpPprNsp+NLyo289h98bNNfJKm059cAbzqka54cLnYtm4xHxpfdGb2qRnc5rpPdpVw5WK6yxbhImaV2c+xaGjt4dsnr9ec5xKnbWpXE5Szq8FGMumRwZxFo71TxIPSF3Hd08kkN4BLbemQ3wRN2gduhmL7KSgEaDEJWLhVKRaKNKXuNnxWlhNeb/sSCP6AFI0be/OyRe3yVSqayrcz5LMsuJE4fAFwj15tTJE1HaDLBQr7NHX7yUfpWzdrU5h7MQSSPX3j00AAD6lZffobdGaxspdw6HjFllqyZ1psgNe6TuCpAqrVrKWBPTcesqcUCyccfDzNPTFoeFgqKlROpOtyuhRofM2IFXhyvRb4XBLGtVaVTX8MNo8stMmWlK3N/mfYT9cjGpYnMNnCU7dOkwlmLMBygzO5DoMbi1rZ2tdabZub9vnC+Vda1clpXnS+N0qWzrRhsuVlUZxLpunE+Vp6cT3/yVZz775Mjf/TO3vHl95NXdDfc3R6Yi1+Yftuz/i1f841hm9gj84vu+jh/z+ingO+/7In6M6+Prff/rt7j7b/r+T34otOFfdPff974v4se5zOzP/SS95o+v98NdP5xQ/HF9XB/XT8T6GAQ+ro/rJ3x9KEHg33vfF/Ae1k/aa/74ej/Q9UEAgx/Xx/Vxvb/1oWQCH9fH9XG9p/Xeg4CZ/WNm9otm9ldiJPlrv8zs7zGzP2tmf9HM/ncz+2Px+U/N7L8zs78cf38Snzcz+7fiPfgLZvZ73+8r+DtbZpbN7H81sz8dH/82M/uFeF3/acyfYGaH+PivxNd/6/u87r/TFROyf8rM/g8z+0tm9ge+jvf4vQaB0Cf4t9Fcwu8C/rCZ/a73eU1f0arAv+Tuvwv4/cA/H69raDD8DuDn42P4Xg2GfxZpMHwd1x8D/tKLj/914I+7+98LfAH80fj8HwW+iM//8fi+r+P6E8B/6+5/H/D3o9f+9bvHL22fftx/gD8A/JkXH/8c8HPv85r+f3qd/zWiXf8i8LPxuZ9F/AiAfxf4wy++f/++r8sfNCj288A/DPxpRCD+DlC+/14Dfwb4A/H/Jb7P3vdr+HW+3jfAX/v+6/463uP3XQ78MO2B3zArUt3fA/wCv34Nhq/T+jeBf5mrUudnwJfuXuPjl69pf73x9Xd8Hy39a7B+G/ArwH8YJdC/HzM2X7t7/L6DwG/oZWb3wH8O/Ivu/vDya67j4DdEa8bM/kng2+7+P7/va/kxrgL8XuDfcfffAzxzTf2Br889ft9B4NevPfA1WWY2oQDwJ939v4hPfyu0F/iRNRg+rPUPAH/QzP468J+gkuBPAG/NbFDTX76m/fXG198A3/1xXvBXsP4m8Dfd/Rfi4z+FgsLX7h6/7yDwPwG/I1DkGcmX/Tfv+Zp+5BWKy/8B8Jfc/d948aWhwQB/uwbDPxMI8u/n16LB8AEtd/85d//N7v5b0T38H9z9nwb+LPCH4tu+//WO9+EPxfd/8Cfmy+Xu3wT+RqhxgyZq/yJfx3v8vkEJpD3wfwK/BPwr7/t6vqLX9A+iNPAvAH8+/vwTqO79eeAvA/898Gl8v6EuyS8B/xvw+973a/gRXvs/BPzp+P/fDvyPSFviPwMO8fljfPxX4uu//X1f99/ha/3dwJ+L+/xfAZ98He/xR8bgx/Vx/YSv910OfFwf18f1ntfHIPBxfVw/4etjEPi4Pq6f8PUxCHxcH9dP+PoYBD6uj+snfH0MAh/Xx/UTvj4GgY/r4/oJXx+DwMf1cf2Er/8XkyKoYlz9hX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80" y="981125"/>
            <a:ext cx="1652524" cy="16292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790" y="978825"/>
            <a:ext cx="1658849" cy="1652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481" y="978825"/>
            <a:ext cx="1638853" cy="16388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790" y="2992025"/>
            <a:ext cx="1658849" cy="167074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481" y="3000362"/>
            <a:ext cx="1659641" cy="167149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4976" y="3000362"/>
            <a:ext cx="1652524" cy="1664244"/>
          </a:xfrm>
          <a:prstGeom prst="rect">
            <a:avLst/>
          </a:prstGeom>
        </p:spPr>
      </p:pic>
      <p:sp>
        <p:nvSpPr>
          <p:cNvPr id="13" name="Google Shape;165;p19"/>
          <p:cNvSpPr/>
          <p:nvPr/>
        </p:nvSpPr>
        <p:spPr>
          <a:xfrm rot="21599641">
            <a:off x="3593152" y="683788"/>
            <a:ext cx="555180" cy="246532"/>
          </a:xfrm>
          <a:prstGeom prst="roundRect">
            <a:avLst>
              <a:gd name="adj" fmla="val 9539"/>
            </a:avLst>
          </a:prstGeom>
          <a:solidFill>
            <a:schemeClr val="bg1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</a:rPr>
              <a:t>f</a:t>
            </a:r>
            <a:r>
              <a:rPr lang="en-US" altLang="zh-TW" sz="1200" dirty="0" smtClean="0">
                <a:solidFill>
                  <a:schemeClr val="tx1"/>
                </a:solidFill>
              </a:rPr>
              <a:t>ig 1</a:t>
            </a:r>
          </a:p>
        </p:txBody>
      </p:sp>
      <p:sp>
        <p:nvSpPr>
          <p:cNvPr id="15" name="Google Shape;165;p19"/>
          <p:cNvSpPr/>
          <p:nvPr/>
        </p:nvSpPr>
        <p:spPr>
          <a:xfrm rot="21599641">
            <a:off x="3593152" y="2694199"/>
            <a:ext cx="555180" cy="246532"/>
          </a:xfrm>
          <a:prstGeom prst="roundRect">
            <a:avLst>
              <a:gd name="adj" fmla="val 9539"/>
            </a:avLst>
          </a:prstGeom>
          <a:solidFill>
            <a:schemeClr val="bg1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</a:rPr>
              <a:t>f</a:t>
            </a:r>
            <a:r>
              <a:rPr lang="en-US" altLang="zh-TW" sz="1200" dirty="0" smtClean="0">
                <a:solidFill>
                  <a:schemeClr val="tx1"/>
                </a:solidFill>
              </a:rPr>
              <a:t>ig 2</a:t>
            </a:r>
          </a:p>
        </p:txBody>
      </p:sp>
      <p:sp>
        <p:nvSpPr>
          <p:cNvPr id="16" name="Google Shape;165;p19"/>
          <p:cNvSpPr/>
          <p:nvPr/>
        </p:nvSpPr>
        <p:spPr>
          <a:xfrm rot="21599641">
            <a:off x="5884624" y="2701747"/>
            <a:ext cx="555180" cy="246532"/>
          </a:xfrm>
          <a:prstGeom prst="roundRect">
            <a:avLst>
              <a:gd name="adj" fmla="val 9539"/>
            </a:avLst>
          </a:prstGeom>
          <a:solidFill>
            <a:schemeClr val="bg1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</a:rPr>
              <a:t>f</a:t>
            </a:r>
            <a:r>
              <a:rPr lang="en-US" altLang="zh-TW" sz="1200" dirty="0" smtClean="0">
                <a:solidFill>
                  <a:schemeClr val="tx1"/>
                </a:solidFill>
              </a:rPr>
              <a:t>ig 5</a:t>
            </a:r>
          </a:p>
        </p:txBody>
      </p:sp>
      <p:sp>
        <p:nvSpPr>
          <p:cNvPr id="17" name="Google Shape;165;p19"/>
          <p:cNvSpPr/>
          <p:nvPr/>
        </p:nvSpPr>
        <p:spPr>
          <a:xfrm rot="21599641">
            <a:off x="5884624" y="683788"/>
            <a:ext cx="555180" cy="246532"/>
          </a:xfrm>
          <a:prstGeom prst="roundRect">
            <a:avLst>
              <a:gd name="adj" fmla="val 9539"/>
            </a:avLst>
          </a:prstGeom>
          <a:solidFill>
            <a:schemeClr val="bg1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</a:rPr>
              <a:t>f</a:t>
            </a:r>
            <a:r>
              <a:rPr lang="en-US" altLang="zh-TW" sz="1200" dirty="0" smtClean="0">
                <a:solidFill>
                  <a:schemeClr val="tx1"/>
                </a:solidFill>
              </a:rPr>
              <a:t>ig 3</a:t>
            </a:r>
          </a:p>
        </p:txBody>
      </p:sp>
      <p:sp>
        <p:nvSpPr>
          <p:cNvPr id="18" name="Google Shape;165;p19"/>
          <p:cNvSpPr/>
          <p:nvPr/>
        </p:nvSpPr>
        <p:spPr>
          <a:xfrm rot="21599641">
            <a:off x="7823317" y="683787"/>
            <a:ext cx="555180" cy="246532"/>
          </a:xfrm>
          <a:prstGeom prst="roundRect">
            <a:avLst>
              <a:gd name="adj" fmla="val 9539"/>
            </a:avLst>
          </a:prstGeom>
          <a:solidFill>
            <a:schemeClr val="bg1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</a:rPr>
              <a:t>f</a:t>
            </a:r>
            <a:r>
              <a:rPr lang="en-US" altLang="zh-TW" sz="1200" dirty="0" smtClean="0">
                <a:solidFill>
                  <a:schemeClr val="tx1"/>
                </a:solidFill>
              </a:rPr>
              <a:t>ig 4</a:t>
            </a:r>
          </a:p>
        </p:txBody>
      </p:sp>
      <p:sp>
        <p:nvSpPr>
          <p:cNvPr id="19" name="Google Shape;165;p19"/>
          <p:cNvSpPr/>
          <p:nvPr/>
        </p:nvSpPr>
        <p:spPr>
          <a:xfrm rot="21599641">
            <a:off x="7823317" y="2694199"/>
            <a:ext cx="555180" cy="246532"/>
          </a:xfrm>
          <a:prstGeom prst="roundRect">
            <a:avLst>
              <a:gd name="adj" fmla="val 9539"/>
            </a:avLst>
          </a:prstGeom>
          <a:solidFill>
            <a:schemeClr val="bg1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</a:rPr>
              <a:t>f</a:t>
            </a:r>
            <a:r>
              <a:rPr lang="en-US" altLang="zh-TW" sz="1200" dirty="0" smtClean="0">
                <a:solidFill>
                  <a:schemeClr val="tx1"/>
                </a:solidFill>
              </a:rPr>
              <a:t>ig 6</a:t>
            </a:r>
          </a:p>
        </p:txBody>
      </p:sp>
      <p:sp>
        <p:nvSpPr>
          <p:cNvPr id="21" name="Google Shape;165;p19"/>
          <p:cNvSpPr/>
          <p:nvPr/>
        </p:nvSpPr>
        <p:spPr>
          <a:xfrm rot="21599641">
            <a:off x="342655" y="1140122"/>
            <a:ext cx="2422475" cy="3531610"/>
          </a:xfrm>
          <a:prstGeom prst="roundRect">
            <a:avLst>
              <a:gd name="adj" fmla="val 9539"/>
            </a:avLst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dirty="0"/>
              <a:t>fig 1 : </a:t>
            </a:r>
            <a:r>
              <a:rPr lang="zh-TW" altLang="en-US" dirty="0"/>
              <a:t>原圖</a:t>
            </a:r>
            <a:endParaRPr lang="en-US" altLang="zh-TW" dirty="0"/>
          </a:p>
          <a:p>
            <a:r>
              <a:rPr lang="en-US" altLang="zh-TW" dirty="0"/>
              <a:t>fig 2 : </a:t>
            </a:r>
            <a:r>
              <a:rPr lang="zh-TW" altLang="en-US" dirty="0"/>
              <a:t>解釋器切分過的圖</a:t>
            </a:r>
            <a:endParaRPr lang="en-US" altLang="zh-TW" dirty="0"/>
          </a:p>
          <a:p>
            <a:r>
              <a:rPr lang="en-US" altLang="zh-TW" dirty="0"/>
              <a:t>fig 3 : top 5 feature</a:t>
            </a:r>
          </a:p>
          <a:p>
            <a:r>
              <a:rPr lang="en-US" altLang="zh-TW" dirty="0"/>
              <a:t>fig 4 : top 10 feature</a:t>
            </a:r>
          </a:p>
          <a:p>
            <a:r>
              <a:rPr lang="en-US" altLang="zh-TW" dirty="0"/>
              <a:t>fig 5 : top 15 feature</a:t>
            </a:r>
          </a:p>
          <a:p>
            <a:r>
              <a:rPr lang="en-US" altLang="zh-TW" dirty="0"/>
              <a:t>fig 6 : top 20 feature</a:t>
            </a:r>
          </a:p>
          <a:p>
            <a:endParaRPr lang="en-US" altLang="zh-TW" dirty="0"/>
          </a:p>
          <a:p>
            <a:r>
              <a:rPr lang="zh-TW" altLang="en-US" dirty="0"/>
              <a:t>雖然增加特徵之後，</a:t>
            </a:r>
            <a:endParaRPr lang="en-US" altLang="zh-TW" dirty="0"/>
          </a:p>
          <a:p>
            <a:r>
              <a:rPr lang="zh-TW" altLang="en-US" dirty="0"/>
              <a:t>有增加目標的面積，</a:t>
            </a:r>
            <a:endParaRPr lang="en-US" altLang="zh-TW" dirty="0"/>
          </a:p>
          <a:p>
            <a:r>
              <a:rPr lang="zh-TW" altLang="en-US" dirty="0"/>
              <a:t>但其餘角落的背景還是有比較高的比例。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而且這張圖預測的結果是相對好的，其他圖很多到</a:t>
            </a:r>
            <a:r>
              <a:rPr lang="en-US" altLang="zh-TW" dirty="0"/>
              <a:t>top 25</a:t>
            </a:r>
            <a:r>
              <a:rPr lang="zh-TW" altLang="en-US" dirty="0"/>
              <a:t>都還沒有目標。</a:t>
            </a:r>
            <a:endParaRPr lang="en-US" altLang="zh-TW" dirty="0"/>
          </a:p>
        </p:txBody>
      </p:sp>
      <p:sp>
        <p:nvSpPr>
          <p:cNvPr id="22" name="Google Shape;165;p19"/>
          <p:cNvSpPr/>
          <p:nvPr/>
        </p:nvSpPr>
        <p:spPr>
          <a:xfrm rot="21599641">
            <a:off x="3044482" y="4756787"/>
            <a:ext cx="5875836" cy="304732"/>
          </a:xfrm>
          <a:prstGeom prst="roundRect">
            <a:avLst>
              <a:gd name="adj" fmla="val 9539"/>
            </a:avLst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dirty="0" smtClean="0"/>
              <a:t>圖片用</a:t>
            </a:r>
            <a:r>
              <a:rPr lang="en-US" altLang="zh-TW" dirty="0" smtClean="0"/>
              <a:t>resnet152 + dense 256-128(it5)</a:t>
            </a:r>
            <a:r>
              <a:rPr lang="zh-TW" altLang="en-US" dirty="0" smtClean="0"/>
              <a:t>的模型，</a:t>
            </a:r>
            <a:r>
              <a:rPr lang="en-US" altLang="zh-TW" dirty="0" smtClean="0"/>
              <a:t>Lime</a:t>
            </a:r>
            <a:r>
              <a:rPr lang="zh-TW" altLang="en-US" dirty="0" smtClean="0"/>
              <a:t>套件視覺化。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967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dirty="0" smtClean="0"/>
              <a:t>Limitation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8822" y="1754017"/>
            <a:ext cx="70391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資料量太少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</a:p>
          <a:p>
            <a:r>
              <a:rPr lang="zh-TW" altLang="en-US" dirty="0" smtClean="0"/>
              <a:t>其實要再多一些資料時間是足夠的，但一張一張拍實在是很累，所以後來就沒有做。</a:t>
            </a:r>
            <a:endParaRPr lang="en-US" altLang="zh-TW" dirty="0" smtClean="0"/>
          </a:p>
          <a:p>
            <a:r>
              <a:rPr lang="zh-TW" altLang="en-US" dirty="0" smtClean="0"/>
              <a:t>如果有再增加一些圖片有可能會有更好的結果。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電腦效能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受限於電腦效能，所以就</a:t>
            </a:r>
            <a:r>
              <a:rPr lang="zh-TW" altLang="en-US" dirty="0"/>
              <a:t>省</a:t>
            </a:r>
            <a:r>
              <a:rPr lang="zh-TW" altLang="en-US" dirty="0" smtClean="0"/>
              <a:t>略了一些細節跟更多的層數。</a:t>
            </a:r>
            <a:endParaRPr lang="en-US" altLang="zh-TW" dirty="0" smtClean="0"/>
          </a:p>
          <a:p>
            <a:r>
              <a:rPr lang="zh-TW" altLang="en-US" dirty="0" smtClean="0"/>
              <a:t>像是 </a:t>
            </a:r>
            <a:r>
              <a:rPr lang="en-US" altLang="zh-TW" dirty="0" err="1" smtClean="0"/>
              <a:t>steps_per_epoch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validation_steps</a:t>
            </a:r>
            <a:r>
              <a:rPr lang="en-US" altLang="zh-TW" dirty="0"/>
              <a:t> </a:t>
            </a:r>
            <a:r>
              <a:rPr lang="zh-TW" altLang="en-US" dirty="0" smtClean="0"/>
              <a:t>加了之後會執行不了，就沒有用這兩項參數。</a:t>
            </a:r>
            <a:endParaRPr lang="en-US" altLang="zh-TW" dirty="0" smtClean="0"/>
          </a:p>
          <a:p>
            <a:r>
              <a:rPr lang="zh-TW" altLang="en-US" dirty="0" smtClean="0"/>
              <a:t>上面雖然說資料多一點會比較好，但如果資料增加到</a:t>
            </a:r>
            <a:r>
              <a:rPr lang="en-US" altLang="zh-TW" dirty="0" smtClean="0"/>
              <a:t>2~3</a:t>
            </a:r>
            <a:r>
              <a:rPr lang="zh-TW" altLang="en-US" dirty="0" smtClean="0"/>
              <a:t>倍，也有可能跑不動。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625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心得</a:t>
            </a:r>
            <a:endParaRPr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8822" y="1754017"/>
            <a:ext cx="70070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kaggle</a:t>
            </a:r>
            <a:r>
              <a:rPr lang="zh-TW" altLang="en-US" dirty="0" smtClean="0"/>
              <a:t>資料比較方便，但是畢竟跟我們不一定有直接關係，</a:t>
            </a:r>
            <a:r>
              <a:rPr lang="zh-TW" altLang="en-US" dirty="0" smtClean="0"/>
              <a:t>剛好有</a:t>
            </a:r>
            <a:r>
              <a:rPr lang="zh-TW" altLang="en-US" dirty="0" smtClean="0"/>
              <a:t>打遊戲的習慣，</a:t>
            </a:r>
            <a:endParaRPr lang="en-US" altLang="zh-TW" dirty="0" smtClean="0"/>
          </a:p>
          <a:p>
            <a:r>
              <a:rPr lang="zh-TW" altLang="en-US" dirty="0" smtClean="0"/>
              <a:t>就直接想到用實況畫面來做分析。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預測結果跟老師期中預想的一樣，模型學到的特徵混到很多背景，導致預測結果很差。</a:t>
            </a:r>
            <a:endParaRPr lang="en-US" altLang="zh-TW" dirty="0" smtClean="0"/>
          </a:p>
          <a:p>
            <a:r>
              <a:rPr lang="zh-TW" altLang="en-US" dirty="0" smtClean="0"/>
              <a:t>雖然本來就是挑稍微相似的種類來訓練，但效果差成這樣倒是真的出乎意料。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期</a:t>
            </a:r>
            <a:r>
              <a:rPr lang="zh-TW" altLang="en-US" dirty="0" smtClean="0"/>
              <a:t>中</a:t>
            </a:r>
            <a:r>
              <a:rPr lang="zh-TW" altLang="en-US" dirty="0"/>
              <a:t>報告的</a:t>
            </a:r>
            <a:r>
              <a:rPr lang="zh-TW" altLang="en-US" dirty="0" smtClean="0"/>
              <a:t>時候才發現全部人都做影像辨識，應該選聲音相關部分，感覺有點可惜。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503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3242402" y="1137775"/>
            <a:ext cx="2659200" cy="2181600"/>
            <a:chOff x="3242402" y="1318750"/>
            <a:chExt cx="2659200" cy="2181600"/>
          </a:xfrm>
        </p:grpSpPr>
        <p:sp>
          <p:nvSpPr>
            <p:cNvPr id="152" name="Google Shape;152;p19"/>
            <p:cNvSpPr/>
            <p:nvPr/>
          </p:nvSpPr>
          <p:spPr>
            <a:xfrm>
              <a:off x="3242402" y="1701850"/>
              <a:ext cx="2659200" cy="1798500"/>
            </a:xfrm>
            <a:prstGeom prst="roundRect">
              <a:avLst>
                <a:gd name="adj" fmla="val 9539"/>
              </a:avLst>
            </a:prstGeom>
            <a:solidFill>
              <a:schemeClr val="lt1"/>
            </a:solidFill>
            <a:ln w="38100" cap="flat" cmpd="sng">
              <a:solidFill>
                <a:srgbClr val="3D40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19"/>
            <p:cNvGrpSpPr/>
            <p:nvPr/>
          </p:nvGrpSpPr>
          <p:grpSpPr>
            <a:xfrm>
              <a:off x="3518887" y="2259600"/>
              <a:ext cx="2105738" cy="873500"/>
              <a:chOff x="989712" y="3201350"/>
              <a:chExt cx="2105738" cy="873500"/>
            </a:xfrm>
          </p:grpSpPr>
          <p:sp>
            <p:nvSpPr>
              <p:cNvPr id="154" name="Google Shape;154;p19"/>
              <p:cNvSpPr txBox="1"/>
              <p:nvPr/>
            </p:nvSpPr>
            <p:spPr>
              <a:xfrm>
                <a:off x="989712" y="3201350"/>
                <a:ext cx="2105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>
                    <a:solidFill>
                      <a:schemeClr val="accent1"/>
                    </a:solidFill>
                    <a:latin typeface="Raleway Black"/>
                    <a:ea typeface="Raleway Black"/>
                    <a:cs typeface="Raleway Black"/>
                    <a:sym typeface="Raleway Black"/>
                  </a:rPr>
                  <a:t>MODEL</a:t>
                </a:r>
                <a:endParaRPr sz="1800" dirty="0">
                  <a:solidFill>
                    <a:schemeClr val="accent1"/>
                  </a:solidFill>
                  <a:latin typeface="Raleway Black"/>
                  <a:ea typeface="Raleway Black"/>
                  <a:cs typeface="Raleway Black"/>
                  <a:sym typeface="Raleway Black"/>
                </a:endParaRPr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>
                <a:off x="989750" y="3466750"/>
                <a:ext cx="2105700" cy="6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k- fold split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 smtClean="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resnet</a:t>
                </a:r>
                <a:r>
                  <a:rPr lang="en-US" dirty="0" smtClean="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model</a:t>
                </a:r>
                <a:endParaRPr dirty="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6" name="Google Shape;156;p19"/>
            <p:cNvSpPr/>
            <p:nvPr/>
          </p:nvSpPr>
          <p:spPr>
            <a:xfrm>
              <a:off x="4200450" y="1318750"/>
              <a:ext cx="743100" cy="7431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02</a:t>
              </a:r>
              <a:endParaRPr sz="1800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endParaRPr>
            </a:p>
          </p:txBody>
        </p:sp>
      </p:grp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MENU</a:t>
            </a:r>
            <a:endParaRPr dirty="0"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5389315" y="1962383"/>
            <a:ext cx="3034200" cy="2547607"/>
            <a:chOff x="713215" y="1962383"/>
            <a:chExt cx="3034200" cy="2547607"/>
          </a:xfrm>
        </p:grpSpPr>
        <p:sp>
          <p:nvSpPr>
            <p:cNvPr id="159" name="Google Shape;159;p19"/>
            <p:cNvSpPr/>
            <p:nvPr/>
          </p:nvSpPr>
          <p:spPr>
            <a:xfrm rot="-899932">
              <a:off x="900717" y="2397936"/>
              <a:ext cx="2659196" cy="1798609"/>
            </a:xfrm>
            <a:prstGeom prst="roundRect">
              <a:avLst>
                <a:gd name="adj" fmla="val 9539"/>
              </a:avLst>
            </a:prstGeom>
            <a:solidFill>
              <a:schemeClr val="lt1"/>
            </a:solidFill>
            <a:ln w="38100" cap="flat" cmpd="sng">
              <a:solidFill>
                <a:srgbClr val="3D40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9"/>
            <p:cNvGrpSpPr/>
            <p:nvPr/>
          </p:nvGrpSpPr>
          <p:grpSpPr>
            <a:xfrm rot="-899960">
              <a:off x="1201708" y="2952442"/>
              <a:ext cx="2105731" cy="873474"/>
              <a:chOff x="989712" y="3201350"/>
              <a:chExt cx="2105794" cy="873500"/>
            </a:xfrm>
          </p:grpSpPr>
          <p:sp>
            <p:nvSpPr>
              <p:cNvPr id="161" name="Google Shape;161;p19"/>
              <p:cNvSpPr txBox="1"/>
              <p:nvPr/>
            </p:nvSpPr>
            <p:spPr>
              <a:xfrm>
                <a:off x="989712" y="3201350"/>
                <a:ext cx="210579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>
                    <a:solidFill>
                      <a:schemeClr val="accent1"/>
                    </a:solidFill>
                    <a:latin typeface="Raleway Black"/>
                    <a:ea typeface="Raleway Black"/>
                    <a:cs typeface="Raleway Black"/>
                    <a:sym typeface="Raleway Black"/>
                  </a:rPr>
                  <a:t>RESULT</a:t>
                </a:r>
                <a:endParaRPr sz="1800" dirty="0">
                  <a:solidFill>
                    <a:schemeClr val="accent1"/>
                  </a:solidFill>
                  <a:latin typeface="Raleway Black"/>
                  <a:ea typeface="Raleway Black"/>
                  <a:cs typeface="Raleway Black"/>
                  <a:sym typeface="Raleway Black"/>
                </a:endParaRPr>
              </a:p>
            </p:txBody>
          </p:sp>
          <p:sp>
            <p:nvSpPr>
              <p:cNvPr id="162" name="Google Shape;162;p19"/>
              <p:cNvSpPr txBox="1"/>
              <p:nvPr/>
            </p:nvSpPr>
            <p:spPr>
              <a:xfrm>
                <a:off x="989750" y="3466750"/>
                <a:ext cx="2105700" cy="6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Predict metric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Model explain</a:t>
                </a:r>
                <a:endParaRPr dirty="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63" name="Google Shape;163;p19"/>
            <p:cNvSpPr/>
            <p:nvPr/>
          </p:nvSpPr>
          <p:spPr>
            <a:xfrm rot="-899729">
              <a:off x="1622961" y="2045878"/>
              <a:ext cx="743209" cy="743209"/>
            </a:xfrm>
            <a:prstGeom prst="ellipse">
              <a:avLst/>
            </a:prstGeom>
            <a:solidFill>
              <a:schemeClr val="accent3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03</a:t>
              </a:r>
              <a:endParaRPr sz="1800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821087" y="2167404"/>
            <a:ext cx="2659168" cy="2173595"/>
            <a:chOff x="5656412" y="2167404"/>
            <a:chExt cx="2659168" cy="2173595"/>
          </a:xfrm>
        </p:grpSpPr>
        <p:sp>
          <p:nvSpPr>
            <p:cNvPr id="165" name="Google Shape;165;p19"/>
            <p:cNvSpPr/>
            <p:nvPr/>
          </p:nvSpPr>
          <p:spPr>
            <a:xfrm rot="459010">
              <a:off x="5656412" y="2542395"/>
              <a:ext cx="2659168" cy="1798604"/>
            </a:xfrm>
            <a:prstGeom prst="roundRect">
              <a:avLst>
                <a:gd name="adj" fmla="val 9539"/>
              </a:avLst>
            </a:prstGeom>
            <a:solidFill>
              <a:schemeClr val="lt1"/>
            </a:solidFill>
            <a:ln w="38100" cap="flat" cmpd="sng">
              <a:solidFill>
                <a:srgbClr val="3D40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9"/>
            <p:cNvGrpSpPr/>
            <p:nvPr/>
          </p:nvGrpSpPr>
          <p:grpSpPr>
            <a:xfrm rot="458927">
              <a:off x="5920216" y="3099229"/>
              <a:ext cx="2105733" cy="873498"/>
              <a:chOff x="989712" y="3201350"/>
              <a:chExt cx="2105738" cy="873500"/>
            </a:xfrm>
          </p:grpSpPr>
          <p:sp>
            <p:nvSpPr>
              <p:cNvPr id="167" name="Google Shape;167;p19"/>
              <p:cNvSpPr txBox="1"/>
              <p:nvPr/>
            </p:nvSpPr>
            <p:spPr>
              <a:xfrm>
                <a:off x="989712" y="3201350"/>
                <a:ext cx="2105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>
                    <a:solidFill>
                      <a:schemeClr val="accent1"/>
                    </a:solidFill>
                    <a:latin typeface="Raleway Black"/>
                    <a:ea typeface="Raleway Black"/>
                    <a:cs typeface="Raleway Black"/>
                    <a:sym typeface="Raleway Black"/>
                  </a:rPr>
                  <a:t>DATA</a:t>
                </a:r>
                <a:endParaRPr sz="1800" dirty="0">
                  <a:solidFill>
                    <a:schemeClr val="accent1"/>
                  </a:solidFill>
                  <a:latin typeface="Raleway Black"/>
                  <a:ea typeface="Raleway Black"/>
                  <a:cs typeface="Raleway Black"/>
                  <a:sym typeface="Raleway Black"/>
                </a:endParaRPr>
              </a:p>
            </p:txBody>
          </p:sp>
          <p:sp>
            <p:nvSpPr>
              <p:cNvPr id="168" name="Google Shape;168;p19"/>
              <p:cNvSpPr txBox="1"/>
              <p:nvPr/>
            </p:nvSpPr>
            <p:spPr>
              <a:xfrm>
                <a:off x="989750" y="3466750"/>
                <a:ext cx="2105700" cy="6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Target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pokemon</a:t>
                </a:r>
                <a:endParaRPr lang="en-US" dirty="0" smtClean="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Resource introduction</a:t>
                </a:r>
                <a:endParaRPr dirty="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69" name="Google Shape;169;p19"/>
            <p:cNvSpPr/>
            <p:nvPr/>
          </p:nvSpPr>
          <p:spPr>
            <a:xfrm rot="459347">
              <a:off x="6735647" y="2167404"/>
              <a:ext cx="743124" cy="743124"/>
            </a:xfrm>
            <a:prstGeom prst="ellipse">
              <a:avLst/>
            </a:pr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01</a:t>
              </a:r>
              <a:endParaRPr sz="18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06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65;p19"/>
          <p:cNvSpPr/>
          <p:nvPr/>
        </p:nvSpPr>
        <p:spPr>
          <a:xfrm rot="21599641">
            <a:off x="713283" y="3045769"/>
            <a:ext cx="2308563" cy="1114221"/>
          </a:xfrm>
          <a:prstGeom prst="roundRect">
            <a:avLst>
              <a:gd name="adj" fmla="val 9539"/>
            </a:avLst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D40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5;p19"/>
          <p:cNvSpPr/>
          <p:nvPr/>
        </p:nvSpPr>
        <p:spPr>
          <a:xfrm rot="21599641">
            <a:off x="5448613" y="1010971"/>
            <a:ext cx="1287692" cy="3093078"/>
          </a:xfrm>
          <a:prstGeom prst="roundRect">
            <a:avLst>
              <a:gd name="adj" fmla="val 9539"/>
            </a:avLst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D40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5;p19"/>
          <p:cNvSpPr/>
          <p:nvPr/>
        </p:nvSpPr>
        <p:spPr>
          <a:xfrm rot="21599641">
            <a:off x="713316" y="1043588"/>
            <a:ext cx="2308304" cy="1740050"/>
          </a:xfrm>
          <a:prstGeom prst="roundRect">
            <a:avLst>
              <a:gd name="adj" fmla="val 9539"/>
            </a:avLst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D40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target</a:t>
            </a:r>
            <a:endParaRPr dirty="0"/>
          </a:p>
        </p:txBody>
      </p:sp>
      <p:sp>
        <p:nvSpPr>
          <p:cNvPr id="21" name="Google Shape;165;p19"/>
          <p:cNvSpPr/>
          <p:nvPr/>
        </p:nvSpPr>
        <p:spPr>
          <a:xfrm rot="21599641">
            <a:off x="663458" y="4476595"/>
            <a:ext cx="7809832" cy="414195"/>
          </a:xfrm>
          <a:prstGeom prst="roundRect">
            <a:avLst>
              <a:gd name="adj" fmla="val 9539"/>
            </a:avLst>
          </a:prstGeom>
          <a:solidFill>
            <a:schemeClr val="lt1"/>
          </a:solidFill>
          <a:ln w="38100" cap="flat" cmpd="sng">
            <a:solidFill>
              <a:srgbClr val="3D40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目標刻意挑選同一個進化鏈，用比較相似的外型跟顏色，差太多的圖分類感覺意義不大。</a:t>
            </a:r>
            <a:endParaRPr lang="en-US" altLang="zh-TW" dirty="0" smtClean="0"/>
          </a:p>
        </p:txBody>
      </p:sp>
      <p:pic>
        <p:nvPicPr>
          <p:cNvPr id="2051" name="imag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37" y="1010972"/>
            <a:ext cx="963801" cy="9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52" y="1869275"/>
            <a:ext cx="1015310" cy="101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37" y="2702849"/>
            <a:ext cx="1360540" cy="13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78" name="Picture 6" descr="葉伊布| 寶可夢圖鑑| The official Pokémon Website in Taiw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22" y="1782222"/>
            <a:ext cx="952176" cy="95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冰伊布| 寶可夢圖鑑| The official Pokémon Website in Taiw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10" y="1000192"/>
            <a:ext cx="1009188" cy="100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月亮伊布| 寶可夢圖鑑| The official Pokémon Website in Taiw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80" y="1849164"/>
            <a:ext cx="868204" cy="8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月亮伊布| 寶可夢圖鑑| The official Pokémon Website in Taiwa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90" y="1070762"/>
            <a:ext cx="868048" cy="86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大嘴鷗| 寶可夢圖鑑| The official Pokémon Website in Taiwa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01" y="3123835"/>
            <a:ext cx="1036149" cy="103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長翅鷗| 寶可夢圖鑑| Pokémon-Info 寶可夢資訊站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20" y="3144302"/>
            <a:ext cx="959744" cy="95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153270" y="1491505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外型難辨識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但</a:t>
            </a:r>
            <a:r>
              <a:rPr lang="zh-TW" altLang="en-US" sz="1600" dirty="0" smtClean="0">
                <a:solidFill>
                  <a:schemeClr val="tx1"/>
                </a:solidFill>
              </a:rPr>
              <a:t>顏色差異大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用顏色能快速區分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9605" y="3137924"/>
            <a:ext cx="1937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顏色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難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辨識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不過</a:t>
            </a:r>
            <a:r>
              <a:rPr lang="zh-TW" altLang="en-US" sz="1600" dirty="0" smtClean="0">
                <a:solidFill>
                  <a:schemeClr val="tx1"/>
                </a:solidFill>
              </a:rPr>
              <a:t>外</a:t>
            </a:r>
            <a:r>
              <a:rPr lang="zh-TW" altLang="en-US" sz="1600" dirty="0">
                <a:solidFill>
                  <a:schemeClr val="tx1"/>
                </a:solidFill>
              </a:rPr>
              <a:t>型</a:t>
            </a:r>
            <a:r>
              <a:rPr lang="zh-TW" altLang="en-US" sz="1600" dirty="0" smtClean="0">
                <a:solidFill>
                  <a:schemeClr val="tx1"/>
                </a:solidFill>
              </a:rPr>
              <a:t>差異</a:t>
            </a:r>
            <a:r>
              <a:rPr lang="zh-TW" altLang="en-US" sz="1600" dirty="0">
                <a:solidFill>
                  <a:schemeClr val="tx1"/>
                </a:solidFill>
              </a:rPr>
              <a:t>大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用外型能快速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區分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88254" y="3045648"/>
            <a:ext cx="1833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外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型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顏色較相似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比較適合用來分類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63022" y="15975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07311" y="29016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14225" y="246602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09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Raw data</a:t>
            </a:r>
            <a:endParaRPr dirty="0"/>
          </a:p>
        </p:txBody>
      </p:sp>
      <p:sp>
        <p:nvSpPr>
          <p:cNvPr id="21" name="Google Shape;165;p19"/>
          <p:cNvSpPr/>
          <p:nvPr/>
        </p:nvSpPr>
        <p:spPr>
          <a:xfrm rot="21599641">
            <a:off x="5884699" y="1806720"/>
            <a:ext cx="2265952" cy="2455047"/>
          </a:xfrm>
          <a:prstGeom prst="roundRect">
            <a:avLst>
              <a:gd name="adj" fmla="val 9539"/>
            </a:avLst>
          </a:prstGeom>
          <a:solidFill>
            <a:schemeClr val="lt1"/>
          </a:solidFill>
          <a:ln w="38100" cap="flat" cmpd="sng">
            <a:solidFill>
              <a:srgbClr val="3D40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圖片是一手資料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實際的遊戲畫面拍攝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來</a:t>
            </a:r>
            <a:r>
              <a:rPr lang="zh-TW" altLang="en-US" dirty="0"/>
              <a:t>源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寶可夢阿爾宙斯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截圖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720</a:t>
            </a:r>
            <a:r>
              <a:rPr lang="zh-TW" altLang="en-US" dirty="0" smtClean="0"/>
              <a:t> * </a:t>
            </a:r>
            <a:r>
              <a:rPr lang="en-US" altLang="zh-TW" dirty="0" smtClean="0"/>
              <a:t>1080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修剪之後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720</a:t>
            </a:r>
            <a:r>
              <a:rPr lang="zh-TW" altLang="en-US" dirty="0" smtClean="0"/>
              <a:t> * </a:t>
            </a:r>
            <a:r>
              <a:rPr lang="en-US" altLang="zh-TW" dirty="0" smtClean="0"/>
              <a:t>720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種類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  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rain : </a:t>
            </a:r>
            <a:r>
              <a:rPr lang="zh-TW" altLang="en-US" dirty="0" smtClean="0"/>
              <a:t>每種</a:t>
            </a:r>
            <a:r>
              <a:rPr lang="en-US" altLang="zh-TW" dirty="0" smtClean="0"/>
              <a:t>300(900)</a:t>
            </a:r>
            <a:r>
              <a:rPr lang="zh-TW" altLang="en-US" dirty="0" smtClean="0"/>
              <a:t>張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Test : </a:t>
            </a:r>
            <a:r>
              <a:rPr lang="zh-TW" altLang="en-US" dirty="0" smtClean="0"/>
              <a:t>每種</a:t>
            </a:r>
            <a:r>
              <a:rPr lang="en-US" altLang="zh-TW" dirty="0" smtClean="0"/>
              <a:t>60(180)</a:t>
            </a:r>
            <a:r>
              <a:rPr lang="zh-TW" altLang="en-US" dirty="0" smtClean="0"/>
              <a:t>張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0" y="1798733"/>
            <a:ext cx="5009975" cy="2463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23051" y="14113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 smtClean="0">
                <a:solidFill>
                  <a:schemeClr val="bg1">
                    <a:lumMod val="50000"/>
                  </a:schemeClr>
                </a:solidFill>
              </a:rPr>
              <a:t>範例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0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K-fold</a:t>
            </a: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519616" y="1453411"/>
            <a:ext cx="559165" cy="3618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204867" y="1453410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890118" y="1453410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575369" y="1453410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260620" y="1454986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4945871" y="1453409"/>
            <a:ext cx="559165" cy="36181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519616" y="2103818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2204867" y="2103817"/>
            <a:ext cx="559165" cy="3618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2890118" y="2103817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3575369" y="2103817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4260620" y="2105393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4945871" y="2103816"/>
            <a:ext cx="559165" cy="36181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1519616" y="2754224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2204867" y="2754223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2890118" y="2754223"/>
            <a:ext cx="559165" cy="3618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3575369" y="2754223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260620" y="2755799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4945871" y="2754222"/>
            <a:ext cx="559165" cy="36181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1519616" y="3406701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2204867" y="3406700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2890118" y="3406700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3575369" y="3406700"/>
            <a:ext cx="559165" cy="3618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4260620" y="3408276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4945871" y="3406699"/>
            <a:ext cx="559165" cy="36181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519616" y="4059178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2204867" y="4059177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2890118" y="4059177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3575369" y="4059177"/>
            <a:ext cx="559165" cy="36181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4260620" y="4060753"/>
            <a:ext cx="559165" cy="3618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4945871" y="4059176"/>
            <a:ext cx="559165" cy="36181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79781" y="1753707"/>
            <a:ext cx="18293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k</a:t>
            </a:r>
            <a:r>
              <a:rPr lang="en-US" altLang="zh-TW" sz="1600" dirty="0" smtClean="0"/>
              <a:t> = 5</a:t>
            </a:r>
          </a:p>
          <a:p>
            <a:r>
              <a:rPr lang="en-US" altLang="zh-TW" sz="1600" dirty="0" smtClean="0"/>
              <a:t>900 / 5 = 180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train dataset : 900</a:t>
            </a:r>
            <a:endParaRPr lang="en-US" altLang="zh-TW" sz="1600" dirty="0"/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train : 720</a:t>
            </a:r>
          </a:p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alidation :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180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test dataset : 180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t</a:t>
            </a:r>
            <a:r>
              <a:rPr lang="en-US" altLang="zh-TW" sz="1600" dirty="0" smtClean="0">
                <a:solidFill>
                  <a:srgbClr val="00B050"/>
                </a:solidFill>
              </a:rPr>
              <a:t>est : 180</a:t>
            </a:r>
          </a:p>
        </p:txBody>
      </p:sp>
      <p:sp>
        <p:nvSpPr>
          <p:cNvPr id="2" name="矩形 1"/>
          <p:cNvSpPr/>
          <p:nvPr/>
        </p:nvSpPr>
        <p:spPr>
          <a:xfrm>
            <a:off x="944730" y="150471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it1</a:t>
            </a:r>
            <a:endParaRPr lang="en-US" altLang="zh-TW" dirty="0"/>
          </a:p>
        </p:txBody>
      </p:sp>
      <p:sp>
        <p:nvSpPr>
          <p:cNvPr id="40" name="矩形 39"/>
          <p:cNvSpPr/>
          <p:nvPr/>
        </p:nvSpPr>
        <p:spPr>
          <a:xfrm>
            <a:off x="964408" y="2148408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it2</a:t>
            </a:r>
            <a:endParaRPr lang="en-US" altLang="zh-TW" dirty="0"/>
          </a:p>
        </p:txBody>
      </p:sp>
      <p:sp>
        <p:nvSpPr>
          <p:cNvPr id="41" name="矩形 40"/>
          <p:cNvSpPr/>
          <p:nvPr/>
        </p:nvSpPr>
        <p:spPr>
          <a:xfrm>
            <a:off x="944730" y="280067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it3</a:t>
            </a:r>
            <a:endParaRPr lang="en-US" altLang="zh-TW" dirty="0"/>
          </a:p>
        </p:txBody>
      </p:sp>
      <p:sp>
        <p:nvSpPr>
          <p:cNvPr id="42" name="矩形 41"/>
          <p:cNvSpPr/>
          <p:nvPr/>
        </p:nvSpPr>
        <p:spPr>
          <a:xfrm>
            <a:off x="944730" y="341439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it4</a:t>
            </a:r>
            <a:endParaRPr lang="en-US" altLang="zh-TW" dirty="0"/>
          </a:p>
        </p:txBody>
      </p:sp>
      <p:sp>
        <p:nvSpPr>
          <p:cNvPr id="43" name="矩形 42"/>
          <p:cNvSpPr/>
          <p:nvPr/>
        </p:nvSpPr>
        <p:spPr>
          <a:xfrm>
            <a:off x="964408" y="4081688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it5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416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31160" y="1288644"/>
            <a:ext cx="5674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/>
              <a:t>以</a:t>
            </a:r>
            <a:r>
              <a:rPr lang="en-US" altLang="zh-TW" sz="1600" dirty="0" err="1"/>
              <a:t>resnet</a:t>
            </a:r>
            <a:r>
              <a:rPr lang="zh-TW" altLang="en-US" sz="1600" dirty="0"/>
              <a:t>為核心，</a:t>
            </a:r>
            <a:r>
              <a:rPr lang="zh-TW" altLang="en-US" sz="1600" dirty="0" smtClean="0"/>
              <a:t>使用 </a:t>
            </a:r>
            <a:r>
              <a:rPr lang="en-US" altLang="zh-TW" sz="1600" dirty="0" smtClean="0"/>
              <a:t>resnet50 </a:t>
            </a:r>
            <a:r>
              <a:rPr lang="en-US" altLang="zh-TW" sz="1600" dirty="0"/>
              <a:t>/</a:t>
            </a:r>
            <a:r>
              <a:rPr lang="zh-TW" altLang="en-US" sz="1600" dirty="0"/>
              <a:t> </a:t>
            </a:r>
            <a:r>
              <a:rPr lang="en-US" altLang="zh-TW" sz="1600" dirty="0"/>
              <a:t>resnet101</a:t>
            </a:r>
            <a:r>
              <a:rPr lang="zh-TW" altLang="en-US" sz="1600" dirty="0"/>
              <a:t> </a:t>
            </a:r>
            <a:r>
              <a:rPr lang="en-US" altLang="zh-TW" sz="1600" dirty="0"/>
              <a:t>/ resnet152 </a:t>
            </a:r>
            <a:r>
              <a:rPr lang="zh-TW" altLang="en-US" sz="1600" dirty="0"/>
              <a:t>訓練</a:t>
            </a:r>
          </a:p>
        </p:txBody>
      </p:sp>
      <p:sp>
        <p:nvSpPr>
          <p:cNvPr id="18" name="Google Shape;165;p19"/>
          <p:cNvSpPr/>
          <p:nvPr/>
        </p:nvSpPr>
        <p:spPr>
          <a:xfrm rot="21599641">
            <a:off x="2463699" y="2082086"/>
            <a:ext cx="989654" cy="334605"/>
          </a:xfrm>
          <a:prstGeom prst="roundRect">
            <a:avLst>
              <a:gd name="adj" fmla="val 9539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resnet50</a:t>
            </a:r>
          </a:p>
        </p:txBody>
      </p:sp>
      <p:sp>
        <p:nvSpPr>
          <p:cNvPr id="19" name="Google Shape;165;p19"/>
          <p:cNvSpPr/>
          <p:nvPr/>
        </p:nvSpPr>
        <p:spPr>
          <a:xfrm rot="21599641">
            <a:off x="2463698" y="2656890"/>
            <a:ext cx="989654" cy="334605"/>
          </a:xfrm>
          <a:prstGeom prst="roundRect">
            <a:avLst>
              <a:gd name="adj" fmla="val 9539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resnet101</a:t>
            </a:r>
          </a:p>
        </p:txBody>
      </p:sp>
      <p:sp>
        <p:nvSpPr>
          <p:cNvPr id="20" name="Google Shape;165;p19"/>
          <p:cNvSpPr/>
          <p:nvPr/>
        </p:nvSpPr>
        <p:spPr>
          <a:xfrm rot="21599641">
            <a:off x="2463698" y="3231694"/>
            <a:ext cx="989654" cy="334605"/>
          </a:xfrm>
          <a:prstGeom prst="roundRect">
            <a:avLst>
              <a:gd name="adj" fmla="val 9539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resnet152</a:t>
            </a:r>
          </a:p>
        </p:txBody>
      </p:sp>
      <p:sp>
        <p:nvSpPr>
          <p:cNvPr id="22" name="Google Shape;165;p19"/>
          <p:cNvSpPr/>
          <p:nvPr/>
        </p:nvSpPr>
        <p:spPr>
          <a:xfrm rot="21599641">
            <a:off x="5189372" y="2756934"/>
            <a:ext cx="1079340" cy="585721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256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128</a:t>
            </a:r>
          </a:p>
        </p:txBody>
      </p:sp>
      <p:sp>
        <p:nvSpPr>
          <p:cNvPr id="12" name="矩形 11"/>
          <p:cNvSpPr/>
          <p:nvPr/>
        </p:nvSpPr>
        <p:spPr>
          <a:xfrm>
            <a:off x="6268742" y="2102044"/>
            <a:ext cx="1019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>
                <a:solidFill>
                  <a:schemeClr val="accent1"/>
                </a:solidFill>
              </a:rPr>
              <a:t>dropout(0.5)</a:t>
            </a:r>
          </a:p>
        </p:txBody>
      </p:sp>
      <p:sp>
        <p:nvSpPr>
          <p:cNvPr id="24" name="Google Shape;165;p19"/>
          <p:cNvSpPr/>
          <p:nvPr/>
        </p:nvSpPr>
        <p:spPr>
          <a:xfrm rot="21599641">
            <a:off x="5189358" y="2082081"/>
            <a:ext cx="1087237" cy="334605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64</a:t>
            </a:r>
          </a:p>
        </p:txBody>
      </p:sp>
      <p:sp>
        <p:nvSpPr>
          <p:cNvPr id="25" name="矩形 24"/>
          <p:cNvSpPr/>
          <p:nvPr/>
        </p:nvSpPr>
        <p:spPr>
          <a:xfrm>
            <a:off x="6268743" y="2753095"/>
            <a:ext cx="1019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 smtClean="0">
                <a:solidFill>
                  <a:schemeClr val="accent1"/>
                </a:solidFill>
              </a:rPr>
              <a:t>dropout(0.4)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68743" y="3038800"/>
            <a:ext cx="1019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 smtClean="0">
                <a:solidFill>
                  <a:schemeClr val="accent1"/>
                </a:solidFill>
              </a:rPr>
              <a:t>dropout(0.2)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614514" y="4138751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TW" sz="1800" dirty="0" smtClean="0"/>
              <a:t> * </a:t>
            </a:r>
            <a:r>
              <a:rPr lang="en-US" altLang="zh-TW" sz="1800" dirty="0" smtClean="0">
                <a:solidFill>
                  <a:srgbClr val="FFC000"/>
                </a:solidFill>
              </a:rPr>
              <a:t>2</a:t>
            </a:r>
            <a:r>
              <a:rPr lang="en-US" altLang="zh-TW" sz="1800" dirty="0" smtClean="0"/>
              <a:t> = 6 </a:t>
            </a:r>
            <a:r>
              <a:rPr lang="zh-TW" altLang="en-US" sz="1800" dirty="0" smtClean="0"/>
              <a:t>種模型</a:t>
            </a:r>
            <a:endParaRPr lang="zh-TW" altLang="en-US" sz="1800" dirty="0"/>
          </a:p>
        </p:txBody>
      </p:sp>
      <p:sp>
        <p:nvSpPr>
          <p:cNvPr id="28" name="Google Shape;165;p19"/>
          <p:cNvSpPr/>
          <p:nvPr/>
        </p:nvSpPr>
        <p:spPr>
          <a:xfrm rot="21599641">
            <a:off x="3826528" y="2633313"/>
            <a:ext cx="989654" cy="334605"/>
          </a:xfrm>
          <a:prstGeom prst="roundRect">
            <a:avLst>
              <a:gd name="adj" fmla="val 9539"/>
            </a:avLst>
          </a:prstGeom>
          <a:solidFill>
            <a:srgbClr val="00B05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flatten</a:t>
            </a:r>
          </a:p>
        </p:txBody>
      </p:sp>
      <p:sp>
        <p:nvSpPr>
          <p:cNvPr id="29" name="Google Shape;165;p19"/>
          <p:cNvSpPr/>
          <p:nvPr/>
        </p:nvSpPr>
        <p:spPr>
          <a:xfrm rot="21599641">
            <a:off x="7656263" y="2588092"/>
            <a:ext cx="989654" cy="334605"/>
          </a:xfrm>
          <a:prstGeom prst="roundRect">
            <a:avLst>
              <a:gd name="adj" fmla="val 9539"/>
            </a:avLst>
          </a:prstGeom>
          <a:solidFill>
            <a:schemeClr val="tx2">
              <a:lumMod val="25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softmax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7" name="Google Shape;165;p19"/>
          <p:cNvSpPr/>
          <p:nvPr/>
        </p:nvSpPr>
        <p:spPr>
          <a:xfrm rot="21599641">
            <a:off x="713274" y="2376790"/>
            <a:ext cx="1235853" cy="945387"/>
          </a:xfrm>
          <a:prstGeom prst="roundRect">
            <a:avLst>
              <a:gd name="adj" fmla="val 9539"/>
            </a:avLst>
          </a:prstGeom>
          <a:solidFill>
            <a:srgbClr val="00B0F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180</a:t>
            </a:r>
            <a:r>
              <a:rPr lang="zh-TW" altLang="en-US" dirty="0" smtClean="0">
                <a:solidFill>
                  <a:schemeClr val="bg1"/>
                </a:solidFill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180</a:t>
            </a:r>
            <a:r>
              <a:rPr lang="zh-TW" altLang="en-US" dirty="0" smtClean="0">
                <a:solidFill>
                  <a:schemeClr val="bg1"/>
                </a:solidFill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atch : 16</a:t>
            </a:r>
          </a:p>
        </p:txBody>
      </p:sp>
    </p:spTree>
    <p:extLst>
      <p:ext uri="{BB962C8B-B14F-4D97-AF65-F5344CB8AC3E}">
        <p14:creationId xmlns:p14="http://schemas.microsoft.com/office/powerpoint/2010/main" val="375685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69245"/>
              </p:ext>
            </p:extLst>
          </p:nvPr>
        </p:nvGraphicFramePr>
        <p:xfrm>
          <a:off x="287461" y="1801406"/>
          <a:ext cx="4743452" cy="259588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675005"/>
                <a:gridCol w="921068"/>
                <a:gridCol w="1108393"/>
                <a:gridCol w="1019493"/>
                <a:gridCol w="10194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acc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resnet50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resnet50v2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resnet101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resnet152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0.28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0.33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0.32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0.33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0.33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mean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0.27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0.35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Google Shape;165;p19"/>
          <p:cNvSpPr/>
          <p:nvPr/>
        </p:nvSpPr>
        <p:spPr>
          <a:xfrm rot="21599641">
            <a:off x="265910" y="1212798"/>
            <a:ext cx="1087237" cy="334605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64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13356"/>
              </p:ext>
            </p:extLst>
          </p:nvPr>
        </p:nvGraphicFramePr>
        <p:xfrm>
          <a:off x="5200397" y="1801508"/>
          <a:ext cx="3635059" cy="259588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675005"/>
                <a:gridCol w="921068"/>
                <a:gridCol w="1019493"/>
                <a:gridCol w="10194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acc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resnet50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resnet101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resnet152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0.31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0.32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0.31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0.32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It5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0.41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0.38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mean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C00000"/>
                          </a:solidFill>
                        </a:rPr>
                        <a:t>0.36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0.33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Google Shape;165;p19"/>
          <p:cNvSpPr/>
          <p:nvPr/>
        </p:nvSpPr>
        <p:spPr>
          <a:xfrm rot="21599641">
            <a:off x="5186592" y="1087240"/>
            <a:ext cx="1079340" cy="585721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256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128</a:t>
            </a:r>
          </a:p>
        </p:txBody>
      </p:sp>
    </p:spTree>
    <p:extLst>
      <p:ext uri="{BB962C8B-B14F-4D97-AF65-F5344CB8AC3E}">
        <p14:creationId xmlns:p14="http://schemas.microsoft.com/office/powerpoint/2010/main" val="287375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Google Shape;165;p19"/>
          <p:cNvSpPr/>
          <p:nvPr/>
        </p:nvSpPr>
        <p:spPr>
          <a:xfrm rot="21599641">
            <a:off x="3699905" y="551859"/>
            <a:ext cx="1087237" cy="334605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64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34494"/>
              </p:ext>
            </p:extLst>
          </p:nvPr>
        </p:nvGraphicFramePr>
        <p:xfrm>
          <a:off x="489285" y="1201487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Google Shape;165;p19"/>
          <p:cNvSpPr/>
          <p:nvPr/>
        </p:nvSpPr>
        <p:spPr>
          <a:xfrm rot="21599641">
            <a:off x="2353603" y="545772"/>
            <a:ext cx="989654" cy="334605"/>
          </a:xfrm>
          <a:prstGeom prst="roundRect">
            <a:avLst>
              <a:gd name="adj" fmla="val 9539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resnet50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20012"/>
              </p:ext>
            </p:extLst>
          </p:nvPr>
        </p:nvGraphicFramePr>
        <p:xfrm>
          <a:off x="2964386" y="1210633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27333"/>
              </p:ext>
            </p:extLst>
          </p:nvPr>
        </p:nvGraphicFramePr>
        <p:xfrm>
          <a:off x="5435186" y="1210633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19208"/>
              </p:ext>
            </p:extLst>
          </p:nvPr>
        </p:nvGraphicFramePr>
        <p:xfrm>
          <a:off x="492685" y="3141139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56601"/>
              </p:ext>
            </p:extLst>
          </p:nvPr>
        </p:nvGraphicFramePr>
        <p:xfrm>
          <a:off x="2961561" y="315429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861370" y="3302365"/>
            <a:ext cx="2048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 smtClean="0"/>
              <a:t>跟</a:t>
            </a:r>
            <a:r>
              <a:rPr lang="en-US" altLang="zh-TW" dirty="0" smtClean="0"/>
              <a:t>b </a:t>
            </a:r>
            <a:r>
              <a:rPr lang="zh-TW" altLang="en-US" dirty="0" smtClean="0"/>
              <a:t>的分類效果很差，</a:t>
            </a:r>
            <a:endParaRPr lang="en-US" altLang="zh-TW" dirty="0" smtClean="0"/>
          </a:p>
          <a:p>
            <a:r>
              <a:rPr lang="en-US" altLang="zh-TW" dirty="0" smtClean="0"/>
              <a:t>b</a:t>
            </a:r>
            <a:r>
              <a:rPr lang="zh-TW" altLang="en-US" dirty="0" smtClean="0"/>
              <a:t>沒有模型分出來。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420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300" cy="5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66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Google Shape;165;p19"/>
          <p:cNvSpPr/>
          <p:nvPr/>
        </p:nvSpPr>
        <p:spPr>
          <a:xfrm rot="21599641">
            <a:off x="3699905" y="551859"/>
            <a:ext cx="1087237" cy="334605"/>
          </a:xfrm>
          <a:prstGeom prst="roundRect">
            <a:avLst>
              <a:gd name="adj" fmla="val 9539"/>
            </a:avLst>
          </a:prstGeom>
          <a:solidFill>
            <a:srgbClr val="FFC00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d</a:t>
            </a:r>
            <a:r>
              <a:rPr lang="en-US" altLang="zh-TW" dirty="0" smtClean="0">
                <a:solidFill>
                  <a:schemeClr val="bg1"/>
                </a:solidFill>
              </a:rPr>
              <a:t>ense 64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25179"/>
              </p:ext>
            </p:extLst>
          </p:nvPr>
        </p:nvGraphicFramePr>
        <p:xfrm>
          <a:off x="489285" y="1201487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Google Shape;165;p19"/>
          <p:cNvSpPr/>
          <p:nvPr/>
        </p:nvSpPr>
        <p:spPr>
          <a:xfrm rot="21599641">
            <a:off x="2353603" y="545767"/>
            <a:ext cx="1093490" cy="334605"/>
          </a:xfrm>
          <a:prstGeom prst="roundRect">
            <a:avLst>
              <a:gd name="adj" fmla="val 9539"/>
            </a:avLst>
          </a:prstGeom>
          <a:solidFill>
            <a:schemeClr val="accent1">
              <a:lumMod val="60000"/>
              <a:lumOff val="40000"/>
            </a:schemeClr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resnet50v2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6979"/>
              </p:ext>
            </p:extLst>
          </p:nvPr>
        </p:nvGraphicFramePr>
        <p:xfrm>
          <a:off x="2964386" y="1210633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84785"/>
              </p:ext>
            </p:extLst>
          </p:nvPr>
        </p:nvGraphicFramePr>
        <p:xfrm>
          <a:off x="5435186" y="1210633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81368"/>
              </p:ext>
            </p:extLst>
          </p:nvPr>
        </p:nvGraphicFramePr>
        <p:xfrm>
          <a:off x="492685" y="3141139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4844"/>
              </p:ext>
            </p:extLst>
          </p:nvPr>
        </p:nvGraphicFramePr>
        <p:xfrm>
          <a:off x="2961561" y="3154296"/>
          <a:ext cx="2366645" cy="1854200"/>
        </p:xfrm>
        <a:graphic>
          <a:graphicData uri="http://schemas.openxmlformats.org/drawingml/2006/table">
            <a:tbl>
              <a:tblPr firstRow="1" bandRow="1">
                <a:tableStyleId>{3EA4602B-C484-43F9-B789-A7B250B99504}</a:tableStyleId>
              </a:tblPr>
              <a:tblGrid>
                <a:gridCol w="517843"/>
                <a:gridCol w="616267"/>
                <a:gridCol w="655955"/>
                <a:gridCol w="576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preci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avg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861370" y="3302365"/>
            <a:ext cx="27174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的分類效果很差，</a:t>
            </a:r>
            <a:endParaRPr lang="en-US" altLang="zh-TW" dirty="0" smtClean="0"/>
          </a:p>
          <a:p>
            <a:r>
              <a:rPr lang="zh-TW" altLang="en-US" dirty="0" smtClean="0"/>
              <a:t>大部分模型沒分出來</a:t>
            </a:r>
            <a:r>
              <a:rPr lang="zh-TW" altLang="en-US" dirty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有也效果很差</a:t>
            </a:r>
            <a:r>
              <a:rPr lang="en-US" altLang="zh-TW" dirty="0" smtClean="0"/>
              <a:t>(it1)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It1</a:t>
            </a:r>
            <a:r>
              <a:rPr lang="zh-TW" altLang="en-US" dirty="0" smtClean="0"/>
              <a:t>的模型是唯二每種都分出來的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960829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Myself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D405B"/>
      </a:accent1>
      <a:accent2>
        <a:srgbClr val="73877B"/>
      </a:accent2>
      <a:accent3>
        <a:srgbClr val="E07A5F"/>
      </a:accent3>
      <a:accent4>
        <a:srgbClr val="D2ECC8"/>
      </a:accent4>
      <a:accent5>
        <a:srgbClr val="F4F1DE"/>
      </a:accent5>
      <a:accent6>
        <a:srgbClr val="F2CC8F"/>
      </a:accent6>
      <a:hlink>
        <a:srgbClr val="3D40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1430</Words>
  <Application>Microsoft Office PowerPoint</Application>
  <PresentationFormat>如螢幕大小 (16:9)</PresentationFormat>
  <Paragraphs>929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Open Sans</vt:lpstr>
      <vt:lpstr>Raleway Black</vt:lpstr>
      <vt:lpstr>新細明體</vt:lpstr>
      <vt:lpstr>Arial Unicode MS</vt:lpstr>
      <vt:lpstr>Arial</vt:lpstr>
      <vt:lpstr>Introducing Myself Infographics by Slidesgo</vt:lpstr>
      <vt:lpstr>Pokemon image classification</vt:lpstr>
      <vt:lpstr>MENU</vt:lpstr>
      <vt:lpstr>target</vt:lpstr>
      <vt:lpstr>Raw data</vt:lpstr>
      <vt:lpstr>K-fold</vt:lpstr>
      <vt:lpstr>Model </vt:lpstr>
      <vt:lpstr>Result </vt:lpstr>
      <vt:lpstr>Result </vt:lpstr>
      <vt:lpstr>Result </vt:lpstr>
      <vt:lpstr>Result </vt:lpstr>
      <vt:lpstr>Result </vt:lpstr>
      <vt:lpstr>Result </vt:lpstr>
      <vt:lpstr>Result </vt:lpstr>
      <vt:lpstr>Result </vt:lpstr>
      <vt:lpstr>Explain </vt:lpstr>
      <vt:lpstr>Limitation </vt:lpstr>
      <vt:lpstr>心得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image classification</dc:title>
  <dc:creator>User</dc:creator>
  <cp:lastModifiedBy>Windows 使用者</cp:lastModifiedBy>
  <cp:revision>57</cp:revision>
  <dcterms:modified xsi:type="dcterms:W3CDTF">2023-01-03T14:32:21Z</dcterms:modified>
</cp:coreProperties>
</file>